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trictFirstAndLastChars="0" saveSubsetFonts="1">
  <p:sldMasterIdLst>
    <p:sldMasterId id="2147484143" r:id="rId4"/>
  </p:sldMasterIdLst>
  <p:notesMasterIdLst>
    <p:notesMasterId r:id="rId78"/>
  </p:notesMasterIdLst>
  <p:handoutMasterIdLst>
    <p:handoutMasterId r:id="rId79"/>
  </p:handoutMasterIdLst>
  <p:sldIdLst>
    <p:sldId id="257" r:id="rId5"/>
    <p:sldId id="258" r:id="rId6"/>
    <p:sldId id="462" r:id="rId7"/>
    <p:sldId id="600" r:id="rId8"/>
    <p:sldId id="596" r:id="rId9"/>
    <p:sldId id="597" r:id="rId10"/>
    <p:sldId id="598" r:id="rId11"/>
    <p:sldId id="599" r:id="rId12"/>
    <p:sldId id="367" r:id="rId13"/>
    <p:sldId id="603" r:id="rId14"/>
    <p:sldId id="601" r:id="rId15"/>
    <p:sldId id="604" r:id="rId16"/>
    <p:sldId id="606" r:id="rId17"/>
    <p:sldId id="607" r:id="rId18"/>
    <p:sldId id="608" r:id="rId19"/>
    <p:sldId id="609" r:id="rId20"/>
    <p:sldId id="610" r:id="rId21"/>
    <p:sldId id="611" r:id="rId22"/>
    <p:sldId id="612" r:id="rId23"/>
    <p:sldId id="613" r:id="rId24"/>
    <p:sldId id="614" r:id="rId25"/>
    <p:sldId id="615" r:id="rId26"/>
    <p:sldId id="616" r:id="rId27"/>
    <p:sldId id="617" r:id="rId28"/>
    <p:sldId id="618" r:id="rId29"/>
    <p:sldId id="619" r:id="rId30"/>
    <p:sldId id="620" r:id="rId31"/>
    <p:sldId id="621" r:id="rId32"/>
    <p:sldId id="622" r:id="rId33"/>
    <p:sldId id="623" r:id="rId34"/>
    <p:sldId id="627" r:id="rId35"/>
    <p:sldId id="624" r:id="rId36"/>
    <p:sldId id="625" r:id="rId37"/>
    <p:sldId id="646" r:id="rId38"/>
    <p:sldId id="626" r:id="rId39"/>
    <p:sldId id="628" r:id="rId40"/>
    <p:sldId id="556" r:id="rId41"/>
    <p:sldId id="629" r:id="rId42"/>
    <p:sldId id="630" r:id="rId43"/>
    <p:sldId id="631" r:id="rId44"/>
    <p:sldId id="632" r:id="rId45"/>
    <p:sldId id="633" r:id="rId46"/>
    <p:sldId id="634" r:id="rId47"/>
    <p:sldId id="635" r:id="rId48"/>
    <p:sldId id="648" r:id="rId49"/>
    <p:sldId id="637" r:id="rId50"/>
    <p:sldId id="638" r:id="rId51"/>
    <p:sldId id="639" r:id="rId52"/>
    <p:sldId id="640" r:id="rId53"/>
    <p:sldId id="641" r:id="rId54"/>
    <p:sldId id="642" r:id="rId55"/>
    <p:sldId id="543" r:id="rId56"/>
    <p:sldId id="644" r:id="rId57"/>
    <p:sldId id="645" r:id="rId58"/>
    <p:sldId id="650" r:id="rId59"/>
    <p:sldId id="660" r:id="rId60"/>
    <p:sldId id="653" r:id="rId61"/>
    <p:sldId id="654" r:id="rId62"/>
    <p:sldId id="662" r:id="rId63"/>
    <p:sldId id="657" r:id="rId64"/>
    <p:sldId id="659" r:id="rId65"/>
    <p:sldId id="664" r:id="rId66"/>
    <p:sldId id="665" r:id="rId67"/>
    <p:sldId id="666" r:id="rId68"/>
    <p:sldId id="667" r:id="rId69"/>
    <p:sldId id="671" r:id="rId70"/>
    <p:sldId id="668" r:id="rId71"/>
    <p:sldId id="669" r:id="rId72"/>
    <p:sldId id="661" r:id="rId73"/>
    <p:sldId id="652" r:id="rId74"/>
    <p:sldId id="670" r:id="rId75"/>
    <p:sldId id="643" r:id="rId76"/>
    <p:sldId id="260" r:id="rId77"/>
  </p:sldIdLst>
  <p:sldSz cx="9144000" cy="6858000" type="letter"/>
  <p:notesSz cx="6858000" cy="9296400"/>
  <p:defaultTextStyle>
    <a:defPPr>
      <a:defRPr lang="en-GB"/>
    </a:defPPr>
    <a:lvl1pPr algn="l" rtl="0" fontAlgn="base">
      <a:spcBef>
        <a:spcPct val="0"/>
      </a:spcBef>
      <a:spcAft>
        <a:spcPct val="0"/>
      </a:spcAft>
      <a:defRPr sz="1200" kern="1200">
        <a:solidFill>
          <a:srgbClr val="000000"/>
        </a:solidFill>
        <a:latin typeface="Arial" charset="0"/>
        <a:ea typeface="Geneva" charset="0"/>
        <a:cs typeface="Arial" charset="0"/>
      </a:defRPr>
    </a:lvl1pPr>
    <a:lvl2pPr marL="536433" algn="l" rtl="0" fontAlgn="base">
      <a:spcBef>
        <a:spcPct val="0"/>
      </a:spcBef>
      <a:spcAft>
        <a:spcPct val="0"/>
      </a:spcAft>
      <a:defRPr sz="1200" kern="1200">
        <a:solidFill>
          <a:srgbClr val="000000"/>
        </a:solidFill>
        <a:latin typeface="Arial" charset="0"/>
        <a:ea typeface="Geneva" charset="0"/>
        <a:cs typeface="Arial" charset="0"/>
      </a:defRPr>
    </a:lvl2pPr>
    <a:lvl3pPr marL="1072866" algn="l" rtl="0" fontAlgn="base">
      <a:spcBef>
        <a:spcPct val="0"/>
      </a:spcBef>
      <a:spcAft>
        <a:spcPct val="0"/>
      </a:spcAft>
      <a:defRPr sz="1200" kern="1200">
        <a:solidFill>
          <a:srgbClr val="000000"/>
        </a:solidFill>
        <a:latin typeface="Arial" charset="0"/>
        <a:ea typeface="Geneva" charset="0"/>
        <a:cs typeface="Arial" charset="0"/>
      </a:defRPr>
    </a:lvl3pPr>
    <a:lvl4pPr marL="1609298" algn="l" rtl="0" fontAlgn="base">
      <a:spcBef>
        <a:spcPct val="0"/>
      </a:spcBef>
      <a:spcAft>
        <a:spcPct val="0"/>
      </a:spcAft>
      <a:defRPr sz="1200" kern="1200">
        <a:solidFill>
          <a:srgbClr val="000000"/>
        </a:solidFill>
        <a:latin typeface="Arial" charset="0"/>
        <a:ea typeface="Geneva" charset="0"/>
        <a:cs typeface="Arial" charset="0"/>
      </a:defRPr>
    </a:lvl4pPr>
    <a:lvl5pPr marL="2145731" algn="l" rtl="0" fontAlgn="base">
      <a:spcBef>
        <a:spcPct val="0"/>
      </a:spcBef>
      <a:spcAft>
        <a:spcPct val="0"/>
      </a:spcAft>
      <a:defRPr sz="1200" kern="1200">
        <a:solidFill>
          <a:srgbClr val="000000"/>
        </a:solidFill>
        <a:latin typeface="Arial" charset="0"/>
        <a:ea typeface="Geneva" charset="0"/>
        <a:cs typeface="Arial" charset="0"/>
      </a:defRPr>
    </a:lvl5pPr>
    <a:lvl6pPr marL="2682164" algn="l" defTabSz="536433" rtl="0" eaLnBrk="1" latinLnBrk="0" hangingPunct="1">
      <a:defRPr sz="1200" kern="1200">
        <a:solidFill>
          <a:srgbClr val="000000"/>
        </a:solidFill>
        <a:latin typeface="Arial" charset="0"/>
        <a:ea typeface="Geneva" charset="0"/>
        <a:cs typeface="Arial" charset="0"/>
      </a:defRPr>
    </a:lvl6pPr>
    <a:lvl7pPr marL="3218597" algn="l" defTabSz="536433" rtl="0" eaLnBrk="1" latinLnBrk="0" hangingPunct="1">
      <a:defRPr sz="1200" kern="1200">
        <a:solidFill>
          <a:srgbClr val="000000"/>
        </a:solidFill>
        <a:latin typeface="Arial" charset="0"/>
        <a:ea typeface="Geneva" charset="0"/>
        <a:cs typeface="Arial" charset="0"/>
      </a:defRPr>
    </a:lvl7pPr>
    <a:lvl8pPr marL="3755029" algn="l" defTabSz="536433" rtl="0" eaLnBrk="1" latinLnBrk="0" hangingPunct="1">
      <a:defRPr sz="1200" kern="1200">
        <a:solidFill>
          <a:srgbClr val="000000"/>
        </a:solidFill>
        <a:latin typeface="Arial" charset="0"/>
        <a:ea typeface="Geneva" charset="0"/>
        <a:cs typeface="Arial" charset="0"/>
      </a:defRPr>
    </a:lvl8pPr>
    <a:lvl9pPr marL="4291462" algn="l" defTabSz="536433" rtl="0" eaLnBrk="1" latinLnBrk="0" hangingPunct="1">
      <a:defRPr sz="1200" kern="1200">
        <a:solidFill>
          <a:srgbClr val="000000"/>
        </a:solidFill>
        <a:latin typeface="Arial" charset="0"/>
        <a:ea typeface="Geneva" charset="0"/>
        <a:cs typeface="Arial" charset="0"/>
      </a:defRPr>
    </a:lvl9pPr>
  </p:defaultTextStyle>
  <p:extLst>
    <p:ext uri="{EFAFB233-063F-42B5-8137-9DF3F51BA10A}">
      <p15:sldGuideLst xmlns:p15="http://schemas.microsoft.com/office/powerpoint/2012/main">
        <p15:guide id="1" orient="horz" pos="2151">
          <p15:clr>
            <a:srgbClr val="A4A3A4"/>
          </p15:clr>
        </p15:guide>
        <p15:guide id="2" orient="horz" pos="419">
          <p15:clr>
            <a:srgbClr val="A4A3A4"/>
          </p15:clr>
        </p15:guide>
        <p15:guide id="3" orient="horz" pos="611">
          <p15:clr>
            <a:srgbClr val="A4A3A4"/>
          </p15:clr>
        </p15:guide>
        <p15:guide id="4" orient="horz" pos="4175">
          <p15:clr>
            <a:srgbClr val="A4A3A4"/>
          </p15:clr>
        </p15:guide>
        <p15:guide id="5" orient="horz">
          <p15:clr>
            <a:srgbClr val="A4A3A4"/>
          </p15:clr>
        </p15:guide>
        <p15:guide id="6" orient="horz" pos="664">
          <p15:clr>
            <a:srgbClr val="A4A3A4"/>
          </p15:clr>
        </p15:guide>
        <p15:guide id="7" orient="horz" pos="1117">
          <p15:clr>
            <a:srgbClr val="A4A3A4"/>
          </p15:clr>
        </p15:guide>
        <p15:guide id="8" orient="horz" pos="3431">
          <p15:clr>
            <a:srgbClr val="A4A3A4"/>
          </p15:clr>
        </p15:guide>
        <p15:guide id="9" pos="5537">
          <p15:clr>
            <a:srgbClr val="A4A3A4"/>
          </p15:clr>
        </p15:guide>
        <p15:guide id="10" pos="2887">
          <p15:clr>
            <a:srgbClr val="A4A3A4"/>
          </p15:clr>
        </p15:guide>
        <p15:guide id="11" pos="1142">
          <p15:clr>
            <a:srgbClr val="A4A3A4"/>
          </p15:clr>
        </p15:guide>
        <p15:guide id="12" pos="222">
          <p15:clr>
            <a:srgbClr val="A4A3A4"/>
          </p15:clr>
        </p15:guide>
        <p15:guide id="13" pos="4059">
          <p15:clr>
            <a:srgbClr val="A4A3A4"/>
          </p15:clr>
        </p15:guide>
        <p15:guide id="14" pos="4225">
          <p15:clr>
            <a:srgbClr val="A4A3A4"/>
          </p15:clr>
        </p15:guide>
      </p15:sldGuideLst>
    </p:ext>
    <p:ext uri="{2D200454-40CA-4A62-9FC3-DE9A4176ACB9}">
      <p15:notesGuideLst xmlns:p15="http://schemas.microsoft.com/office/powerpoint/2012/main">
        <p15:guide id="1" orient="horz" pos="1894" userDrawn="1">
          <p15:clr>
            <a:srgbClr val="A4A3A4"/>
          </p15:clr>
        </p15:guide>
        <p15:guide id="2" orient="horz" pos="309" userDrawn="1">
          <p15:clr>
            <a:srgbClr val="A4A3A4"/>
          </p15:clr>
        </p15:guide>
        <p15:guide id="3" orient="horz" pos="5812" userDrawn="1">
          <p15:clr>
            <a:srgbClr val="A4A3A4"/>
          </p15:clr>
        </p15:guide>
        <p15:guide id="4" orient="horz" pos="175" userDrawn="1">
          <p15:clr>
            <a:srgbClr val="A4A3A4"/>
          </p15:clr>
        </p15:guide>
        <p15:guide id="5" orient="horz" pos="220" userDrawn="1">
          <p15:clr>
            <a:srgbClr val="A4A3A4"/>
          </p15:clr>
        </p15:guide>
        <p15:guide id="6" orient="horz" pos="474" userDrawn="1">
          <p15:clr>
            <a:srgbClr val="A4A3A4"/>
          </p15:clr>
        </p15:guide>
        <p15:guide id="7" orient="horz" pos="677" userDrawn="1">
          <p15:clr>
            <a:srgbClr val="A4A3A4"/>
          </p15:clr>
        </p15:guide>
        <p15:guide id="8" orient="horz" pos="2168" userDrawn="1">
          <p15:clr>
            <a:srgbClr val="A4A3A4"/>
          </p15:clr>
        </p15:guide>
        <p15:guide id="9" pos="2469" userDrawn="1">
          <p15:clr>
            <a:srgbClr val="A4A3A4"/>
          </p15:clr>
        </p15:guide>
        <p15:guide id="10" userDrawn="1">
          <p15:clr>
            <a:srgbClr val="A4A3A4"/>
          </p15:clr>
        </p15:guide>
        <p15:guide id="11" pos="1848" userDrawn="1">
          <p15:clr>
            <a:srgbClr val="A4A3A4"/>
          </p15:clr>
        </p15:guide>
        <p15:guide id="12" pos="4312" userDrawn="1">
          <p15:clr>
            <a:srgbClr val="A4A3A4"/>
          </p15:clr>
        </p15:guide>
        <p15:guide id="13" pos="2611" userDrawn="1">
          <p15:clr>
            <a:srgbClr val="A4A3A4"/>
          </p15:clr>
        </p15:guide>
        <p15:guide id="14" pos="2221" userDrawn="1">
          <p15:clr>
            <a:srgbClr val="A4A3A4"/>
          </p15:clr>
        </p15:guide>
        <p15:guide id="15" pos="4035" userDrawn="1">
          <p15:clr>
            <a:srgbClr val="A4A3A4"/>
          </p15:clr>
        </p15:guide>
        <p15:guide id="16" pos="29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9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E97301"/>
    <a:srgbClr val="585C7C"/>
    <a:srgbClr val="FF0000"/>
    <a:srgbClr val="FF00FF"/>
    <a:srgbClr val="00FFFF"/>
    <a:srgbClr val="0000FF"/>
    <a:srgbClr val="FFFF00"/>
    <a:srgbClr val="007C00"/>
    <a:srgbClr val="C4C4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0F32E7-7984-42E6-BE3E-F223FD35667F}" v="2" dt="2021-07-29T06:43:41.8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51" autoAdjust="0"/>
    <p:restoredTop sz="96552" autoAdjust="0"/>
  </p:normalViewPr>
  <p:slideViewPr>
    <p:cSldViewPr snapToGrid="0" snapToObjects="1">
      <p:cViewPr varScale="1">
        <p:scale>
          <a:sx n="115" d="100"/>
          <a:sy n="115" d="100"/>
        </p:scale>
        <p:origin x="1140" y="144"/>
      </p:cViewPr>
      <p:guideLst>
        <p:guide orient="horz" pos="2151"/>
        <p:guide orient="horz" pos="419"/>
        <p:guide orient="horz" pos="611"/>
        <p:guide orient="horz" pos="4175"/>
        <p:guide orient="horz"/>
        <p:guide orient="horz" pos="664"/>
        <p:guide orient="horz" pos="1117"/>
        <p:guide orient="horz" pos="3431"/>
        <p:guide pos="5537"/>
        <p:guide pos="2887"/>
        <p:guide pos="1142"/>
        <p:guide pos="222"/>
        <p:guide pos="4059"/>
        <p:guide pos="4225"/>
      </p:guideLst>
    </p:cSldViewPr>
  </p:slideViewPr>
  <p:outlineViewPr>
    <p:cViewPr>
      <p:scale>
        <a:sx n="33" d="100"/>
        <a:sy n="33" d="100"/>
      </p:scale>
      <p:origin x="0" y="18714"/>
    </p:cViewPr>
  </p:outlineViewPr>
  <p:notesTextViewPr>
    <p:cViewPr>
      <p:scale>
        <a:sx n="3" d="2"/>
        <a:sy n="3" d="2"/>
      </p:scale>
      <p:origin x="0" y="0"/>
    </p:cViewPr>
  </p:notesTextViewPr>
  <p:sorterViewPr>
    <p:cViewPr>
      <p:scale>
        <a:sx n="125" d="100"/>
        <a:sy n="125" d="100"/>
      </p:scale>
      <p:origin x="0" y="-16380"/>
    </p:cViewPr>
  </p:sorterViewPr>
  <p:notesViewPr>
    <p:cSldViewPr snapToGrid="0" snapToObjects="1">
      <p:cViewPr varScale="1">
        <p:scale>
          <a:sx n="66" d="100"/>
          <a:sy n="66" d="100"/>
        </p:scale>
        <p:origin x="2682" y="66"/>
      </p:cViewPr>
      <p:guideLst>
        <p:guide orient="horz" pos="1894"/>
        <p:guide orient="horz" pos="309"/>
        <p:guide orient="horz" pos="5812"/>
        <p:guide orient="horz" pos="175"/>
        <p:guide orient="horz" pos="220"/>
        <p:guide orient="horz" pos="474"/>
        <p:guide orient="horz" pos="677"/>
        <p:guide orient="horz" pos="2168"/>
        <p:guide pos="2469"/>
        <p:guide/>
        <p:guide pos="1848"/>
        <p:guide pos="4312"/>
        <p:guide pos="2611"/>
        <p:guide pos="2221"/>
        <p:guide pos="4035"/>
        <p:guide pos="29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commentAuthors" Target="commentAuthor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p:cNvCxnSpPr/>
          <p:nvPr/>
        </p:nvCxnSpPr>
        <p:spPr>
          <a:xfrm>
            <a:off x="457200" y="322390"/>
            <a:ext cx="5943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57200" y="8567928"/>
            <a:ext cx="5943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2"/>
          <p:cNvSpPr>
            <a:spLocks noGrp="1" noChangeArrowheads="1"/>
          </p:cNvSpPr>
          <p:nvPr>
            <p:ph type="hdr" sz="quarter"/>
          </p:nvPr>
        </p:nvSpPr>
        <p:spPr bwMode="auto">
          <a:xfrm>
            <a:off x="2" y="322390"/>
            <a:ext cx="6857998" cy="468919"/>
          </a:xfrm>
          <a:prstGeom prst="rect">
            <a:avLst/>
          </a:prstGeom>
          <a:noFill/>
          <a:ln w="9525">
            <a:noFill/>
            <a:miter lim="800000"/>
            <a:headEnd/>
            <a:tailEnd/>
          </a:ln>
          <a:effectLst/>
        </p:spPr>
        <p:txBody>
          <a:bodyPr vert="horz" wrap="square" lIns="457200" tIns="182880" rIns="457200" bIns="45196" numCol="1" anchor="t" anchorCtr="0" compatLnSpc="1">
            <a:prstTxWarp prst="textNoShape">
              <a:avLst/>
            </a:prstTxWarp>
          </a:bodyPr>
          <a:lstStyle>
            <a:lvl1pPr defTabSz="904875">
              <a:spcBef>
                <a:spcPct val="30000"/>
              </a:spcBef>
              <a:defRPr sz="1200">
                <a:solidFill>
                  <a:schemeClr val="tx1"/>
                </a:solidFill>
              </a:defRPr>
            </a:lvl1pPr>
          </a:lstStyle>
          <a:p>
            <a:pPr>
              <a:tabLst>
                <a:tab pos="5943600" algn="r"/>
              </a:tabLst>
            </a:pPr>
            <a:r>
              <a:rPr lang="en-CA" sz="1100" dirty="0">
                <a:latin typeface="+mj-lt"/>
              </a:rPr>
              <a:t>Course Title  	Presentation Title</a:t>
            </a:r>
            <a:endParaRPr lang="en-US" sz="1100" dirty="0">
              <a:latin typeface="+mj-lt"/>
            </a:endParaRPr>
          </a:p>
        </p:txBody>
      </p:sp>
      <p:sp>
        <p:nvSpPr>
          <p:cNvPr id="7" name="Footer Placeholder 1"/>
          <p:cNvSpPr>
            <a:spLocks noGrp="1"/>
          </p:cNvSpPr>
          <p:nvPr>
            <p:ph type="ftr" sz="quarter" idx="2"/>
          </p:nvPr>
        </p:nvSpPr>
        <p:spPr>
          <a:xfrm>
            <a:off x="0" y="8780796"/>
            <a:ext cx="6858000" cy="457200"/>
          </a:xfrm>
          <a:prstGeom prst="rect">
            <a:avLst/>
          </a:prstGeom>
        </p:spPr>
        <p:txBody>
          <a:bodyPr vert="horz" lIns="457200" tIns="45720" rIns="91440" bIns="91440" rtlCol="0" anchor="b"/>
          <a:lstStyle>
            <a:lvl1pPr algn="l">
              <a:defRPr sz="1200"/>
            </a:lvl1pPr>
          </a:lstStyle>
          <a:p>
            <a:pPr>
              <a:tabLst>
                <a:tab pos="5943600" algn="r"/>
              </a:tabLst>
            </a:pPr>
            <a:r>
              <a:rPr lang="en-US" sz="800" dirty="0"/>
              <a:t>© 2015 Koninklijke Philips N.V. </a:t>
            </a:r>
            <a:r>
              <a:rPr lang="en-US" sz="800"/>
              <a:t>(Royal Philips)</a:t>
            </a:r>
            <a:endParaRPr lang="en-US" sz="800" dirty="0"/>
          </a:p>
        </p:txBody>
      </p:sp>
    </p:spTree>
    <p:extLst>
      <p:ext uri="{BB962C8B-B14F-4D97-AF65-F5344CB8AC3E}">
        <p14:creationId xmlns:p14="http://schemas.microsoft.com/office/powerpoint/2010/main" val="2048753555"/>
      </p:ext>
    </p:extLst>
  </p:cSld>
  <p:clrMap bg1="lt1" tx1="dk1" bg2="lt2" tx2="dk2" accent1="accent1" accent2="accent2" accent3="accent3" accent4="accent4" accent5="accent5" accent6="accent6" hlink="hlink" folHlink="folHlink"/>
  <p:hf sldNum="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9" name="Rectangle 36"/>
          <p:cNvSpPr>
            <a:spLocks noGrp="1" noRot="1" noChangeAspect="1" noChangeArrowheads="1" noTextEdit="1"/>
          </p:cNvSpPr>
          <p:nvPr>
            <p:ph type="sldImg" idx="2"/>
          </p:nvPr>
        </p:nvSpPr>
        <p:spPr bwMode="auto">
          <a:xfrm>
            <a:off x="458788" y="865188"/>
            <a:ext cx="2711450" cy="20335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4340" name="Rectangle 75"/>
          <p:cNvSpPr>
            <a:spLocks noChangeAspect="1" noChangeArrowheads="1"/>
          </p:cNvSpPr>
          <p:nvPr/>
        </p:nvSpPr>
        <p:spPr bwMode="auto">
          <a:xfrm>
            <a:off x="5491098" y="795111"/>
            <a:ext cx="909702" cy="3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r" defTabSz="904875"/>
            <a:r>
              <a:rPr lang="en-US" sz="1200" dirty="0">
                <a:solidFill>
                  <a:schemeClr val="tx1"/>
                </a:solidFill>
                <a:latin typeface="+mj-lt"/>
                <a:cs typeface="Arial" panose="020B0604020202020204" pitchFamily="34" charset="0"/>
              </a:rPr>
              <a:t>Slide </a:t>
            </a:r>
            <a:fld id="{0DED5E6C-F05D-D744-BDED-E6F1B86CEB1F}" type="slidenum">
              <a:rPr lang="en-US" sz="1200">
                <a:solidFill>
                  <a:schemeClr val="tx1"/>
                </a:solidFill>
                <a:latin typeface="+mj-lt"/>
                <a:cs typeface="Arial" panose="020B0604020202020204" pitchFamily="34" charset="0"/>
              </a:rPr>
              <a:pPr algn="r" defTabSz="904875"/>
              <a:t>‹#›</a:t>
            </a:fld>
            <a:endParaRPr lang="en-US" sz="1200" dirty="0">
              <a:solidFill>
                <a:schemeClr val="tx1"/>
              </a:solidFill>
              <a:latin typeface="+mj-lt"/>
              <a:cs typeface="Arial" panose="020B0604020202020204" pitchFamily="34" charset="0"/>
            </a:endParaRPr>
          </a:p>
        </p:txBody>
      </p:sp>
      <p:sp>
        <p:nvSpPr>
          <p:cNvPr id="115803" name="Rectangle 91"/>
          <p:cNvSpPr>
            <a:spLocks noGrp="1" noChangeArrowheads="1"/>
          </p:cNvSpPr>
          <p:nvPr>
            <p:ph type="body" sz="quarter" idx="3"/>
          </p:nvPr>
        </p:nvSpPr>
        <p:spPr bwMode="auto">
          <a:xfrm>
            <a:off x="457200" y="3127741"/>
            <a:ext cx="5943600" cy="5122940"/>
          </a:xfrm>
          <a:prstGeom prst="rect">
            <a:avLst/>
          </a:prstGeom>
          <a:noFill/>
          <a:ln w="9525">
            <a:solidFill>
              <a:schemeClr val="accent1"/>
            </a:solidFill>
            <a:miter lim="800000"/>
            <a:headEnd/>
            <a:tailEnd/>
          </a:ln>
          <a:effectLst/>
        </p:spPr>
        <p:txBody>
          <a:bodyPr vert="horz" wrap="square" lIns="90610" tIns="45305" rIns="90610" bIns="45305" numCol="1" anchor="t" anchorCtr="0" compatLnSpc="1">
            <a:prstTxWarp prst="textNoShape">
              <a:avLst/>
            </a:prstTxWarp>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Rectangle 2"/>
          <p:cNvSpPr>
            <a:spLocks noGrp="1" noChangeArrowheads="1"/>
          </p:cNvSpPr>
          <p:nvPr>
            <p:ph type="hdr" sz="quarter"/>
          </p:nvPr>
        </p:nvSpPr>
        <p:spPr bwMode="auto">
          <a:xfrm>
            <a:off x="2" y="319834"/>
            <a:ext cx="6857998" cy="475278"/>
          </a:xfrm>
          <a:prstGeom prst="rect">
            <a:avLst/>
          </a:prstGeom>
          <a:noFill/>
          <a:ln w="9525">
            <a:noFill/>
            <a:miter lim="800000"/>
            <a:headEnd/>
            <a:tailEnd/>
          </a:ln>
          <a:effectLst/>
        </p:spPr>
        <p:txBody>
          <a:bodyPr vert="horz" wrap="square" lIns="457200" tIns="182880" rIns="457200" bIns="45196" numCol="1" anchor="t" anchorCtr="0" compatLnSpc="1">
            <a:prstTxWarp prst="textNoShape">
              <a:avLst/>
            </a:prstTxWarp>
          </a:bodyPr>
          <a:lstStyle>
            <a:lvl1pPr defTabSz="904875">
              <a:spcBef>
                <a:spcPct val="30000"/>
              </a:spcBef>
              <a:defRPr sz="1100">
                <a:solidFill>
                  <a:schemeClr val="tx1"/>
                </a:solidFill>
                <a:latin typeface="+mj-lt"/>
              </a:defRPr>
            </a:lvl1pPr>
          </a:lstStyle>
          <a:p>
            <a:pPr>
              <a:tabLst>
                <a:tab pos="5943600" algn="r"/>
              </a:tabLst>
            </a:pPr>
            <a:r>
              <a:rPr lang="en-US" dirty="0"/>
              <a:t>Course Title 	Presentation Title</a:t>
            </a:r>
          </a:p>
        </p:txBody>
      </p:sp>
      <p:cxnSp>
        <p:nvCxnSpPr>
          <p:cNvPr id="10" name="Straight Connector 9"/>
          <p:cNvCxnSpPr/>
          <p:nvPr/>
        </p:nvCxnSpPr>
        <p:spPr>
          <a:xfrm>
            <a:off x="458788" y="421434"/>
            <a:ext cx="5943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57200" y="8466330"/>
            <a:ext cx="5943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ooter Placeholder 1"/>
          <p:cNvSpPr txBox="1">
            <a:spLocks/>
          </p:cNvSpPr>
          <p:nvPr/>
        </p:nvSpPr>
        <p:spPr>
          <a:xfrm>
            <a:off x="0" y="8778240"/>
            <a:ext cx="6858000" cy="457200"/>
          </a:xfrm>
          <a:prstGeom prst="rect">
            <a:avLst/>
          </a:prstGeom>
        </p:spPr>
        <p:txBody>
          <a:bodyPr vert="horz" lIns="457200" tIns="45720" rIns="91440" bIns="91440" rtlCol="0" anchor="b"/>
          <a:lstStyle>
            <a:defPPr>
              <a:defRPr lang="en-GB"/>
            </a:defPPr>
            <a:lvl1pPr algn="l" rtl="0" fontAlgn="base">
              <a:spcBef>
                <a:spcPct val="0"/>
              </a:spcBef>
              <a:spcAft>
                <a:spcPct val="0"/>
              </a:spcAft>
              <a:defRPr sz="1200" kern="1200">
                <a:solidFill>
                  <a:srgbClr val="000000"/>
                </a:solidFill>
                <a:latin typeface="Arial" charset="0"/>
                <a:ea typeface="Geneva" charset="0"/>
                <a:cs typeface="Arial" charset="0"/>
              </a:defRPr>
            </a:lvl1pPr>
            <a:lvl2pPr marL="536433" algn="l" rtl="0" fontAlgn="base">
              <a:spcBef>
                <a:spcPct val="0"/>
              </a:spcBef>
              <a:spcAft>
                <a:spcPct val="0"/>
              </a:spcAft>
              <a:defRPr sz="1200" kern="1200">
                <a:solidFill>
                  <a:srgbClr val="000000"/>
                </a:solidFill>
                <a:latin typeface="Arial" charset="0"/>
                <a:ea typeface="Geneva" charset="0"/>
                <a:cs typeface="Arial" charset="0"/>
              </a:defRPr>
            </a:lvl2pPr>
            <a:lvl3pPr marL="1072866" algn="l" rtl="0" fontAlgn="base">
              <a:spcBef>
                <a:spcPct val="0"/>
              </a:spcBef>
              <a:spcAft>
                <a:spcPct val="0"/>
              </a:spcAft>
              <a:defRPr sz="1200" kern="1200">
                <a:solidFill>
                  <a:srgbClr val="000000"/>
                </a:solidFill>
                <a:latin typeface="Arial" charset="0"/>
                <a:ea typeface="Geneva" charset="0"/>
                <a:cs typeface="Arial" charset="0"/>
              </a:defRPr>
            </a:lvl3pPr>
            <a:lvl4pPr marL="1609298" algn="l" rtl="0" fontAlgn="base">
              <a:spcBef>
                <a:spcPct val="0"/>
              </a:spcBef>
              <a:spcAft>
                <a:spcPct val="0"/>
              </a:spcAft>
              <a:defRPr sz="1200" kern="1200">
                <a:solidFill>
                  <a:srgbClr val="000000"/>
                </a:solidFill>
                <a:latin typeface="Arial" charset="0"/>
                <a:ea typeface="Geneva" charset="0"/>
                <a:cs typeface="Arial" charset="0"/>
              </a:defRPr>
            </a:lvl4pPr>
            <a:lvl5pPr marL="2145731" algn="l" rtl="0" fontAlgn="base">
              <a:spcBef>
                <a:spcPct val="0"/>
              </a:spcBef>
              <a:spcAft>
                <a:spcPct val="0"/>
              </a:spcAft>
              <a:defRPr sz="1200" kern="1200">
                <a:solidFill>
                  <a:srgbClr val="000000"/>
                </a:solidFill>
                <a:latin typeface="Arial" charset="0"/>
                <a:ea typeface="Geneva" charset="0"/>
                <a:cs typeface="Arial" charset="0"/>
              </a:defRPr>
            </a:lvl5pPr>
            <a:lvl6pPr marL="2682164" algn="l" defTabSz="536433" rtl="0" eaLnBrk="1" latinLnBrk="0" hangingPunct="1">
              <a:defRPr sz="1200" kern="1200">
                <a:solidFill>
                  <a:srgbClr val="000000"/>
                </a:solidFill>
                <a:latin typeface="Arial" charset="0"/>
                <a:ea typeface="Geneva" charset="0"/>
                <a:cs typeface="Arial" charset="0"/>
              </a:defRPr>
            </a:lvl6pPr>
            <a:lvl7pPr marL="3218597" algn="l" defTabSz="536433" rtl="0" eaLnBrk="1" latinLnBrk="0" hangingPunct="1">
              <a:defRPr sz="1200" kern="1200">
                <a:solidFill>
                  <a:srgbClr val="000000"/>
                </a:solidFill>
                <a:latin typeface="Arial" charset="0"/>
                <a:ea typeface="Geneva" charset="0"/>
                <a:cs typeface="Arial" charset="0"/>
              </a:defRPr>
            </a:lvl7pPr>
            <a:lvl8pPr marL="3755029" algn="l" defTabSz="536433" rtl="0" eaLnBrk="1" latinLnBrk="0" hangingPunct="1">
              <a:defRPr sz="1200" kern="1200">
                <a:solidFill>
                  <a:srgbClr val="000000"/>
                </a:solidFill>
                <a:latin typeface="Arial" charset="0"/>
                <a:ea typeface="Geneva" charset="0"/>
                <a:cs typeface="Arial" charset="0"/>
              </a:defRPr>
            </a:lvl8pPr>
            <a:lvl9pPr marL="4291462" algn="l" defTabSz="536433" rtl="0" eaLnBrk="1" latinLnBrk="0" hangingPunct="1">
              <a:defRPr sz="1200" kern="1200">
                <a:solidFill>
                  <a:srgbClr val="000000"/>
                </a:solidFill>
                <a:latin typeface="Arial" charset="0"/>
                <a:ea typeface="Geneva" charset="0"/>
                <a:cs typeface="Arial" charset="0"/>
              </a:defRPr>
            </a:lvl9pPr>
          </a:lstStyle>
          <a:p>
            <a:pPr>
              <a:tabLst>
                <a:tab pos="5943600" algn="r"/>
              </a:tabLst>
            </a:pPr>
            <a:r>
              <a:rPr lang="en-US" sz="800" dirty="0">
                <a:latin typeface="+mj-lt"/>
              </a:rPr>
              <a:t>© 2015 Koninklijke Philips N.V. (Royal Philips)</a:t>
            </a:r>
          </a:p>
        </p:txBody>
      </p:sp>
    </p:spTree>
    <p:extLst>
      <p:ext uri="{BB962C8B-B14F-4D97-AF65-F5344CB8AC3E}">
        <p14:creationId xmlns:p14="http://schemas.microsoft.com/office/powerpoint/2010/main" val="3457584061"/>
      </p:ext>
    </p:extLst>
  </p:cSld>
  <p:clrMap bg1="lt1" tx1="dk1" bg2="lt2" tx2="dk2" accent1="accent1" accent2="accent2" accent3="accent3" accent4="accent4" accent5="accent5" accent6="accent6" hlink="hlink" folHlink="folHlink"/>
  <p:hf sldNum="0" dt="0"/>
  <p:notesStyle>
    <a:lvl1pPr algn="l" rtl="0" eaLnBrk="0" fontAlgn="base" hangingPunct="0">
      <a:spcBef>
        <a:spcPct val="30000"/>
      </a:spcBef>
      <a:spcAft>
        <a:spcPct val="0"/>
      </a:spcAft>
      <a:tabLst>
        <a:tab pos="670541" algn="l"/>
        <a:tab pos="871703" algn="l"/>
      </a:tabLst>
      <a:defRPr sz="1000" kern="1200">
        <a:solidFill>
          <a:schemeClr val="tx1"/>
        </a:solidFill>
        <a:latin typeface="+mj-lt"/>
        <a:ea typeface="Geneva" charset="0"/>
        <a:cs typeface="+mn-cs"/>
      </a:defRPr>
    </a:lvl1pPr>
    <a:lvl2pPr marL="536433" algn="l" rtl="0" eaLnBrk="0" fontAlgn="base" hangingPunct="0">
      <a:spcBef>
        <a:spcPct val="30000"/>
      </a:spcBef>
      <a:spcAft>
        <a:spcPct val="0"/>
      </a:spcAft>
      <a:tabLst>
        <a:tab pos="670541" algn="l"/>
        <a:tab pos="871703" algn="l"/>
      </a:tabLst>
      <a:defRPr sz="1000" kern="1200">
        <a:solidFill>
          <a:schemeClr val="tx1"/>
        </a:solidFill>
        <a:latin typeface="+mj-lt"/>
        <a:ea typeface="Geneva" charset="0"/>
        <a:cs typeface="+mn-cs"/>
      </a:defRPr>
    </a:lvl2pPr>
    <a:lvl3pPr marL="871703" indent="-201162" algn="l" rtl="0" eaLnBrk="0" fontAlgn="base" hangingPunct="0">
      <a:spcBef>
        <a:spcPct val="30000"/>
      </a:spcBef>
      <a:spcAft>
        <a:spcPct val="0"/>
      </a:spcAft>
      <a:tabLst>
        <a:tab pos="670541" algn="l"/>
        <a:tab pos="871703" algn="l"/>
      </a:tabLst>
      <a:defRPr sz="1000" kern="1200">
        <a:solidFill>
          <a:schemeClr val="tx1"/>
        </a:solidFill>
        <a:latin typeface="+mj-lt"/>
        <a:ea typeface="Geneva" charset="0"/>
        <a:cs typeface="+mn-cs"/>
      </a:defRPr>
    </a:lvl3pPr>
    <a:lvl4pPr marL="1609298" algn="l" rtl="0" eaLnBrk="0" fontAlgn="base" hangingPunct="0">
      <a:spcBef>
        <a:spcPct val="30000"/>
      </a:spcBef>
      <a:spcAft>
        <a:spcPct val="0"/>
      </a:spcAft>
      <a:tabLst>
        <a:tab pos="670541" algn="l"/>
        <a:tab pos="871703" algn="l"/>
      </a:tabLst>
      <a:defRPr sz="1000" kern="1200">
        <a:solidFill>
          <a:schemeClr val="tx1"/>
        </a:solidFill>
        <a:latin typeface="+mj-lt"/>
        <a:ea typeface="Geneva" charset="0"/>
        <a:cs typeface="+mn-cs"/>
      </a:defRPr>
    </a:lvl4pPr>
    <a:lvl5pPr marL="2145731" algn="l" rtl="0" eaLnBrk="0" fontAlgn="base" hangingPunct="0">
      <a:spcBef>
        <a:spcPct val="30000"/>
      </a:spcBef>
      <a:spcAft>
        <a:spcPct val="0"/>
      </a:spcAft>
      <a:tabLst>
        <a:tab pos="670541" algn="l"/>
        <a:tab pos="871703" algn="l"/>
      </a:tabLst>
      <a:defRPr sz="1000" kern="1200">
        <a:solidFill>
          <a:schemeClr val="tx1"/>
        </a:solidFill>
        <a:latin typeface="+mj-lt"/>
        <a:ea typeface="Geneva" charset="0"/>
        <a:cs typeface="+mn-cs"/>
      </a:defRPr>
    </a:lvl5pPr>
    <a:lvl6pPr marL="2682164" algn="l" defTabSz="1072866" rtl="0" eaLnBrk="1" latinLnBrk="0" hangingPunct="1">
      <a:defRPr sz="1400" kern="1200">
        <a:solidFill>
          <a:schemeClr val="tx1"/>
        </a:solidFill>
        <a:latin typeface="+mn-lt"/>
        <a:ea typeface="+mn-ea"/>
        <a:cs typeface="+mn-cs"/>
      </a:defRPr>
    </a:lvl6pPr>
    <a:lvl7pPr marL="3218597" algn="l" defTabSz="1072866" rtl="0" eaLnBrk="1" latinLnBrk="0" hangingPunct="1">
      <a:defRPr sz="1400" kern="1200">
        <a:solidFill>
          <a:schemeClr val="tx1"/>
        </a:solidFill>
        <a:latin typeface="+mn-lt"/>
        <a:ea typeface="+mn-ea"/>
        <a:cs typeface="+mn-cs"/>
      </a:defRPr>
    </a:lvl7pPr>
    <a:lvl8pPr marL="3755029" algn="l" defTabSz="1072866" rtl="0" eaLnBrk="1" latinLnBrk="0" hangingPunct="1">
      <a:defRPr sz="1400" kern="1200">
        <a:solidFill>
          <a:schemeClr val="tx1"/>
        </a:solidFill>
        <a:latin typeface="+mn-lt"/>
        <a:ea typeface="+mn-ea"/>
        <a:cs typeface="+mn-cs"/>
      </a:defRPr>
    </a:lvl8pPr>
    <a:lvl9pPr marL="4291462" algn="l" defTabSz="107286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tabLst>
                <a:tab pos="5943600" algn="r"/>
              </a:tabLst>
            </a:pPr>
            <a:r>
              <a:rPr lang="en-US"/>
              <a:t>Course Title 	Presentation Title</a:t>
            </a:r>
            <a:endParaRPr lang="en-US" dirty="0"/>
          </a:p>
        </p:txBody>
      </p:sp>
    </p:spTree>
    <p:extLst>
      <p:ext uri="{BB962C8B-B14F-4D97-AF65-F5344CB8AC3E}">
        <p14:creationId xmlns:p14="http://schemas.microsoft.com/office/powerpoint/2010/main" val="3045658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Header Placeholder 3"/>
          <p:cNvSpPr>
            <a:spLocks noGrp="1"/>
          </p:cNvSpPr>
          <p:nvPr>
            <p:ph type="hdr" sz="quarter" idx="10"/>
          </p:nvPr>
        </p:nvSpPr>
        <p:spPr/>
        <p:txBody>
          <a:bodyPr/>
          <a:lstStyle/>
          <a:p>
            <a:pPr>
              <a:tabLst>
                <a:tab pos="5943600" algn="r"/>
              </a:tabLst>
            </a:pPr>
            <a:r>
              <a:rPr lang="en-US"/>
              <a:t>Course Title 	Presentation Title</a:t>
            </a:r>
            <a:endParaRPr lang="en-US" dirty="0"/>
          </a:p>
        </p:txBody>
      </p:sp>
    </p:spTree>
    <p:extLst>
      <p:ext uri="{BB962C8B-B14F-4D97-AF65-F5344CB8AC3E}">
        <p14:creationId xmlns:p14="http://schemas.microsoft.com/office/powerpoint/2010/main" val="2232775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set of measures that are also used routinely in diagnostic imaging. </a:t>
            </a:r>
          </a:p>
          <a:p>
            <a:r>
              <a:rPr lang="en-US" dirty="0"/>
              <a:t>Include NEMA standard measures of the following technical IQ parameters</a:t>
            </a:r>
          </a:p>
          <a:p>
            <a:r>
              <a:rPr lang="en-US" dirty="0"/>
              <a:t>•Signal to noise ratio (FFU section of the phantom)</a:t>
            </a:r>
          </a:p>
          <a:p>
            <a:r>
              <a:rPr lang="en-US" dirty="0"/>
              <a:t>•Flood field uniformity</a:t>
            </a:r>
          </a:p>
          <a:p>
            <a:r>
              <a:rPr lang="en-US" dirty="0"/>
              <a:t>•Spatial linearity (distortion) (in-plane distortion)</a:t>
            </a:r>
          </a:p>
          <a:p>
            <a:r>
              <a:rPr lang="en-US" dirty="0"/>
              <a:t>•Slice profile / Slice thickness</a:t>
            </a:r>
          </a:p>
          <a:p>
            <a:r>
              <a:rPr lang="en-US" dirty="0"/>
              <a:t>•Spatial resolution (details)</a:t>
            </a:r>
          </a:p>
          <a:p>
            <a:endParaRPr lang="en-US" dirty="0"/>
          </a:p>
          <a:p>
            <a:endParaRPr lang="en-US" dirty="0"/>
          </a:p>
          <a:p>
            <a:r>
              <a:rPr lang="en-US" sz="1200" kern="1200" dirty="0">
                <a:solidFill>
                  <a:schemeClr val="tx1"/>
                </a:solidFill>
                <a:effectLst/>
                <a:latin typeface="+mn-lt"/>
                <a:ea typeface="+mn-ea"/>
                <a:cs typeface="+mn-cs"/>
              </a:rPr>
              <a:t>- NEMA Standards Publication MS 6-2008 (Determination of Signal-to-Noise Ratio and Image Uniformity for Single-Channel Non-Volume Coils in Diagnostic MR Imaging Published)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NEMA Standards Publication MS 5-2010: Determination of Slice Thickness in Diagnostic Magnetic Resonance Imaging</a:t>
            </a:r>
          </a:p>
          <a:p>
            <a:r>
              <a:rPr lang="en-US" sz="1200" kern="1200" dirty="0">
                <a:solidFill>
                  <a:schemeClr val="tx1"/>
                </a:solidFill>
                <a:effectLst/>
                <a:latin typeface="+mn-lt"/>
                <a:ea typeface="+mn-ea"/>
                <a:cs typeface="+mn-cs"/>
              </a:rPr>
              <a:t>Published</a:t>
            </a:r>
          </a:p>
          <a:p>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201EE05-98BA-449E-B287-53336B5A23DB}" type="slidenum">
              <a:rPr lang="en-US" smtClean="0"/>
              <a:t>23</a:t>
            </a:fld>
            <a:endParaRPr lang="en-US"/>
          </a:p>
        </p:txBody>
      </p:sp>
    </p:spTree>
    <p:extLst>
      <p:ext uri="{BB962C8B-B14F-4D97-AF65-F5344CB8AC3E}">
        <p14:creationId xmlns:p14="http://schemas.microsoft.com/office/powerpoint/2010/main" val="2514716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Header Placeholder 3"/>
          <p:cNvSpPr>
            <a:spLocks noGrp="1"/>
          </p:cNvSpPr>
          <p:nvPr>
            <p:ph type="hdr" sz="quarter" idx="10"/>
          </p:nvPr>
        </p:nvSpPr>
        <p:spPr/>
        <p:txBody>
          <a:bodyPr/>
          <a:lstStyle/>
          <a:p>
            <a:pPr>
              <a:tabLst>
                <a:tab pos="5943600" algn="r"/>
              </a:tabLst>
            </a:pPr>
            <a:r>
              <a:rPr lang="en-US"/>
              <a:t>Course Title 	Presentation Title</a:t>
            </a:r>
            <a:endParaRPr lang="en-US" dirty="0"/>
          </a:p>
        </p:txBody>
      </p:sp>
    </p:spTree>
    <p:extLst>
      <p:ext uri="{BB962C8B-B14F-4D97-AF65-F5344CB8AC3E}">
        <p14:creationId xmlns:p14="http://schemas.microsoft.com/office/powerpoint/2010/main" val="2444691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201EE05-98BA-449E-B287-53336B5A23DB}" type="slidenum">
              <a:rPr lang="en-US" smtClean="0"/>
              <a:t>27</a:t>
            </a:fld>
            <a:endParaRPr lang="en-US"/>
          </a:p>
        </p:txBody>
      </p:sp>
    </p:spTree>
    <p:extLst>
      <p:ext uri="{BB962C8B-B14F-4D97-AF65-F5344CB8AC3E}">
        <p14:creationId xmlns:p14="http://schemas.microsoft.com/office/powerpoint/2010/main" val="3872196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Header Placeholder 3"/>
          <p:cNvSpPr>
            <a:spLocks noGrp="1"/>
          </p:cNvSpPr>
          <p:nvPr>
            <p:ph type="hdr" sz="quarter" idx="10"/>
          </p:nvPr>
        </p:nvSpPr>
        <p:spPr/>
        <p:txBody>
          <a:bodyPr/>
          <a:lstStyle/>
          <a:p>
            <a:pPr>
              <a:tabLst>
                <a:tab pos="5943600" algn="r"/>
              </a:tabLst>
            </a:pPr>
            <a:r>
              <a:rPr lang="en-US"/>
              <a:t>Course Title 	Presentation Title</a:t>
            </a:r>
            <a:endParaRPr lang="en-US" dirty="0"/>
          </a:p>
        </p:txBody>
      </p:sp>
    </p:spTree>
    <p:extLst>
      <p:ext uri="{BB962C8B-B14F-4D97-AF65-F5344CB8AC3E}">
        <p14:creationId xmlns:p14="http://schemas.microsoft.com/office/powerpoint/2010/main" val="1156818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Header Placeholder 3"/>
          <p:cNvSpPr>
            <a:spLocks noGrp="1"/>
          </p:cNvSpPr>
          <p:nvPr>
            <p:ph type="hdr" sz="quarter" idx="10"/>
          </p:nvPr>
        </p:nvSpPr>
        <p:spPr/>
        <p:txBody>
          <a:bodyPr/>
          <a:lstStyle/>
          <a:p>
            <a:pPr>
              <a:tabLst>
                <a:tab pos="5943600" algn="r"/>
              </a:tabLst>
            </a:pPr>
            <a:r>
              <a:rPr lang="en-US"/>
              <a:t>Course Title 	Presentation Title</a:t>
            </a:r>
            <a:endParaRPr lang="en-US" dirty="0"/>
          </a:p>
        </p:txBody>
      </p:sp>
    </p:spTree>
    <p:extLst>
      <p:ext uri="{BB962C8B-B14F-4D97-AF65-F5344CB8AC3E}">
        <p14:creationId xmlns:p14="http://schemas.microsoft.com/office/powerpoint/2010/main" val="97081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set of measures that are also used routinely in diagnostic imaging. </a:t>
            </a:r>
          </a:p>
          <a:p>
            <a:r>
              <a:rPr lang="en-US" dirty="0"/>
              <a:t>Include NEMA standard measures of the following technical IQ parameters</a:t>
            </a:r>
          </a:p>
          <a:p>
            <a:r>
              <a:rPr lang="en-US" dirty="0"/>
              <a:t>•Signal to noise ratio (FFU section of the phantom)</a:t>
            </a:r>
          </a:p>
          <a:p>
            <a:r>
              <a:rPr lang="en-US" dirty="0"/>
              <a:t>•Flood field uniformity</a:t>
            </a:r>
          </a:p>
          <a:p>
            <a:r>
              <a:rPr lang="en-US" dirty="0"/>
              <a:t>•Spatial linearity (distortion) (in-plane distortion)</a:t>
            </a:r>
          </a:p>
          <a:p>
            <a:r>
              <a:rPr lang="en-US" dirty="0"/>
              <a:t>•Slice profile / Slice thickness</a:t>
            </a:r>
          </a:p>
          <a:p>
            <a:r>
              <a:rPr lang="en-US" dirty="0"/>
              <a:t>•Spatial resolution (details)</a:t>
            </a:r>
          </a:p>
          <a:p>
            <a:endParaRPr lang="en-US" dirty="0"/>
          </a:p>
          <a:p>
            <a:endParaRPr lang="en-US" dirty="0"/>
          </a:p>
          <a:p>
            <a:r>
              <a:rPr lang="en-US" sz="1200" kern="1200" dirty="0">
                <a:solidFill>
                  <a:schemeClr val="tx1"/>
                </a:solidFill>
                <a:effectLst/>
                <a:latin typeface="+mn-lt"/>
                <a:ea typeface="+mn-ea"/>
                <a:cs typeface="+mn-cs"/>
              </a:rPr>
              <a:t>- NEMA Standards Publication MS 6-2008 (Determination of Signal-to-Noise Ratio and Image Uniformity for Single-Channel Non-Volume Coils in Diagnostic MR Imaging Published)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NEMA Standards Publication MS 5-2010: Determination of Slice Thickness in Diagnostic Magnetic Resonance Imaging</a:t>
            </a:r>
          </a:p>
          <a:p>
            <a:r>
              <a:rPr lang="en-US" sz="1200" kern="1200" dirty="0">
                <a:solidFill>
                  <a:schemeClr val="tx1"/>
                </a:solidFill>
                <a:effectLst/>
                <a:latin typeface="+mn-lt"/>
                <a:ea typeface="+mn-ea"/>
                <a:cs typeface="+mn-cs"/>
              </a:rPr>
              <a:t>Published</a:t>
            </a:r>
          </a:p>
          <a:p>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201EE05-98BA-449E-B287-53336B5A23DB}" type="slidenum">
              <a:rPr lang="en-US" smtClean="0"/>
              <a:t>32</a:t>
            </a:fld>
            <a:endParaRPr lang="en-US"/>
          </a:p>
        </p:txBody>
      </p:sp>
    </p:spTree>
    <p:extLst>
      <p:ext uri="{BB962C8B-B14F-4D97-AF65-F5344CB8AC3E}">
        <p14:creationId xmlns:p14="http://schemas.microsoft.com/office/powerpoint/2010/main" val="1963098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tabLst>
                <a:tab pos="5943600" algn="r"/>
              </a:tabLst>
            </a:pPr>
            <a:r>
              <a:rPr lang="en-US"/>
              <a:t>Course Title 	Presentation Title</a:t>
            </a:r>
            <a:endParaRPr lang="en-US" dirty="0"/>
          </a:p>
        </p:txBody>
      </p:sp>
    </p:spTree>
    <p:extLst>
      <p:ext uri="{BB962C8B-B14F-4D97-AF65-F5344CB8AC3E}">
        <p14:creationId xmlns:p14="http://schemas.microsoft.com/office/powerpoint/2010/main" val="111191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Header Placeholder 3"/>
          <p:cNvSpPr>
            <a:spLocks noGrp="1"/>
          </p:cNvSpPr>
          <p:nvPr>
            <p:ph type="hdr" sz="quarter" idx="10"/>
          </p:nvPr>
        </p:nvSpPr>
        <p:spPr/>
        <p:txBody>
          <a:bodyPr/>
          <a:lstStyle/>
          <a:p>
            <a:pPr>
              <a:tabLst>
                <a:tab pos="5943600" algn="r"/>
              </a:tabLst>
            </a:pPr>
            <a:r>
              <a:rPr lang="en-US"/>
              <a:t>Course Title 	Presentation Title</a:t>
            </a:r>
            <a:endParaRPr lang="en-US" dirty="0"/>
          </a:p>
        </p:txBody>
      </p:sp>
    </p:spTree>
    <p:extLst>
      <p:ext uri="{BB962C8B-B14F-4D97-AF65-F5344CB8AC3E}">
        <p14:creationId xmlns:p14="http://schemas.microsoft.com/office/powerpoint/2010/main" val="2965033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Header Placeholder 3"/>
          <p:cNvSpPr>
            <a:spLocks noGrp="1"/>
          </p:cNvSpPr>
          <p:nvPr>
            <p:ph type="hdr" sz="quarter" idx="10"/>
          </p:nvPr>
        </p:nvSpPr>
        <p:spPr/>
        <p:txBody>
          <a:bodyPr/>
          <a:lstStyle/>
          <a:p>
            <a:pPr>
              <a:tabLst>
                <a:tab pos="5943600" algn="r"/>
              </a:tabLst>
            </a:pPr>
            <a:r>
              <a:rPr lang="en-US"/>
              <a:t>Course Title 	Presentation Title</a:t>
            </a:r>
            <a:endParaRPr lang="en-US" dirty="0"/>
          </a:p>
        </p:txBody>
      </p:sp>
    </p:spTree>
    <p:extLst>
      <p:ext uri="{BB962C8B-B14F-4D97-AF65-F5344CB8AC3E}">
        <p14:creationId xmlns:p14="http://schemas.microsoft.com/office/powerpoint/2010/main" val="3864823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tabLst>
                <a:tab pos="5943600" algn="r"/>
              </a:tabLst>
            </a:pPr>
            <a:r>
              <a:rPr lang="en-US"/>
              <a:t>Course Title 	Presentation Title</a:t>
            </a:r>
            <a:endParaRPr lang="en-US" dirty="0"/>
          </a:p>
        </p:txBody>
      </p:sp>
    </p:spTree>
    <p:extLst>
      <p:ext uri="{BB962C8B-B14F-4D97-AF65-F5344CB8AC3E}">
        <p14:creationId xmlns:p14="http://schemas.microsoft.com/office/powerpoint/2010/main" val="573651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set of measures that are also used routinely in diagnostic imaging. </a:t>
            </a:r>
          </a:p>
          <a:p>
            <a:r>
              <a:rPr lang="en-US" dirty="0"/>
              <a:t>Include NEMA standard measures of the following technical IQ parameters</a:t>
            </a:r>
          </a:p>
          <a:p>
            <a:r>
              <a:rPr lang="en-US" dirty="0"/>
              <a:t>•Signal to noise ratio (FFU section of the phantom)</a:t>
            </a:r>
          </a:p>
          <a:p>
            <a:r>
              <a:rPr lang="en-US" dirty="0"/>
              <a:t>•Flood field uniformity</a:t>
            </a:r>
          </a:p>
          <a:p>
            <a:r>
              <a:rPr lang="en-US" dirty="0"/>
              <a:t>•Spatial linearity (distortion) (in-plane distortion)</a:t>
            </a:r>
          </a:p>
          <a:p>
            <a:r>
              <a:rPr lang="en-US" dirty="0"/>
              <a:t>•Slice profile / Slice thickness</a:t>
            </a:r>
          </a:p>
          <a:p>
            <a:r>
              <a:rPr lang="en-US" dirty="0"/>
              <a:t>•Spatial resolution (details)</a:t>
            </a:r>
          </a:p>
          <a:p>
            <a:endParaRPr lang="en-US" dirty="0"/>
          </a:p>
          <a:p>
            <a:endParaRPr lang="en-US" dirty="0"/>
          </a:p>
          <a:p>
            <a:r>
              <a:rPr lang="en-US" sz="1200" kern="1200" dirty="0">
                <a:solidFill>
                  <a:schemeClr val="tx1"/>
                </a:solidFill>
                <a:effectLst/>
                <a:latin typeface="+mn-lt"/>
                <a:ea typeface="+mn-ea"/>
                <a:cs typeface="+mn-cs"/>
              </a:rPr>
              <a:t>- NEMA Standards Publication MS 6-2008 (Determination of Signal-to-Noise Ratio and Image Uniformity for Single-Channel Non-Volume Coils in Diagnostic MR Imaging Published)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NEMA Standards Publication MS 5-2010: Determination of Slice Thickness in Diagnostic Magnetic Resonance Imaging</a:t>
            </a:r>
          </a:p>
          <a:p>
            <a:r>
              <a:rPr lang="en-US" sz="1200" kern="1200" dirty="0">
                <a:solidFill>
                  <a:schemeClr val="tx1"/>
                </a:solidFill>
                <a:effectLst/>
                <a:latin typeface="+mn-lt"/>
                <a:ea typeface="+mn-ea"/>
                <a:cs typeface="+mn-cs"/>
              </a:rPr>
              <a:t>Published</a:t>
            </a:r>
          </a:p>
          <a:p>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201EE05-98BA-449E-B287-53336B5A23DB}" type="slidenum">
              <a:rPr lang="en-US" smtClean="0"/>
              <a:t>40</a:t>
            </a:fld>
            <a:endParaRPr lang="en-US"/>
          </a:p>
        </p:txBody>
      </p:sp>
    </p:spTree>
    <p:extLst>
      <p:ext uri="{BB962C8B-B14F-4D97-AF65-F5344CB8AC3E}">
        <p14:creationId xmlns:p14="http://schemas.microsoft.com/office/powerpoint/2010/main" val="2876977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tabLst>
                <a:tab pos="5943600" algn="r"/>
              </a:tabLst>
            </a:pPr>
            <a:r>
              <a:rPr lang="en-US"/>
              <a:t>Course Title 	Presentation Title</a:t>
            </a:r>
            <a:endParaRPr lang="en-US" dirty="0"/>
          </a:p>
        </p:txBody>
      </p:sp>
    </p:spTree>
    <p:extLst>
      <p:ext uri="{BB962C8B-B14F-4D97-AF65-F5344CB8AC3E}">
        <p14:creationId xmlns:p14="http://schemas.microsoft.com/office/powerpoint/2010/main" val="2540931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Header Placeholder 3"/>
          <p:cNvSpPr>
            <a:spLocks noGrp="1"/>
          </p:cNvSpPr>
          <p:nvPr>
            <p:ph type="hdr" sz="quarter" idx="10"/>
          </p:nvPr>
        </p:nvSpPr>
        <p:spPr/>
        <p:txBody>
          <a:bodyPr/>
          <a:lstStyle/>
          <a:p>
            <a:pPr>
              <a:tabLst>
                <a:tab pos="5943600" algn="r"/>
              </a:tabLst>
            </a:pPr>
            <a:r>
              <a:rPr lang="en-US"/>
              <a:t>Course Title 	Presentation Title</a:t>
            </a:r>
            <a:endParaRPr lang="en-US" dirty="0"/>
          </a:p>
        </p:txBody>
      </p:sp>
    </p:spTree>
    <p:extLst>
      <p:ext uri="{BB962C8B-B14F-4D97-AF65-F5344CB8AC3E}">
        <p14:creationId xmlns:p14="http://schemas.microsoft.com/office/powerpoint/2010/main" val="920800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set of measures that are also used routinely in diagnostic imaging. </a:t>
            </a:r>
          </a:p>
          <a:p>
            <a:r>
              <a:rPr lang="en-US" dirty="0"/>
              <a:t>Include NEMA standard measures of the following technical IQ parameters</a:t>
            </a:r>
          </a:p>
          <a:p>
            <a:r>
              <a:rPr lang="en-US" dirty="0"/>
              <a:t>•Signal to noise ratio (FFU section of the phantom)</a:t>
            </a:r>
          </a:p>
          <a:p>
            <a:r>
              <a:rPr lang="en-US" dirty="0"/>
              <a:t>•Flood field uniformity</a:t>
            </a:r>
          </a:p>
          <a:p>
            <a:r>
              <a:rPr lang="en-US" dirty="0"/>
              <a:t>•Spatial linearity (distortion) (in-plane distortion)</a:t>
            </a:r>
          </a:p>
          <a:p>
            <a:r>
              <a:rPr lang="en-US" dirty="0"/>
              <a:t>•Slice profile / Slice thickness</a:t>
            </a:r>
          </a:p>
          <a:p>
            <a:r>
              <a:rPr lang="en-US" dirty="0"/>
              <a:t>•Spatial resolution (details)</a:t>
            </a:r>
          </a:p>
          <a:p>
            <a:endParaRPr lang="en-US" dirty="0"/>
          </a:p>
          <a:p>
            <a:endParaRPr lang="en-US" dirty="0"/>
          </a:p>
          <a:p>
            <a:r>
              <a:rPr lang="en-US" sz="1200" kern="1200" dirty="0">
                <a:solidFill>
                  <a:schemeClr val="tx1"/>
                </a:solidFill>
                <a:effectLst/>
                <a:latin typeface="+mn-lt"/>
                <a:ea typeface="+mn-ea"/>
                <a:cs typeface="+mn-cs"/>
              </a:rPr>
              <a:t>- NEMA Standards Publication MS 6-2008 (Determination of Signal-to-Noise Ratio and Image Uniformity for Single-Channel Non-Volume Coils in Diagnostic MR Imaging Published)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NEMA Standards Publication MS 5-2010: Determination of Slice Thickness in Diagnostic Magnetic Resonance Imaging</a:t>
            </a:r>
          </a:p>
          <a:p>
            <a:r>
              <a:rPr lang="en-US" sz="1200" kern="1200" dirty="0">
                <a:solidFill>
                  <a:schemeClr val="tx1"/>
                </a:solidFill>
                <a:effectLst/>
                <a:latin typeface="+mn-lt"/>
                <a:ea typeface="+mn-ea"/>
                <a:cs typeface="+mn-cs"/>
              </a:rPr>
              <a:t>Published</a:t>
            </a:r>
          </a:p>
          <a:p>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201EE05-98BA-449E-B287-53336B5A23DB}" type="slidenum">
              <a:rPr lang="en-US" smtClean="0"/>
              <a:t>45</a:t>
            </a:fld>
            <a:endParaRPr lang="en-US"/>
          </a:p>
        </p:txBody>
      </p:sp>
    </p:spTree>
    <p:extLst>
      <p:ext uri="{BB962C8B-B14F-4D97-AF65-F5344CB8AC3E}">
        <p14:creationId xmlns:p14="http://schemas.microsoft.com/office/powerpoint/2010/main" val="3717068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tabLst>
                <a:tab pos="5943600" algn="r"/>
              </a:tabLst>
            </a:pPr>
            <a:r>
              <a:rPr lang="en-US"/>
              <a:t>Course Title 	Presentation Title</a:t>
            </a:r>
            <a:endParaRPr lang="en-US" dirty="0"/>
          </a:p>
        </p:txBody>
      </p:sp>
    </p:spTree>
    <p:extLst>
      <p:ext uri="{BB962C8B-B14F-4D97-AF65-F5344CB8AC3E}">
        <p14:creationId xmlns:p14="http://schemas.microsoft.com/office/powerpoint/2010/main" val="1082781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set of measures that are also used routinely in diagnostic imaging. </a:t>
            </a:r>
          </a:p>
          <a:p>
            <a:r>
              <a:rPr lang="en-US" dirty="0"/>
              <a:t>Include NEMA standard measures of the following technical IQ parameters</a:t>
            </a:r>
          </a:p>
          <a:p>
            <a:r>
              <a:rPr lang="en-US" dirty="0"/>
              <a:t>•Signal to noise ratio (FFU section of the phantom)</a:t>
            </a:r>
          </a:p>
          <a:p>
            <a:r>
              <a:rPr lang="en-US" dirty="0"/>
              <a:t>•Flood field uniformity</a:t>
            </a:r>
          </a:p>
          <a:p>
            <a:r>
              <a:rPr lang="en-US" dirty="0"/>
              <a:t>•Spatial linearity (distortion) (in-plane distortion)</a:t>
            </a:r>
          </a:p>
          <a:p>
            <a:r>
              <a:rPr lang="en-US" dirty="0"/>
              <a:t>•Slice profile / Slice thickness</a:t>
            </a:r>
          </a:p>
          <a:p>
            <a:r>
              <a:rPr lang="en-US" dirty="0"/>
              <a:t>•Spatial resolution (details)</a:t>
            </a:r>
          </a:p>
          <a:p>
            <a:endParaRPr lang="en-US" dirty="0"/>
          </a:p>
          <a:p>
            <a:endParaRPr lang="en-US" dirty="0"/>
          </a:p>
          <a:p>
            <a:r>
              <a:rPr lang="en-US" sz="1200" kern="1200" dirty="0">
                <a:solidFill>
                  <a:schemeClr val="tx1"/>
                </a:solidFill>
                <a:effectLst/>
                <a:latin typeface="+mn-lt"/>
                <a:ea typeface="+mn-ea"/>
                <a:cs typeface="+mn-cs"/>
              </a:rPr>
              <a:t>- NEMA Standards Publication MS 6-2008 (Determination of Signal-to-Noise Ratio and Image Uniformity for Single-Channel Non-Volume Coils in Diagnostic MR Imaging Published)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NEMA Standards Publication MS 5-2010: Determination of Slice Thickness in Diagnostic Magnetic Resonance Imaging</a:t>
            </a:r>
          </a:p>
          <a:p>
            <a:r>
              <a:rPr lang="en-US" sz="1200" kern="1200" dirty="0">
                <a:solidFill>
                  <a:schemeClr val="tx1"/>
                </a:solidFill>
                <a:effectLst/>
                <a:latin typeface="+mn-lt"/>
                <a:ea typeface="+mn-ea"/>
                <a:cs typeface="+mn-cs"/>
              </a:rPr>
              <a:t>Published</a:t>
            </a:r>
          </a:p>
          <a:p>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201EE05-98BA-449E-B287-53336B5A23DB}" type="slidenum">
              <a:rPr lang="en-US" smtClean="0"/>
              <a:t>47</a:t>
            </a:fld>
            <a:endParaRPr lang="en-US"/>
          </a:p>
        </p:txBody>
      </p:sp>
    </p:spTree>
    <p:extLst>
      <p:ext uri="{BB962C8B-B14F-4D97-AF65-F5344CB8AC3E}">
        <p14:creationId xmlns:p14="http://schemas.microsoft.com/office/powerpoint/2010/main" val="3778158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tabLst>
                <a:tab pos="5943600" algn="r"/>
              </a:tabLst>
            </a:pPr>
            <a:r>
              <a:rPr lang="en-US"/>
              <a:t>Course Title 	Presentation Title</a:t>
            </a:r>
            <a:endParaRPr lang="en-US" dirty="0"/>
          </a:p>
        </p:txBody>
      </p:sp>
    </p:spTree>
    <p:extLst>
      <p:ext uri="{BB962C8B-B14F-4D97-AF65-F5344CB8AC3E}">
        <p14:creationId xmlns:p14="http://schemas.microsoft.com/office/powerpoint/2010/main" val="3598899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50443" y="9430091"/>
            <a:ext cx="2945659" cy="496411"/>
          </a:xfrm>
          <a:prstGeom prst="rect">
            <a:avLst/>
          </a:prstGeom>
        </p:spPr>
        <p:txBody>
          <a:bodyPr/>
          <a:lstStyle/>
          <a:p>
            <a:pPr>
              <a:defRPr/>
            </a:pPr>
            <a:fld id="{EDC9F920-CD7A-47D3-B673-F29C35CA25D6}" type="slidenum">
              <a:rPr lang="en-US" smtClean="0"/>
              <a:pPr>
                <a:defRPr/>
              </a:pPr>
              <a:t>3</a:t>
            </a:fld>
            <a:endParaRPr lang="en-US"/>
          </a:p>
        </p:txBody>
      </p:sp>
    </p:spTree>
    <p:extLst>
      <p:ext uri="{BB962C8B-B14F-4D97-AF65-F5344CB8AC3E}">
        <p14:creationId xmlns:p14="http://schemas.microsoft.com/office/powerpoint/2010/main" val="3982596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tabLst>
                <a:tab pos="5943600" algn="r"/>
              </a:tabLst>
            </a:pPr>
            <a:r>
              <a:rPr lang="en-US"/>
              <a:t>Course Title 	Presentation Title</a:t>
            </a:r>
            <a:endParaRPr lang="en-US" dirty="0"/>
          </a:p>
        </p:txBody>
      </p:sp>
    </p:spTree>
    <p:extLst>
      <p:ext uri="{BB962C8B-B14F-4D97-AF65-F5344CB8AC3E}">
        <p14:creationId xmlns:p14="http://schemas.microsoft.com/office/powerpoint/2010/main" val="2127259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Header Placeholder 3"/>
          <p:cNvSpPr>
            <a:spLocks noGrp="1"/>
          </p:cNvSpPr>
          <p:nvPr>
            <p:ph type="hdr" sz="quarter" idx="10"/>
          </p:nvPr>
        </p:nvSpPr>
        <p:spPr/>
        <p:txBody>
          <a:bodyPr/>
          <a:lstStyle/>
          <a:p>
            <a:pPr>
              <a:tabLst>
                <a:tab pos="5943600" algn="r"/>
              </a:tabLst>
            </a:pPr>
            <a:r>
              <a:rPr lang="en-US"/>
              <a:t>Course Title 	Presentation Title</a:t>
            </a:r>
            <a:endParaRPr lang="en-US" dirty="0"/>
          </a:p>
        </p:txBody>
      </p:sp>
    </p:spTree>
    <p:extLst>
      <p:ext uri="{BB962C8B-B14F-4D97-AF65-F5344CB8AC3E}">
        <p14:creationId xmlns:p14="http://schemas.microsoft.com/office/powerpoint/2010/main" val="4277997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Header Placeholder 3"/>
          <p:cNvSpPr>
            <a:spLocks noGrp="1"/>
          </p:cNvSpPr>
          <p:nvPr>
            <p:ph type="hdr" sz="quarter" idx="10"/>
          </p:nvPr>
        </p:nvSpPr>
        <p:spPr/>
        <p:txBody>
          <a:bodyPr/>
          <a:lstStyle/>
          <a:p>
            <a:pPr>
              <a:tabLst>
                <a:tab pos="5943600" algn="r"/>
              </a:tabLst>
            </a:pPr>
            <a:r>
              <a:rPr lang="en-US"/>
              <a:t>Course Title 	Presentation Title</a:t>
            </a:r>
            <a:endParaRPr lang="en-US" dirty="0"/>
          </a:p>
        </p:txBody>
      </p:sp>
    </p:spTree>
    <p:extLst>
      <p:ext uri="{BB962C8B-B14F-4D97-AF65-F5344CB8AC3E}">
        <p14:creationId xmlns:p14="http://schemas.microsoft.com/office/powerpoint/2010/main" val="2294144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Header Placeholder 3"/>
          <p:cNvSpPr>
            <a:spLocks noGrp="1"/>
          </p:cNvSpPr>
          <p:nvPr>
            <p:ph type="hdr" sz="quarter" idx="10"/>
          </p:nvPr>
        </p:nvSpPr>
        <p:spPr/>
        <p:txBody>
          <a:bodyPr/>
          <a:lstStyle/>
          <a:p>
            <a:pPr>
              <a:tabLst>
                <a:tab pos="5943600" algn="r"/>
              </a:tabLst>
            </a:pPr>
            <a:r>
              <a:rPr lang="en-US"/>
              <a:t>Course Title 	Presentation Title</a:t>
            </a:r>
            <a:endParaRPr lang="en-US" dirty="0"/>
          </a:p>
        </p:txBody>
      </p:sp>
    </p:spTree>
    <p:extLst>
      <p:ext uri="{BB962C8B-B14F-4D97-AF65-F5344CB8AC3E}">
        <p14:creationId xmlns:p14="http://schemas.microsoft.com/office/powerpoint/2010/main" val="4057731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Header Placeholder 3"/>
          <p:cNvSpPr>
            <a:spLocks noGrp="1"/>
          </p:cNvSpPr>
          <p:nvPr>
            <p:ph type="hdr" sz="quarter" idx="10"/>
          </p:nvPr>
        </p:nvSpPr>
        <p:spPr/>
        <p:txBody>
          <a:bodyPr/>
          <a:lstStyle/>
          <a:p>
            <a:pPr>
              <a:tabLst>
                <a:tab pos="5943600" algn="r"/>
              </a:tabLst>
            </a:pPr>
            <a:r>
              <a:rPr lang="en-US"/>
              <a:t>Course Title 	Presentation Title</a:t>
            </a:r>
            <a:endParaRPr lang="en-US" dirty="0"/>
          </a:p>
        </p:txBody>
      </p:sp>
    </p:spTree>
    <p:extLst>
      <p:ext uri="{BB962C8B-B14F-4D97-AF65-F5344CB8AC3E}">
        <p14:creationId xmlns:p14="http://schemas.microsoft.com/office/powerpoint/2010/main" val="3507010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Header Placeholder 3"/>
          <p:cNvSpPr>
            <a:spLocks noGrp="1"/>
          </p:cNvSpPr>
          <p:nvPr>
            <p:ph type="hdr" sz="quarter" idx="10"/>
          </p:nvPr>
        </p:nvSpPr>
        <p:spPr/>
        <p:txBody>
          <a:bodyPr/>
          <a:lstStyle/>
          <a:p>
            <a:pPr>
              <a:tabLst>
                <a:tab pos="5943600" algn="r"/>
              </a:tabLst>
            </a:pPr>
            <a:r>
              <a:rPr lang="en-US"/>
              <a:t>Course Title 	Presentation Title</a:t>
            </a:r>
            <a:endParaRPr lang="en-US" dirty="0"/>
          </a:p>
        </p:txBody>
      </p:sp>
    </p:spTree>
    <p:extLst>
      <p:ext uri="{BB962C8B-B14F-4D97-AF65-F5344CB8AC3E}">
        <p14:creationId xmlns:p14="http://schemas.microsoft.com/office/powerpoint/2010/main" val="654345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image" Target="../media/image16.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ortal MD with laptop">
    <p:spTree>
      <p:nvGrpSpPr>
        <p:cNvPr id="1" name=""/>
        <p:cNvGrpSpPr/>
        <p:nvPr/>
      </p:nvGrpSpPr>
      <p:grpSpPr>
        <a:xfrm>
          <a:off x="0" y="0"/>
          <a:ext cx="0" cy="0"/>
          <a:chOff x="0" y="0"/>
          <a:chExt cx="0" cy="0"/>
        </a:xfrm>
      </p:grpSpPr>
      <p:sp>
        <p:nvSpPr>
          <p:cNvPr id="10" name="Rectangle 9"/>
          <p:cNvSpPr/>
          <p:nvPr userDrawn="1"/>
        </p:nvSpPr>
        <p:spPr>
          <a:xfrm>
            <a:off x="107504" y="6281936"/>
            <a:ext cx="8784976"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tangle 8"/>
          <p:cNvSpPr/>
          <p:nvPr userDrawn="1">
            <p:custDataLst>
              <p:tags r:id="rId1"/>
            </p:custDataLst>
          </p:nvPr>
        </p:nvSpPr>
        <p:spPr bwMode="auto">
          <a:xfrm>
            <a:off x="233680" y="233680"/>
            <a:ext cx="8684843" cy="5636316"/>
          </a:xfrm>
          <a:custGeom>
            <a:avLst/>
            <a:gdLst>
              <a:gd name="connsiteX0" fmla="*/ 0 w 8684821"/>
              <a:gd name="connsiteY0" fmla="*/ 0 h 5636316"/>
              <a:gd name="connsiteX1" fmla="*/ 8684821 w 8684821"/>
              <a:gd name="connsiteY1" fmla="*/ 0 h 5636316"/>
              <a:gd name="connsiteX2" fmla="*/ 8684821 w 8684821"/>
              <a:gd name="connsiteY2" fmla="*/ 5636316 h 5636316"/>
              <a:gd name="connsiteX3" fmla="*/ 0 w 8684821"/>
              <a:gd name="connsiteY3" fmla="*/ 5636316 h 5636316"/>
              <a:gd name="connsiteX4" fmla="*/ 0 w 8684821"/>
              <a:gd name="connsiteY4" fmla="*/ 0 h 5636316"/>
              <a:gd name="connsiteX0" fmla="*/ 8684821 w 8684821"/>
              <a:gd name="connsiteY0" fmla="*/ 0 h 5636316"/>
              <a:gd name="connsiteX1" fmla="*/ 8684821 w 8684821"/>
              <a:gd name="connsiteY1" fmla="*/ 5636316 h 5636316"/>
              <a:gd name="connsiteX2" fmla="*/ 0 w 8684821"/>
              <a:gd name="connsiteY2" fmla="*/ 5636316 h 5636316"/>
              <a:gd name="connsiteX3" fmla="*/ 0 w 8684821"/>
              <a:gd name="connsiteY3" fmla="*/ 0 h 5636316"/>
              <a:gd name="connsiteX0" fmla="*/ 8684821 w 8684821"/>
              <a:gd name="connsiteY0" fmla="*/ 5636316 h 5636316"/>
              <a:gd name="connsiteX1" fmla="*/ 0 w 8684821"/>
              <a:gd name="connsiteY1" fmla="*/ 5636316 h 5636316"/>
              <a:gd name="connsiteX2" fmla="*/ 0 w 8684821"/>
              <a:gd name="connsiteY2" fmla="*/ 0 h 5636316"/>
              <a:gd name="connsiteX0" fmla="*/ 0 w 0"/>
              <a:gd name="connsiteY0" fmla="*/ 5636316 h 5636316"/>
              <a:gd name="connsiteX1" fmla="*/ 0 w 0"/>
              <a:gd name="connsiteY1" fmla="*/ 0 h 5636316"/>
              <a:gd name="connsiteX0" fmla="*/ 0 w 8684821"/>
              <a:gd name="connsiteY0" fmla="*/ 5636316 h 5636316"/>
              <a:gd name="connsiteX1" fmla="*/ 0 w 8684821"/>
              <a:gd name="connsiteY1" fmla="*/ 0 h 5636316"/>
              <a:gd name="connsiteX2" fmla="*/ 8684821 w 8684821"/>
              <a:gd name="connsiteY2" fmla="*/ 0 h 5636316"/>
              <a:gd name="connsiteX0" fmla="*/ 0 w 8684821"/>
              <a:gd name="connsiteY0" fmla="*/ 5636316 h 5636316"/>
              <a:gd name="connsiteX1" fmla="*/ 0 w 8684821"/>
              <a:gd name="connsiteY1" fmla="*/ 0 h 5636316"/>
              <a:gd name="connsiteX2" fmla="*/ 8684821 w 8684821"/>
              <a:gd name="connsiteY2" fmla="*/ 0 h 5636316"/>
              <a:gd name="connsiteX3" fmla="*/ 8684821 w 8684821"/>
              <a:gd name="connsiteY3" fmla="*/ 4412595 h 5636316"/>
              <a:gd name="connsiteX0" fmla="*/ 0 w 8684843"/>
              <a:gd name="connsiteY0" fmla="*/ 5636316 h 5636316"/>
              <a:gd name="connsiteX1" fmla="*/ 0 w 8684843"/>
              <a:gd name="connsiteY1" fmla="*/ 0 h 5636316"/>
              <a:gd name="connsiteX2" fmla="*/ 8684821 w 8684843"/>
              <a:gd name="connsiteY2" fmla="*/ 0 h 5636316"/>
              <a:gd name="connsiteX3" fmla="*/ 8684821 w 8684843"/>
              <a:gd name="connsiteY3" fmla="*/ 4412595 h 5636316"/>
              <a:gd name="connsiteX4" fmla="*/ 7086785 w 8684843"/>
              <a:gd name="connsiteY4" fmla="*/ 5636316 h 5636316"/>
              <a:gd name="connsiteX0" fmla="*/ 0 w 8684843"/>
              <a:gd name="connsiteY0" fmla="*/ 5636316 h 5636316"/>
              <a:gd name="connsiteX1" fmla="*/ 0 w 8684843"/>
              <a:gd name="connsiteY1" fmla="*/ 0 h 5636316"/>
              <a:gd name="connsiteX2" fmla="*/ 8684821 w 8684843"/>
              <a:gd name="connsiteY2" fmla="*/ 0 h 5636316"/>
              <a:gd name="connsiteX3" fmla="*/ 8684821 w 8684843"/>
              <a:gd name="connsiteY3" fmla="*/ 4412595 h 5636316"/>
              <a:gd name="connsiteX4" fmla="*/ 7086785 w 8684843"/>
              <a:gd name="connsiteY4" fmla="*/ 5636316 h 5636316"/>
              <a:gd name="connsiteX5" fmla="*/ 0 w 8684843"/>
              <a:gd name="connsiteY5" fmla="*/ 5636316 h 5636316"/>
              <a:gd name="connsiteX0" fmla="*/ 0 w 8684843"/>
              <a:gd name="connsiteY0" fmla="*/ 5636316 h 5636316"/>
              <a:gd name="connsiteX1" fmla="*/ 0 w 8684843"/>
              <a:gd name="connsiteY1" fmla="*/ 0 h 5636316"/>
              <a:gd name="connsiteX2" fmla="*/ 8684821 w 8684843"/>
              <a:gd name="connsiteY2" fmla="*/ 0 h 5636316"/>
              <a:gd name="connsiteX3" fmla="*/ 8684821 w 8684843"/>
              <a:gd name="connsiteY3" fmla="*/ 4412595 h 5636316"/>
              <a:gd name="connsiteX4" fmla="*/ 7086785 w 8684843"/>
              <a:gd name="connsiteY4" fmla="*/ 5636316 h 5636316"/>
              <a:gd name="connsiteX5" fmla="*/ 0 w 8684843"/>
              <a:gd name="connsiteY5" fmla="*/ 5636316 h 5636316"/>
              <a:gd name="connsiteX6" fmla="*/ 0 w 8684843"/>
              <a:gd name="connsiteY6" fmla="*/ 0 h 563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4843" h="5636316">
                <a:moveTo>
                  <a:pt x="0" y="5636316"/>
                </a:moveTo>
                <a:lnTo>
                  <a:pt x="0" y="0"/>
                </a:lnTo>
                <a:lnTo>
                  <a:pt x="8684821" y="0"/>
                </a:lnTo>
                <a:lnTo>
                  <a:pt x="8684821" y="4412595"/>
                </a:lnTo>
                <a:cubicBezTo>
                  <a:pt x="8684821" y="4412595"/>
                  <a:pt x="8710016" y="5571530"/>
                  <a:pt x="7086785" y="5636316"/>
                </a:cubicBezTo>
                <a:lnTo>
                  <a:pt x="0" y="5636316"/>
                </a:lnTo>
                <a:lnTo>
                  <a:pt x="0" y="0"/>
                </a:lnTo>
                <a:close/>
              </a:path>
            </a:pathLst>
          </a:custGeom>
          <a:blipFill dpi="0" rotWithShape="1">
            <a:blip r:embed="rId4" cstate="email">
              <a:extLst>
                <a:ext uri="{28A0092B-C50C-407E-A947-70E740481C1C}">
                  <a14:useLocalDpi xmlns:a14="http://schemas.microsoft.com/office/drawing/2010/main" val="0"/>
                </a:ext>
              </a:extLst>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lumMod val="95000"/>
                  <a:lumOff val="5000"/>
                </a:schemeClr>
              </a:solidFill>
              <a:effectLst/>
              <a:latin typeface="Arial" charset="0"/>
            </a:endParaRPr>
          </a:p>
        </p:txBody>
      </p:sp>
      <p:sp>
        <p:nvSpPr>
          <p:cNvPr id="17" name="Text Placeholder 3"/>
          <p:cNvSpPr>
            <a:spLocks noGrp="1"/>
          </p:cNvSpPr>
          <p:nvPr>
            <p:ph type="body" sz="quarter" idx="10" hasCustomPrompt="1"/>
          </p:nvPr>
        </p:nvSpPr>
        <p:spPr>
          <a:xfrm>
            <a:off x="828674" y="2402877"/>
            <a:ext cx="7488000" cy="1620000"/>
          </a:xfrm>
          <a:prstGeom prst="rect">
            <a:avLst/>
          </a:prstGeom>
        </p:spPr>
        <p:txBody>
          <a:bodyPr lIns="0" tIns="0" rIns="0" bIns="0"/>
          <a:lstStyle>
            <a:lvl1pPr marL="0" indent="0" algn="l">
              <a:spcBef>
                <a:spcPts val="0"/>
              </a:spcBef>
              <a:buFontTx/>
              <a:buNone/>
              <a:defRPr sz="4800">
                <a:solidFill>
                  <a:schemeClr val="tx1">
                    <a:lumMod val="85000"/>
                    <a:lumOff val="15000"/>
                  </a:schemeClr>
                </a:solidFill>
              </a:defRPr>
            </a:lvl1pPr>
            <a:lvl2pPr>
              <a:defRPr sz="4800"/>
            </a:lvl2pPr>
            <a:lvl3pPr>
              <a:defRPr sz="4800"/>
            </a:lvl3pPr>
            <a:lvl4pPr>
              <a:defRPr sz="4800"/>
            </a:lvl4pPr>
            <a:lvl5pPr>
              <a:defRPr sz="4800"/>
            </a:lvl5pPr>
          </a:lstStyle>
          <a:p>
            <a:pPr lvl="0"/>
            <a:r>
              <a:rPr lang="en-US" noProof="0" dirty="0"/>
              <a:t>Click to add title</a:t>
            </a:r>
          </a:p>
        </p:txBody>
      </p:sp>
      <p:pic>
        <p:nvPicPr>
          <p:cNvPr id="8" name="Picture 7"/>
          <p:cNvPicPr>
            <a:picLocks/>
          </p:cNvPicPr>
          <p:nvPr userDrawn="1">
            <p:custDataLst>
              <p:tags r:id="rId2"/>
            </p:custDataLst>
          </p:nvPr>
        </p:nvPicPr>
        <p:blipFill>
          <a:blip r:embed="rId5" cstate="email">
            <a:extLst>
              <a:ext uri="{28A0092B-C50C-407E-A947-70E740481C1C}">
                <a14:useLocalDpi xmlns:a14="http://schemas.microsoft.com/office/drawing/2010/main" val="0"/>
              </a:ext>
            </a:extLst>
          </a:blip>
          <a:stretch>
            <a:fillRect/>
          </a:stretch>
        </p:blipFill>
        <p:spPr>
          <a:xfrm>
            <a:off x="7110095" y="6329934"/>
            <a:ext cx="1601978" cy="29464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2" name="Rectangle 1"/>
          <p:cNvSpPr/>
          <p:nvPr userDrawn="1"/>
        </p:nvSpPr>
        <p:spPr>
          <a:xfrm>
            <a:off x="107504" y="6237312"/>
            <a:ext cx="5760640"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 Placeholder 3"/>
          <p:cNvSpPr>
            <a:spLocks noGrp="1"/>
          </p:cNvSpPr>
          <p:nvPr>
            <p:ph type="body" sz="quarter" idx="12" hasCustomPrompt="1"/>
          </p:nvPr>
        </p:nvSpPr>
        <p:spPr>
          <a:xfrm>
            <a:off x="827584" y="5602584"/>
            <a:ext cx="5040560" cy="252000"/>
          </a:xfrm>
          <a:prstGeom prst="rect">
            <a:avLst/>
          </a:prstGeom>
        </p:spPr>
        <p:txBody>
          <a:bodyPr lIns="0" tIns="0" rIns="0" bIns="0"/>
          <a:lstStyle>
            <a:lvl1pPr marL="0" indent="0">
              <a:spcBef>
                <a:spcPts val="0"/>
              </a:spcBef>
              <a:buFontTx/>
              <a:buNone/>
              <a:defRPr sz="1600" b="0" baseline="0">
                <a:solidFill>
                  <a:schemeClr val="tx1">
                    <a:lumMod val="85000"/>
                    <a:lumOff val="15000"/>
                  </a:schemeClr>
                </a:solidFill>
              </a:defRPr>
            </a:lvl1pPr>
          </a:lstStyle>
          <a:p>
            <a:pPr lvl="0"/>
            <a:r>
              <a:rPr lang="en-US" noProof="0" dirty="0"/>
              <a:t>MR Therapy	                                Marlin 1.5T</a:t>
            </a:r>
          </a:p>
        </p:txBody>
      </p:sp>
      <p:pic>
        <p:nvPicPr>
          <p:cNvPr id="11" name="Picture 10"/>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827584" y="6399593"/>
            <a:ext cx="1728192" cy="269767"/>
          </a:xfrm>
          <a:prstGeom prst="rect">
            <a:avLst/>
          </a:prstGeom>
        </p:spPr>
      </p:pic>
    </p:spTree>
    <p:extLst>
      <p:ext uri="{BB962C8B-B14F-4D97-AF65-F5344CB8AC3E}">
        <p14:creationId xmlns:p14="http://schemas.microsoft.com/office/powerpoint/2010/main" val="311899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tandard text">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636088" y="233127"/>
            <a:ext cx="405011" cy="365125"/>
          </a:xfrm>
          <a:prstGeom prst="rect">
            <a:avLst/>
          </a:prstGeom>
        </p:spPr>
        <p:txBody>
          <a:bodyPr vert="horz" lIns="91440" tIns="45720" rIns="91440" bIns="45720" rtlCol="0" anchor="ctr"/>
          <a:lstStyle>
            <a:lvl1pPr algn="l">
              <a:defRPr sz="1100" baseline="0">
                <a:solidFill>
                  <a:schemeClr val="tx1">
                    <a:tint val="75000"/>
                  </a:schemeClr>
                </a:solidFill>
              </a:defRPr>
            </a:lvl1pPr>
          </a:lstStyle>
          <a:p>
            <a:fld id="{BF6EE56F-7E62-4925-8F8D-EE0C8B8E832F}"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4010439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10" name="Content Placeholder 9"/>
          <p:cNvSpPr>
            <a:spLocks noGrp="1"/>
          </p:cNvSpPr>
          <p:nvPr>
            <p:ph sz="quarter" idx="13"/>
          </p:nvPr>
        </p:nvSpPr>
        <p:spPr>
          <a:xfrm>
            <a:off x="401638" y="949907"/>
            <a:ext cx="8314523" cy="5056257"/>
          </a:xfrm>
          <a:prstGeom prst="rect">
            <a:avLst/>
          </a:prstGeom>
        </p:spPr>
        <p:txBody>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2"/>
          <p:cNvSpPr>
            <a:spLocks noGrp="1" noChangeArrowheads="1"/>
          </p:cNvSpPr>
          <p:nvPr>
            <p:ph type="title"/>
            <p:custDataLst>
              <p:tags r:id="rId1"/>
            </p:custDataLst>
          </p:nvPr>
        </p:nvSpPr>
        <p:spPr bwMode="auto">
          <a:xfrm>
            <a:off x="349250" y="153649"/>
            <a:ext cx="8203079" cy="492443"/>
          </a:xfrm>
          <a:prstGeom prst="rect">
            <a:avLst/>
          </a:prstGeom>
          <a:noFill/>
          <a:ln w="0">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 style</a:t>
            </a:r>
          </a:p>
        </p:txBody>
      </p:sp>
      <p:sp>
        <p:nvSpPr>
          <p:cNvPr id="4" name="Slide Number Placeholder 2"/>
          <p:cNvSpPr>
            <a:spLocks noGrp="1"/>
          </p:cNvSpPr>
          <p:nvPr>
            <p:ph type="sldNum" sz="quarter" idx="4"/>
          </p:nvPr>
        </p:nvSpPr>
        <p:spPr>
          <a:xfrm>
            <a:off x="8636088" y="233127"/>
            <a:ext cx="405011" cy="365125"/>
          </a:xfrm>
          <a:prstGeom prst="rect">
            <a:avLst/>
          </a:prstGeom>
        </p:spPr>
        <p:txBody>
          <a:bodyPr vert="horz" lIns="91440" tIns="45720" rIns="91440" bIns="45720" rtlCol="0" anchor="ctr"/>
          <a:lstStyle>
            <a:lvl1pPr algn="l">
              <a:defRPr sz="1100" baseline="0">
                <a:solidFill>
                  <a:schemeClr val="tx1">
                    <a:tint val="75000"/>
                  </a:schemeClr>
                </a:solidFill>
              </a:defRPr>
            </a:lvl1pPr>
          </a:lstStyle>
          <a:p>
            <a:fld id="{BF6EE56F-7E62-4925-8F8D-EE0C8B8E832F}"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325737080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er Training Copyright Slide">
    <p:spTree>
      <p:nvGrpSpPr>
        <p:cNvPr id="1" name=""/>
        <p:cNvGrpSpPr/>
        <p:nvPr/>
      </p:nvGrpSpPr>
      <p:grpSpPr>
        <a:xfrm>
          <a:off x="0" y="0"/>
          <a:ext cx="0" cy="0"/>
          <a:chOff x="0" y="0"/>
          <a:chExt cx="0" cy="0"/>
        </a:xfrm>
      </p:grpSpPr>
      <p:sp>
        <p:nvSpPr>
          <p:cNvPr id="2" name="Rectangle 1"/>
          <p:cNvSpPr/>
          <p:nvPr userDrawn="1"/>
        </p:nvSpPr>
        <p:spPr>
          <a:xfrm>
            <a:off x="349249" y="889844"/>
            <a:ext cx="8485637" cy="4062651"/>
          </a:xfrm>
          <a:prstGeom prst="rect">
            <a:avLst/>
          </a:prstGeom>
        </p:spPr>
        <p:txBody>
          <a:bodyPr wrap="square">
            <a:spAutoFit/>
          </a:bodyPr>
          <a:lstStyle/>
          <a:p>
            <a:r>
              <a:rPr lang="en-US" sz="1300" b="1" dirty="0">
                <a:latin typeface="Calibri" panose="020F0502020204030204" pitchFamily="34" charset="0"/>
              </a:rPr>
              <a:t>Educational Use Only</a:t>
            </a:r>
          </a:p>
          <a:p>
            <a:r>
              <a:rPr lang="en-US" sz="1300" dirty="0">
                <a:latin typeface="Calibri" panose="020F0502020204030204" pitchFamily="34" charset="0"/>
              </a:rPr>
              <a:t>Philips is providing these materials for educational use only. They may not be sold or copied for distribution by any person, institution or company without the express written consent of Philips. Specifications are subject to change without notice. </a:t>
            </a:r>
          </a:p>
          <a:p>
            <a:r>
              <a:rPr lang="en-US" sz="1300" dirty="0">
                <a:latin typeface="Calibri" panose="020F0502020204030204" pitchFamily="34" charset="0"/>
              </a:rPr>
              <a:t>Planning images shown in this guide are examples; the actual planning required should be discussed with the radiologist.</a:t>
            </a:r>
          </a:p>
          <a:p>
            <a:endParaRPr lang="en-US" sz="1300" b="1" dirty="0">
              <a:latin typeface="Calibri" panose="020F0502020204030204" pitchFamily="34" charset="0"/>
            </a:endParaRPr>
          </a:p>
          <a:p>
            <a:r>
              <a:rPr lang="en-US" sz="1300" b="1" dirty="0">
                <a:latin typeface="Calibri" panose="020F0502020204030204" pitchFamily="34" charset="0"/>
              </a:rPr>
              <a:t>Warranty Disclaimer</a:t>
            </a:r>
          </a:p>
          <a:p>
            <a:r>
              <a:rPr lang="en-US" sz="1300" dirty="0">
                <a:latin typeface="Calibri" panose="020F0502020204030204" pitchFamily="34" charset="0"/>
              </a:rPr>
              <a:t>Philips provides this document without warranty of any kind, implied or expressed, including, but not limited to, the implied warranties of merchantability and fitness for a particular purpose.</a:t>
            </a:r>
          </a:p>
          <a:p>
            <a:endParaRPr lang="en-US" sz="1300" b="1" dirty="0">
              <a:latin typeface="Calibri" panose="020F0502020204030204" pitchFamily="34" charset="0"/>
            </a:endParaRPr>
          </a:p>
          <a:p>
            <a:r>
              <a:rPr lang="en-US" sz="1300" b="1" dirty="0">
                <a:latin typeface="Calibri" panose="020F0502020204030204" pitchFamily="34" charset="0"/>
              </a:rPr>
              <a:t>Limitation of Liability</a:t>
            </a:r>
          </a:p>
          <a:p>
            <a:r>
              <a:rPr lang="en-US" sz="1300" dirty="0">
                <a:latin typeface="Calibri" panose="020F0502020204030204" pitchFamily="34" charset="0"/>
              </a:rPr>
              <a:t>Philips has taken care to ensure the accuracy of this document. However, Philips assumes no liability for errors or omissions and reserves the right to make changes without further notice to any products herein to improve reliability, function, or design. Philips may make improvements or changes in the product(s) or program(s) described in this document at any time.</a:t>
            </a:r>
          </a:p>
          <a:p>
            <a:endParaRPr lang="en-US" sz="1300" dirty="0">
              <a:latin typeface="Calibri" panose="020F0502020204030204" pitchFamily="34" charset="0"/>
            </a:endParaRPr>
          </a:p>
          <a:p>
            <a:endParaRPr lang="en-US" sz="1300" dirty="0">
              <a:latin typeface="Calibri" panose="020F0502020204030204" pitchFamily="34" charset="0"/>
            </a:endParaRPr>
          </a:p>
          <a:p>
            <a:pPr>
              <a:defRPr/>
            </a:pPr>
            <a:endParaRPr lang="en-US" sz="1300" dirty="0">
              <a:latin typeface="Calibri" panose="020F0502020204030204" pitchFamily="34" charset="0"/>
            </a:endParaRPr>
          </a:p>
          <a:p>
            <a:pPr>
              <a:defRPr/>
            </a:pPr>
            <a:endParaRPr lang="en-US" sz="1300" dirty="0">
              <a:latin typeface="Calibri" panose="020F0502020204030204" pitchFamily="34" charset="0"/>
            </a:endParaRPr>
          </a:p>
          <a:p>
            <a:pPr>
              <a:defRPr/>
            </a:pPr>
            <a:endParaRPr lang="en-US" sz="1300" dirty="0">
              <a:latin typeface="Calibri" panose="020F0502020204030204" pitchFamily="34" charset="0"/>
            </a:endParaRPr>
          </a:p>
          <a:p>
            <a:pPr>
              <a:defRPr/>
            </a:pPr>
            <a:endParaRPr lang="en-US" sz="1200" dirty="0"/>
          </a:p>
          <a:p>
            <a:endParaRPr lang="en-US" sz="1200" dirty="0"/>
          </a:p>
        </p:txBody>
      </p:sp>
      <p:pic>
        <p:nvPicPr>
          <p:cNvPr id="7" name="Picture 6"/>
          <p:cNvPicPr/>
          <p:nvPr userDrawn="1"/>
        </p:nvPicPr>
        <p:blipFill>
          <a:blip r:embed="rId2" cstate="email">
            <a:extLst>
              <a:ext uri="{28A0092B-C50C-407E-A947-70E740481C1C}">
                <a14:useLocalDpi xmlns:a14="http://schemas.microsoft.com/office/drawing/2010/main" val="0"/>
              </a:ext>
            </a:extLst>
          </a:blip>
          <a:stretch>
            <a:fillRect/>
          </a:stretch>
        </p:blipFill>
        <p:spPr>
          <a:xfrm>
            <a:off x="450062" y="4302382"/>
            <a:ext cx="387985" cy="367665"/>
          </a:xfrm>
          <a:prstGeom prst="rect">
            <a:avLst/>
          </a:prstGeom>
        </p:spPr>
      </p:pic>
      <p:sp>
        <p:nvSpPr>
          <p:cNvPr id="8" name="Rectangle 7"/>
          <p:cNvSpPr/>
          <p:nvPr userDrawn="1"/>
        </p:nvSpPr>
        <p:spPr>
          <a:xfrm>
            <a:off x="838047" y="4347714"/>
            <a:ext cx="7374835" cy="292388"/>
          </a:xfrm>
          <a:prstGeom prst="rect">
            <a:avLst/>
          </a:prstGeom>
        </p:spPr>
        <p:txBody>
          <a:bodyPr wrap="square">
            <a:spAutoFit/>
          </a:bodyPr>
          <a:lstStyle/>
          <a:p>
            <a:r>
              <a:rPr lang="en-US" sz="1300" dirty="0">
                <a:latin typeface="Calibri" panose="020F0502020204030204" pitchFamily="34" charset="0"/>
              </a:rPr>
              <a:t>This material is not intended to substitute or replace the O</a:t>
            </a:r>
            <a:r>
              <a:rPr lang="en-US" sz="1300" i="1" dirty="0">
                <a:latin typeface="Calibri" panose="020F0502020204030204" pitchFamily="34" charset="0"/>
              </a:rPr>
              <a:t>perating Manual</a:t>
            </a:r>
            <a:r>
              <a:rPr lang="en-US" sz="1300" dirty="0">
                <a:latin typeface="Calibri" panose="020F0502020204030204" pitchFamily="34" charset="0"/>
              </a:rPr>
              <a:t> or </a:t>
            </a:r>
            <a:r>
              <a:rPr lang="en-US" sz="1300" i="1" dirty="0">
                <a:latin typeface="Calibri" panose="020F0502020204030204" pitchFamily="34" charset="0"/>
              </a:rPr>
              <a:t>Instructions for Use.</a:t>
            </a:r>
            <a:endParaRPr lang="en-US" sz="1300" dirty="0">
              <a:latin typeface="Calibri" panose="020F0502020204030204" pitchFamily="34" charset="0"/>
            </a:endParaRPr>
          </a:p>
        </p:txBody>
      </p:sp>
      <p:sp>
        <p:nvSpPr>
          <p:cNvPr id="9" name="Rectangle 8"/>
          <p:cNvSpPr/>
          <p:nvPr userDrawn="1"/>
        </p:nvSpPr>
        <p:spPr>
          <a:xfrm>
            <a:off x="450062" y="4860162"/>
            <a:ext cx="3275897" cy="292388"/>
          </a:xfrm>
          <a:prstGeom prst="rect">
            <a:avLst/>
          </a:prstGeom>
        </p:spPr>
        <p:txBody>
          <a:bodyPr wrap="none">
            <a:spAutoFit/>
          </a:bodyPr>
          <a:lstStyle/>
          <a:p>
            <a:pPr>
              <a:defRPr/>
            </a:pPr>
            <a:r>
              <a:rPr lang="en-US" sz="1300" dirty="0">
                <a:latin typeface="Calibri" panose="020F0502020204030204" pitchFamily="34" charset="0"/>
              </a:rPr>
              <a:t>© 2015 Koninklijke Philips N.V. (Royal Philips) </a:t>
            </a:r>
          </a:p>
        </p:txBody>
      </p:sp>
      <p:sp>
        <p:nvSpPr>
          <p:cNvPr id="10" name="TextBox 9"/>
          <p:cNvSpPr txBox="1"/>
          <p:nvPr userDrawn="1"/>
        </p:nvSpPr>
        <p:spPr>
          <a:xfrm>
            <a:off x="512170" y="6222323"/>
            <a:ext cx="955711" cy="246221"/>
          </a:xfrm>
          <a:prstGeom prst="rect">
            <a:avLst/>
          </a:prstGeom>
          <a:noFill/>
        </p:spPr>
        <p:txBody>
          <a:bodyPr wrap="none" rtlCol="0">
            <a:spAutoFit/>
          </a:bodyPr>
          <a:lstStyle/>
          <a:p>
            <a:r>
              <a:rPr lang="fi-FI" sz="1000" dirty="0">
                <a:solidFill>
                  <a:schemeClr val="bg1">
                    <a:lumMod val="50000"/>
                  </a:schemeClr>
                </a:solidFill>
                <a:latin typeface="+mn-lt"/>
              </a:rPr>
              <a:t>DEP145293-00</a:t>
            </a:r>
          </a:p>
        </p:txBody>
      </p:sp>
    </p:spTree>
    <p:extLst>
      <p:ext uri="{BB962C8B-B14F-4D97-AF65-F5344CB8AC3E}">
        <p14:creationId xmlns:p14="http://schemas.microsoft.com/office/powerpoint/2010/main" val="1615148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Vertical image">
    <p:spTree>
      <p:nvGrpSpPr>
        <p:cNvPr id="1" name=""/>
        <p:cNvGrpSpPr/>
        <p:nvPr/>
      </p:nvGrpSpPr>
      <p:grpSpPr>
        <a:xfrm>
          <a:off x="0" y="0"/>
          <a:ext cx="0" cy="0"/>
          <a:chOff x="0" y="0"/>
          <a:chExt cx="0" cy="0"/>
        </a:xfrm>
      </p:grpSpPr>
      <p:sp>
        <p:nvSpPr>
          <p:cNvPr id="13" name="Textplatzhalter 12"/>
          <p:cNvSpPr>
            <a:spLocks noGrp="1"/>
          </p:cNvSpPr>
          <p:nvPr>
            <p:ph type="body" sz="quarter" idx="11" hasCustomPrompt="1"/>
          </p:nvPr>
        </p:nvSpPr>
        <p:spPr>
          <a:xfrm>
            <a:off x="3996000" y="450000"/>
            <a:ext cx="4608448" cy="1034784"/>
          </a:xfrm>
          <a:prstGeom prst="rect">
            <a:avLst/>
          </a:prstGeom>
        </p:spPr>
        <p:txBody>
          <a:bodyPr lIns="0" tIns="0" rIns="0" bIns="0"/>
          <a:lstStyle>
            <a:lvl1pPr marL="0" indent="0">
              <a:spcBef>
                <a:spcPts val="0"/>
              </a:spcBef>
              <a:buFontTx/>
              <a:buNone/>
              <a:defRPr/>
            </a:lvl1pPr>
          </a:lstStyle>
          <a:p>
            <a:pPr lvl="0"/>
            <a:r>
              <a:rPr lang="en-US" noProof="0" dirty="0"/>
              <a:t>Click to add title</a:t>
            </a:r>
          </a:p>
        </p:txBody>
      </p:sp>
      <p:sp>
        <p:nvSpPr>
          <p:cNvPr id="9" name="Textplatzhalter 4"/>
          <p:cNvSpPr>
            <a:spLocks noGrp="1"/>
          </p:cNvSpPr>
          <p:nvPr>
            <p:ph type="body" sz="quarter" idx="13"/>
          </p:nvPr>
        </p:nvSpPr>
        <p:spPr>
          <a:xfrm>
            <a:off x="3995936" y="1548000"/>
            <a:ext cx="4608512" cy="4617304"/>
          </a:xfrm>
          <a:prstGeom prst="rect">
            <a:avLst/>
          </a:prstGeom>
        </p:spPr>
        <p:txBody>
          <a:bodyPr lIns="0" tIns="0" rIns="0" bIns="0" spcCol="432000"/>
          <a:lstStyle>
            <a:lvl1pPr marL="216000" indent="-216000">
              <a:spcBef>
                <a:spcPts val="0"/>
              </a:spcBef>
              <a:defRPr sz="1800"/>
            </a:lvl1pPr>
            <a:lvl2pPr marL="432000" indent="-216000">
              <a:spcBef>
                <a:spcPts val="0"/>
              </a:spcBef>
              <a:defRPr sz="1800"/>
            </a:lvl2pPr>
            <a:lvl3pPr marL="648000" indent="-216000">
              <a:spcBef>
                <a:spcPts val="0"/>
              </a:spcBef>
              <a:buFont typeface="Wingdings" panose="05000000000000000000" pitchFamily="2" charset="2"/>
              <a:buChar char="§"/>
              <a:defRPr sz="1800"/>
            </a:lvl3pPr>
            <a:lvl4pPr marL="864000" indent="-216000">
              <a:spcBef>
                <a:spcPts val="0"/>
              </a:spcBef>
              <a:buFont typeface="Arial" panose="020B0604020202020204" pitchFamily="34" charset="0"/>
              <a:buChar char="•"/>
              <a:defRPr sz="1800"/>
            </a:lvl4pPr>
            <a:lvl5pPr marL="1080000" indent="-228600">
              <a:spcBef>
                <a:spcPts val="0"/>
              </a:spcBef>
              <a:buFont typeface="Calibri" panose="020F0502020204030204" pitchFamily="34" charset="0"/>
              <a:buChar char="─"/>
              <a:defRPr sz="1800"/>
            </a:lvl5pPr>
            <a:lvl6pPr marL="1296000" indent="-228600">
              <a:spcBef>
                <a:spcPts val="0"/>
              </a:spcBef>
              <a:buFont typeface="Calibri" panose="020F0502020204030204" pitchFamily="34" charset="0"/>
              <a:buChar char="─"/>
              <a:defRPr sz="1800"/>
            </a:lvl6pPr>
            <a:lvl7pPr marL="1512000" indent="-216000">
              <a:spcBef>
                <a:spcPts val="0"/>
              </a:spcBef>
              <a:buFont typeface="Calibri" panose="020F0502020204030204" pitchFamily="34" charset="0"/>
              <a:buChar char="─"/>
              <a:defRPr sz="1800"/>
            </a:lvl7pPr>
            <a:lvl8pPr marL="1728000" indent="-216000">
              <a:spcBef>
                <a:spcPts val="0"/>
              </a:spcBef>
              <a:buFont typeface="Calibri" panose="020F0502020204030204" pitchFamily="34" charset="0"/>
              <a:buChar char="─"/>
              <a:defRPr sz="1800"/>
            </a:lvl8pPr>
            <a:lvl9pPr marL="1944000" indent="-216000">
              <a:spcBef>
                <a:spcPts val="0"/>
              </a:spcBef>
              <a:buFont typeface="Calibri" panose="020F0502020204030204" pitchFamily="34" charset="0"/>
              <a:buChar cha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Picture Placeholder 2"/>
          <p:cNvSpPr>
            <a:spLocks noGrp="1"/>
          </p:cNvSpPr>
          <p:nvPr>
            <p:ph type="pic" sz="quarter" idx="14"/>
          </p:nvPr>
        </p:nvSpPr>
        <p:spPr>
          <a:xfrm>
            <a:off x="0" y="0"/>
            <a:ext cx="3492500" cy="6858000"/>
          </a:xfrm>
          <a:prstGeom prst="rect">
            <a:avLst/>
          </a:prstGeom>
        </p:spPr>
        <p:txBody>
          <a:bodyPr/>
          <a:lstStyle>
            <a:lvl1pPr marL="0" indent="0">
              <a:buNone/>
              <a:defRPr sz="1400">
                <a:solidFill>
                  <a:schemeClr val="tx1"/>
                </a:solidFill>
              </a:defRPr>
            </a:lvl1pPr>
          </a:lstStyle>
          <a:p>
            <a:r>
              <a:rPr lang="en-US"/>
              <a:t>Click icon to add picture</a:t>
            </a:r>
            <a:endParaRPr lang="en-US" dirty="0"/>
          </a:p>
        </p:txBody>
      </p:sp>
      <p:sp>
        <p:nvSpPr>
          <p:cNvPr id="5" name="Slide Number Placeholder 2"/>
          <p:cNvSpPr>
            <a:spLocks noGrp="1"/>
          </p:cNvSpPr>
          <p:nvPr>
            <p:ph type="sldNum" sz="quarter" idx="4"/>
          </p:nvPr>
        </p:nvSpPr>
        <p:spPr>
          <a:xfrm>
            <a:off x="8636088" y="233127"/>
            <a:ext cx="405011" cy="365125"/>
          </a:xfrm>
          <a:prstGeom prst="rect">
            <a:avLst/>
          </a:prstGeom>
        </p:spPr>
        <p:txBody>
          <a:bodyPr vert="horz" lIns="91440" tIns="45720" rIns="91440" bIns="45720" rtlCol="0" anchor="ctr"/>
          <a:lstStyle>
            <a:lvl1pPr algn="l">
              <a:defRPr sz="1100" baseline="0">
                <a:solidFill>
                  <a:schemeClr val="tx1">
                    <a:tint val="75000"/>
                  </a:schemeClr>
                </a:solidFill>
              </a:defRPr>
            </a:lvl1pPr>
          </a:lstStyle>
          <a:p>
            <a:fld id="{BF6EE56F-7E62-4925-8F8D-EE0C8B8E832F}"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93760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tandard tex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539552" y="450000"/>
            <a:ext cx="8064896" cy="1008000"/>
          </a:xfrm>
          <a:prstGeom prst="rect">
            <a:avLst/>
          </a:prstGeom>
        </p:spPr>
        <p:txBody>
          <a:bodyPr lIns="0" tIns="0" rIns="0" bIns="0"/>
          <a:lstStyle>
            <a:lvl1pPr marL="0" indent="0" algn="l">
              <a:spcBef>
                <a:spcPts val="0"/>
              </a:spcBef>
              <a:buFontTx/>
              <a:buNone/>
              <a:defRPr baseline="0">
                <a:solidFill>
                  <a:schemeClr val="tx1"/>
                </a:solidFill>
              </a:defRPr>
            </a:lvl1pPr>
          </a:lstStyle>
          <a:p>
            <a:pPr lvl="0"/>
            <a:r>
              <a:rPr lang="en-US" noProof="0" dirty="0"/>
              <a:t>Click to add text</a:t>
            </a:r>
          </a:p>
          <a:p>
            <a:pPr lvl="0"/>
            <a:endParaRPr lang="en-US" noProof="0" dirty="0"/>
          </a:p>
        </p:txBody>
      </p:sp>
      <p:sp>
        <p:nvSpPr>
          <p:cNvPr id="5" name="Textplatzhalter 4"/>
          <p:cNvSpPr>
            <a:spLocks noGrp="1"/>
          </p:cNvSpPr>
          <p:nvPr>
            <p:ph type="body" sz="quarter" idx="13" hasCustomPrompt="1"/>
          </p:nvPr>
        </p:nvSpPr>
        <p:spPr>
          <a:xfrm>
            <a:off x="539552" y="1548000"/>
            <a:ext cx="8064896" cy="4617304"/>
          </a:xfrm>
          <a:prstGeom prst="rect">
            <a:avLst/>
          </a:prstGeom>
        </p:spPr>
        <p:txBody>
          <a:bodyPr lIns="0" tIns="0" rIns="0" bIns="0" spcCol="432000"/>
          <a:lstStyle>
            <a:lvl1pPr marL="216000" indent="-216000">
              <a:spcBef>
                <a:spcPts val="0"/>
              </a:spcBef>
              <a:defRPr sz="1800"/>
            </a:lvl1pPr>
            <a:lvl2pPr marL="216000" indent="0">
              <a:spcBef>
                <a:spcPts val="0"/>
              </a:spcBef>
              <a:buNone/>
              <a:defRPr sz="1800"/>
            </a:lvl2pPr>
            <a:lvl3pPr marL="648000" indent="-216000">
              <a:spcBef>
                <a:spcPts val="0"/>
              </a:spcBef>
              <a:buFont typeface="Wingdings" panose="05000000000000000000" pitchFamily="2" charset="2"/>
              <a:buChar char="§"/>
              <a:defRPr sz="1800"/>
            </a:lvl3pPr>
            <a:lvl4pPr marL="864000" indent="-216000">
              <a:spcBef>
                <a:spcPts val="0"/>
              </a:spcBef>
              <a:buFont typeface="Arial" panose="020B0604020202020204" pitchFamily="34" charset="0"/>
              <a:buChar char="•"/>
              <a:defRPr sz="1800"/>
            </a:lvl4pPr>
            <a:lvl5pPr marL="1080000" indent="-228600">
              <a:spcBef>
                <a:spcPts val="0"/>
              </a:spcBef>
              <a:buFont typeface="Calibri" panose="020F0502020204030204" pitchFamily="34" charset="0"/>
              <a:buChar char="─"/>
              <a:defRPr sz="1800"/>
            </a:lvl5pPr>
            <a:lvl6pPr marL="1296000" indent="-228600">
              <a:spcBef>
                <a:spcPts val="0"/>
              </a:spcBef>
              <a:buFont typeface="Calibri" panose="020F0502020204030204" pitchFamily="34" charset="0"/>
              <a:buChar char="─"/>
              <a:defRPr sz="1800"/>
            </a:lvl6pPr>
            <a:lvl7pPr marL="1512000" indent="-216000">
              <a:spcBef>
                <a:spcPts val="0"/>
              </a:spcBef>
              <a:buFont typeface="Calibri" panose="020F0502020204030204" pitchFamily="34" charset="0"/>
              <a:buChar char="─"/>
              <a:defRPr sz="1800"/>
            </a:lvl7pPr>
            <a:lvl8pPr marL="1728000" indent="-216000">
              <a:spcBef>
                <a:spcPts val="0"/>
              </a:spcBef>
              <a:buFont typeface="Calibri" panose="020F0502020204030204" pitchFamily="34" charset="0"/>
              <a:buChar char="─"/>
              <a:defRPr sz="1800"/>
            </a:lvl8pPr>
            <a:lvl9pPr marL="1944000" indent="-216000">
              <a:spcBef>
                <a:spcPts val="0"/>
              </a:spcBef>
              <a:buFont typeface="Calibri" panose="020F0502020204030204" pitchFamily="34" charset="0"/>
              <a:buChar char="─"/>
              <a:defRPr sz="1800"/>
            </a:lvl9pPr>
          </a:lstStyle>
          <a:p>
            <a:pPr lvl="0"/>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Slide Number Placeholder 2"/>
          <p:cNvSpPr>
            <a:spLocks noGrp="1"/>
          </p:cNvSpPr>
          <p:nvPr>
            <p:ph type="sldNum" sz="quarter" idx="4"/>
          </p:nvPr>
        </p:nvSpPr>
        <p:spPr>
          <a:xfrm>
            <a:off x="8636088" y="233127"/>
            <a:ext cx="405011" cy="365125"/>
          </a:xfrm>
          <a:prstGeom prst="rect">
            <a:avLst/>
          </a:prstGeom>
        </p:spPr>
        <p:txBody>
          <a:bodyPr vert="horz" lIns="91440" tIns="45720" rIns="91440" bIns="45720" rtlCol="0" anchor="ctr"/>
          <a:lstStyle>
            <a:lvl1pPr algn="l">
              <a:defRPr sz="1100" baseline="0">
                <a:solidFill>
                  <a:schemeClr val="tx1">
                    <a:tint val="75000"/>
                  </a:schemeClr>
                </a:solidFill>
              </a:defRPr>
            </a:lvl1pPr>
          </a:lstStyle>
          <a:p>
            <a:fld id="{BF6EE56F-7E62-4925-8F8D-EE0C8B8E832F}"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21234550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10" name="Content Placeholder 9"/>
          <p:cNvSpPr>
            <a:spLocks noGrp="1"/>
          </p:cNvSpPr>
          <p:nvPr>
            <p:ph sz="quarter" idx="13"/>
          </p:nvPr>
        </p:nvSpPr>
        <p:spPr>
          <a:xfrm>
            <a:off x="401638" y="2223165"/>
            <a:ext cx="8314523" cy="3582099"/>
          </a:xfrm>
          <a:prstGeom prst="rect">
            <a:avLst/>
          </a:prstGeom>
        </p:spPr>
        <p:txBody>
          <a:bodyPr/>
          <a:lstStyle>
            <a:lvl1pPr>
              <a:defRPr sz="18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6"/>
          </p:nvPr>
        </p:nvSpPr>
        <p:spPr>
          <a:xfrm>
            <a:off x="395161" y="1551209"/>
            <a:ext cx="8316912" cy="581647"/>
          </a:xfrm>
          <a:prstGeom prst="rect">
            <a:avLst/>
          </a:prstGeom>
        </p:spPr>
        <p:txBody>
          <a:bodyPr/>
          <a:lstStyle>
            <a:lvl1pPr marL="0" indent="0">
              <a:buNone/>
              <a:defRPr sz="1800">
                <a:solidFill>
                  <a:schemeClr val="accent3"/>
                </a:solidFill>
              </a:defRPr>
            </a:lvl1pPr>
            <a:lvl2pPr marL="457200" indent="0">
              <a:buNone/>
              <a:defRPr sz="1800">
                <a:solidFill>
                  <a:schemeClr val="accent3"/>
                </a:solidFill>
              </a:defRPr>
            </a:lvl2pPr>
            <a:lvl3pPr marL="914400" indent="0">
              <a:buNone/>
              <a:defRPr sz="1800">
                <a:solidFill>
                  <a:schemeClr val="accent3"/>
                </a:solidFill>
              </a:defRPr>
            </a:lvl3pPr>
            <a:lvl4pPr marL="1371600" indent="0">
              <a:buNone/>
              <a:defRPr sz="1800">
                <a:solidFill>
                  <a:schemeClr val="accent3"/>
                </a:solidFill>
              </a:defRPr>
            </a:lvl4pPr>
            <a:lvl5pPr marL="1828800" indent="0">
              <a:buNone/>
              <a:defRPr sz="1800">
                <a:solidFill>
                  <a:schemeClr val="accent3"/>
                </a:solidFill>
              </a:defRPr>
            </a:lvl5pPr>
          </a:lstStyle>
          <a:p>
            <a:pPr lvl="0"/>
            <a:r>
              <a:rPr lang="en-US" dirty="0"/>
              <a:t>Click to edit Master text styles</a:t>
            </a:r>
          </a:p>
        </p:txBody>
      </p:sp>
      <p:sp>
        <p:nvSpPr>
          <p:cNvPr id="14" name="Text Placeholder 2"/>
          <p:cNvSpPr>
            <a:spLocks noGrp="1"/>
          </p:cNvSpPr>
          <p:nvPr>
            <p:ph type="body" sz="quarter" idx="10" hasCustomPrompt="1"/>
          </p:nvPr>
        </p:nvSpPr>
        <p:spPr>
          <a:xfrm>
            <a:off x="401637" y="548680"/>
            <a:ext cx="8310435" cy="512768"/>
          </a:xfrm>
          <a:prstGeom prst="rect">
            <a:avLst/>
          </a:prstGeom>
        </p:spPr>
        <p:txBody>
          <a:bodyPr lIns="0" tIns="0" rIns="0" bIns="0"/>
          <a:lstStyle>
            <a:lvl1pPr marL="0" indent="0" algn="l">
              <a:spcBef>
                <a:spcPts val="0"/>
              </a:spcBef>
              <a:buFontTx/>
              <a:buNone/>
              <a:defRPr baseline="0">
                <a:solidFill>
                  <a:schemeClr val="tx1"/>
                </a:solidFill>
              </a:defRPr>
            </a:lvl1pPr>
          </a:lstStyle>
          <a:p>
            <a:pPr lvl="0"/>
            <a:r>
              <a:rPr lang="de-DE" dirty="0"/>
              <a:t>Click to add title</a:t>
            </a:r>
          </a:p>
        </p:txBody>
      </p:sp>
      <p:sp>
        <p:nvSpPr>
          <p:cNvPr id="15" name="Textplatzhalter 3"/>
          <p:cNvSpPr>
            <a:spLocks noGrp="1"/>
          </p:cNvSpPr>
          <p:nvPr>
            <p:ph type="body" sz="quarter" idx="12"/>
          </p:nvPr>
        </p:nvSpPr>
        <p:spPr>
          <a:xfrm>
            <a:off x="401637" y="1085187"/>
            <a:ext cx="8310435" cy="374400"/>
          </a:xfrm>
          <a:prstGeom prst="rect">
            <a:avLst/>
          </a:prstGeom>
        </p:spPr>
        <p:txBody>
          <a:bodyPr lIns="0" tIns="0" rIns="0" bIns="0"/>
          <a:lstStyle>
            <a:lvl1pPr marL="0" indent="0">
              <a:spcBef>
                <a:spcPts val="0"/>
              </a:spcBef>
              <a:buFontTx/>
              <a:buNone/>
              <a:defRPr sz="2200"/>
            </a:lvl1pPr>
          </a:lstStyle>
          <a:p>
            <a:pPr lvl="0"/>
            <a:endParaRPr lang="de-DE" dirty="0"/>
          </a:p>
        </p:txBody>
      </p:sp>
      <p:sp>
        <p:nvSpPr>
          <p:cNvPr id="6" name="Slide Number Placeholder 2"/>
          <p:cNvSpPr>
            <a:spLocks noGrp="1"/>
          </p:cNvSpPr>
          <p:nvPr>
            <p:ph type="sldNum" sz="quarter" idx="4"/>
          </p:nvPr>
        </p:nvSpPr>
        <p:spPr>
          <a:xfrm>
            <a:off x="8636088" y="233127"/>
            <a:ext cx="405011" cy="365125"/>
          </a:xfrm>
          <a:prstGeom prst="rect">
            <a:avLst/>
          </a:prstGeom>
        </p:spPr>
        <p:txBody>
          <a:bodyPr vert="horz" lIns="91440" tIns="45720" rIns="91440" bIns="45720" rtlCol="0" anchor="ctr"/>
          <a:lstStyle>
            <a:lvl1pPr algn="l">
              <a:defRPr sz="1100" baseline="0">
                <a:solidFill>
                  <a:schemeClr val="tx1">
                    <a:tint val="75000"/>
                  </a:schemeClr>
                </a:solidFill>
              </a:defRPr>
            </a:lvl1pPr>
          </a:lstStyle>
          <a:p>
            <a:fld id="{BF6EE56F-7E62-4925-8F8D-EE0C8B8E832F}"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406078248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10" name="Freeform 9"/>
          <p:cNvSpPr/>
          <p:nvPr userDrawn="1">
            <p:custDataLst>
              <p:tags r:id="rId1"/>
            </p:custDataLst>
          </p:nvPr>
        </p:nvSpPr>
        <p:spPr bwMode="auto">
          <a:xfrm>
            <a:off x="0" y="0"/>
            <a:ext cx="9144001" cy="6858001"/>
          </a:xfrm>
          <a:custGeom>
            <a:avLst/>
            <a:gdLst/>
            <a:ahLst/>
            <a:cxnLst/>
            <a:rect l="0" t="0" r="0" b="0"/>
            <a:pathLst>
              <a:path w="9144001" h="6858001">
                <a:moveTo>
                  <a:pt x="0" y="0"/>
                </a:moveTo>
                <a:lnTo>
                  <a:pt x="9144000" y="0"/>
                </a:lnTo>
                <a:lnTo>
                  <a:pt x="9144000" y="6858000"/>
                </a:lnTo>
                <a:lnTo>
                  <a:pt x="9144000" y="6858000"/>
                </a:lnTo>
                <a:lnTo>
                  <a:pt x="0" y="6858000"/>
                </a:lnTo>
                <a:close/>
              </a:path>
            </a:pathLst>
          </a:custGeom>
          <a:gradFill flip="none" rotWithShape="1">
            <a:gsLst>
              <a:gs pos="0">
                <a:srgbClr val="003478"/>
              </a:gs>
              <a:gs pos="100000">
                <a:srgbClr val="0089C4"/>
              </a:gs>
            </a:gsLst>
            <a:lin ang="2100000" scaled="1"/>
            <a:tileRect/>
          </a:gra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rgbClr val="000000"/>
              </a:solidFill>
              <a:effectLst/>
              <a:latin typeface="Arial" charset="0"/>
            </a:endParaRPr>
          </a:p>
        </p:txBody>
      </p:sp>
      <p:pic>
        <p:nvPicPr>
          <p:cNvPr id="5" name="Picture 4"/>
          <p:cNvPicPr>
            <a:picLocks/>
          </p:cNvPicPr>
          <p:nvPr userDrawn="1">
            <p:custDataLst>
              <p:tags r:id="rId2"/>
            </p:custDataLst>
          </p:nvPr>
        </p:nvPicPr>
        <p:blipFill>
          <a:blip r:embed="rId4" cstate="email">
            <a:extLst>
              <a:ext uri="{28A0092B-C50C-407E-A947-70E740481C1C}">
                <a14:useLocalDpi xmlns:a14="http://schemas.microsoft.com/office/drawing/2010/main" val="0"/>
              </a:ext>
            </a:extLst>
          </a:blip>
          <a:stretch>
            <a:fillRect/>
          </a:stretch>
        </p:blipFill>
        <p:spPr>
          <a:xfrm>
            <a:off x="3805789" y="2457000"/>
            <a:ext cx="1526400" cy="1944000"/>
          </a:xfrm>
          <a:prstGeom prst="rect">
            <a:avLst/>
          </a:prstGeom>
          <a:ln w="0">
            <a:noFill/>
          </a:ln>
          <a:effectLst/>
          <a:extLst>
            <a:ext uri="{91240B29-F687-4F45-9708-019B960494DF}">
              <a14:hiddenLine xmlns:a14="http://schemas.microsoft.com/office/drawing/2010/main" w="0">
                <a:solidFill>
                  <a:schemeClr val="tx1"/>
                </a:solidFill>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Tree>
    <p:extLst>
      <p:ext uri="{BB962C8B-B14F-4D97-AF65-F5344CB8AC3E}">
        <p14:creationId xmlns:p14="http://schemas.microsoft.com/office/powerpoint/2010/main" val="370379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Section Slide MR-RT Full system">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46" y="2366633"/>
            <a:ext cx="1777922" cy="1367828"/>
          </a:xfrm>
          <a:prstGeom prst="rect">
            <a:avLst/>
          </a:prstGeom>
        </p:spPr>
      </p:pic>
      <p:sp>
        <p:nvSpPr>
          <p:cNvPr id="10" name="Rectangle 4"/>
          <p:cNvSpPr>
            <a:spLocks noGrp="1" noChangeArrowheads="1"/>
          </p:cNvSpPr>
          <p:nvPr>
            <p:ph type="ctrTitle" hasCustomPrompt="1"/>
          </p:nvPr>
        </p:nvSpPr>
        <p:spPr>
          <a:xfrm>
            <a:off x="1846468" y="2865781"/>
            <a:ext cx="6812501" cy="868680"/>
          </a:xfrm>
          <a:prstGeom prst="rect">
            <a:avLst/>
          </a:prstGeom>
        </p:spPr>
        <p:txBody>
          <a:bodyPr/>
          <a:lstStyle>
            <a:lvl1pPr algn="l">
              <a:defRPr sz="4000">
                <a:solidFill>
                  <a:schemeClr val="tx1"/>
                </a:solidFill>
                <a:latin typeface="Calibri" panose="020F0502020204030204" pitchFamily="34" charset="0"/>
              </a:defRPr>
            </a:lvl1pPr>
          </a:lstStyle>
          <a:p>
            <a:r>
              <a:rPr lang="en-US" dirty="0"/>
              <a:t>Section Title</a:t>
            </a:r>
          </a:p>
        </p:txBody>
      </p:sp>
    </p:spTree>
    <p:extLst>
      <p:ext uri="{BB962C8B-B14F-4D97-AF65-F5344CB8AC3E}">
        <p14:creationId xmlns:p14="http://schemas.microsoft.com/office/powerpoint/2010/main" val="1395481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2_Section Slide Geomertic Phantom in bor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2444950"/>
            <a:ext cx="1725287" cy="1289511"/>
          </a:xfrm>
          <a:prstGeom prst="rect">
            <a:avLst/>
          </a:prstGeom>
        </p:spPr>
      </p:pic>
      <p:sp>
        <p:nvSpPr>
          <p:cNvPr id="10" name="Rectangle 4"/>
          <p:cNvSpPr>
            <a:spLocks noGrp="1" noChangeArrowheads="1"/>
          </p:cNvSpPr>
          <p:nvPr>
            <p:ph type="ctrTitle" hasCustomPrompt="1"/>
          </p:nvPr>
        </p:nvSpPr>
        <p:spPr>
          <a:xfrm>
            <a:off x="1846468" y="2865781"/>
            <a:ext cx="6812501" cy="868680"/>
          </a:xfrm>
          <a:prstGeom prst="rect">
            <a:avLst/>
          </a:prstGeom>
        </p:spPr>
        <p:txBody>
          <a:bodyPr/>
          <a:lstStyle>
            <a:lvl1pPr algn="l">
              <a:defRPr sz="4000">
                <a:solidFill>
                  <a:schemeClr val="tx1"/>
                </a:solidFill>
                <a:latin typeface="Calibri" panose="020F0502020204030204" pitchFamily="34" charset="0"/>
              </a:defRPr>
            </a:lvl1pPr>
          </a:lstStyle>
          <a:p>
            <a:r>
              <a:rPr lang="en-US" dirty="0"/>
              <a:t>Section Title</a:t>
            </a:r>
          </a:p>
        </p:txBody>
      </p:sp>
    </p:spTree>
    <p:extLst>
      <p:ext uri="{BB962C8B-B14F-4D97-AF65-F5344CB8AC3E}">
        <p14:creationId xmlns:p14="http://schemas.microsoft.com/office/powerpoint/2010/main" val="164955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8_Section Slide Head-Neck sim">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2326465"/>
            <a:ext cx="1742174" cy="1407996"/>
          </a:xfrm>
          <a:prstGeom prst="rect">
            <a:avLst/>
          </a:prstGeom>
        </p:spPr>
      </p:pic>
      <p:sp>
        <p:nvSpPr>
          <p:cNvPr id="10" name="Rectangle 4"/>
          <p:cNvSpPr>
            <a:spLocks noGrp="1" noChangeArrowheads="1"/>
          </p:cNvSpPr>
          <p:nvPr>
            <p:ph type="ctrTitle" hasCustomPrompt="1"/>
          </p:nvPr>
        </p:nvSpPr>
        <p:spPr>
          <a:xfrm>
            <a:off x="1846468" y="2865781"/>
            <a:ext cx="6812501" cy="868680"/>
          </a:xfrm>
          <a:prstGeom prst="rect">
            <a:avLst/>
          </a:prstGeom>
        </p:spPr>
        <p:txBody>
          <a:bodyPr/>
          <a:lstStyle>
            <a:lvl1pPr algn="l">
              <a:defRPr sz="4000">
                <a:solidFill>
                  <a:schemeClr val="tx1"/>
                </a:solidFill>
                <a:latin typeface="Calibri" panose="020F0502020204030204" pitchFamily="34" charset="0"/>
              </a:defRPr>
            </a:lvl1pPr>
          </a:lstStyle>
          <a:p>
            <a:r>
              <a:rPr lang="en-US" dirty="0"/>
              <a:t>Section Title</a:t>
            </a:r>
          </a:p>
        </p:txBody>
      </p:sp>
    </p:spTree>
    <p:extLst>
      <p:ext uri="{BB962C8B-B14F-4D97-AF65-F5344CB8AC3E}">
        <p14:creationId xmlns:p14="http://schemas.microsoft.com/office/powerpoint/2010/main" val="309361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9_Section Slide Head-Neck sim">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2482039"/>
            <a:ext cx="1790299" cy="1252422"/>
          </a:xfrm>
          <a:prstGeom prst="rect">
            <a:avLst/>
          </a:prstGeom>
        </p:spPr>
      </p:pic>
      <p:sp>
        <p:nvSpPr>
          <p:cNvPr id="10" name="Rectangle 4"/>
          <p:cNvSpPr>
            <a:spLocks noGrp="1" noChangeArrowheads="1"/>
          </p:cNvSpPr>
          <p:nvPr>
            <p:ph type="ctrTitle" hasCustomPrompt="1"/>
          </p:nvPr>
        </p:nvSpPr>
        <p:spPr>
          <a:xfrm>
            <a:off x="1846468" y="2865781"/>
            <a:ext cx="6812501" cy="868680"/>
          </a:xfrm>
          <a:prstGeom prst="rect">
            <a:avLst/>
          </a:prstGeom>
        </p:spPr>
        <p:txBody>
          <a:bodyPr/>
          <a:lstStyle>
            <a:lvl1pPr algn="l">
              <a:defRPr sz="4000">
                <a:solidFill>
                  <a:schemeClr val="tx1"/>
                </a:solidFill>
                <a:latin typeface="Calibri" panose="020F0502020204030204" pitchFamily="34" charset="0"/>
              </a:defRPr>
            </a:lvl1pPr>
          </a:lstStyle>
          <a:p>
            <a:r>
              <a:rPr lang="en-US" dirty="0"/>
              <a:t>Section Title</a:t>
            </a:r>
          </a:p>
        </p:txBody>
      </p:sp>
    </p:spTree>
    <p:extLst>
      <p:ext uri="{BB962C8B-B14F-4D97-AF65-F5344CB8AC3E}">
        <p14:creationId xmlns:p14="http://schemas.microsoft.com/office/powerpoint/2010/main" val="94055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Slide Female pati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t="-602"/>
          <a:stretch/>
        </p:blipFill>
        <p:spPr>
          <a:xfrm>
            <a:off x="0" y="2124764"/>
            <a:ext cx="1742173" cy="1609697"/>
          </a:xfrm>
          <a:prstGeom prst="rect">
            <a:avLst/>
          </a:prstGeom>
        </p:spPr>
      </p:pic>
      <p:sp>
        <p:nvSpPr>
          <p:cNvPr id="2480132" name="Rectangle 4"/>
          <p:cNvSpPr>
            <a:spLocks noGrp="1" noChangeArrowheads="1"/>
          </p:cNvSpPr>
          <p:nvPr>
            <p:ph type="ctrTitle" hasCustomPrompt="1"/>
          </p:nvPr>
        </p:nvSpPr>
        <p:spPr>
          <a:xfrm>
            <a:off x="1846468" y="2865781"/>
            <a:ext cx="6812501" cy="868680"/>
          </a:xfrm>
          <a:prstGeom prst="rect">
            <a:avLst/>
          </a:prstGeom>
        </p:spPr>
        <p:txBody>
          <a:bodyPr/>
          <a:lstStyle>
            <a:lvl1pPr algn="l">
              <a:defRPr sz="4000" baseline="0">
                <a:solidFill>
                  <a:schemeClr val="tx1"/>
                </a:solidFill>
                <a:latin typeface="Calibri" panose="020F0502020204030204" pitchFamily="34" charset="0"/>
              </a:defRPr>
            </a:lvl1pPr>
          </a:lstStyle>
          <a:p>
            <a:r>
              <a:rPr lang="en-US" dirty="0"/>
              <a:t>Section Title</a:t>
            </a:r>
          </a:p>
        </p:txBody>
      </p:sp>
    </p:spTree>
    <p:extLst>
      <p:ext uri="{BB962C8B-B14F-4D97-AF65-F5344CB8AC3E}">
        <p14:creationId xmlns:p14="http://schemas.microsoft.com/office/powerpoint/2010/main" val="283369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Section Slide Doctor with image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2124759"/>
            <a:ext cx="1742173" cy="1609702"/>
          </a:xfrm>
          <a:prstGeom prst="rect">
            <a:avLst/>
          </a:prstGeom>
        </p:spPr>
      </p:pic>
      <p:sp>
        <p:nvSpPr>
          <p:cNvPr id="10" name="Rectangle 4"/>
          <p:cNvSpPr>
            <a:spLocks noGrp="1" noChangeArrowheads="1"/>
          </p:cNvSpPr>
          <p:nvPr>
            <p:ph type="ctrTitle" hasCustomPrompt="1"/>
          </p:nvPr>
        </p:nvSpPr>
        <p:spPr>
          <a:xfrm>
            <a:off x="1846468" y="2865781"/>
            <a:ext cx="6812501" cy="868680"/>
          </a:xfrm>
          <a:prstGeom prst="rect">
            <a:avLst/>
          </a:prstGeom>
        </p:spPr>
        <p:txBody>
          <a:bodyPr/>
          <a:lstStyle>
            <a:lvl1pPr algn="l">
              <a:defRPr sz="4000">
                <a:solidFill>
                  <a:schemeClr val="tx1"/>
                </a:solidFill>
                <a:latin typeface="Calibri" panose="020F0502020204030204" pitchFamily="34" charset="0"/>
              </a:defRPr>
            </a:lvl1pPr>
          </a:lstStyle>
          <a:p>
            <a:r>
              <a:rPr lang="en-US" dirty="0"/>
              <a:t>Section Title</a:t>
            </a:r>
          </a:p>
        </p:txBody>
      </p:sp>
    </p:spTree>
    <p:extLst>
      <p:ext uri="{BB962C8B-B14F-4D97-AF65-F5344CB8AC3E}">
        <p14:creationId xmlns:p14="http://schemas.microsoft.com/office/powerpoint/2010/main" val="68709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ection Slide Doctor with imag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2124759"/>
            <a:ext cx="1771049" cy="1609702"/>
          </a:xfrm>
          <a:prstGeom prst="rect">
            <a:avLst/>
          </a:prstGeom>
        </p:spPr>
      </p:pic>
      <p:sp>
        <p:nvSpPr>
          <p:cNvPr id="10" name="Rectangle 4"/>
          <p:cNvSpPr>
            <a:spLocks noGrp="1" noChangeArrowheads="1"/>
          </p:cNvSpPr>
          <p:nvPr>
            <p:ph type="ctrTitle" hasCustomPrompt="1"/>
          </p:nvPr>
        </p:nvSpPr>
        <p:spPr>
          <a:xfrm>
            <a:off x="1846468" y="2865781"/>
            <a:ext cx="6812501" cy="868680"/>
          </a:xfrm>
          <a:prstGeom prst="rect">
            <a:avLst/>
          </a:prstGeom>
        </p:spPr>
        <p:txBody>
          <a:bodyPr/>
          <a:lstStyle>
            <a:lvl1pPr algn="l">
              <a:defRPr sz="4000">
                <a:solidFill>
                  <a:schemeClr val="tx1"/>
                </a:solidFill>
                <a:latin typeface="Calibri" panose="020F0502020204030204" pitchFamily="34" charset="0"/>
              </a:defRPr>
            </a:lvl1pPr>
          </a:lstStyle>
          <a:p>
            <a:r>
              <a:rPr lang="en-US" dirty="0"/>
              <a:t>Section Title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val="0"/>
              </a:ext>
            </a:extLst>
          </a:blip>
          <a:srcRect b="-492"/>
          <a:stretch/>
        </p:blipFill>
        <p:spPr>
          <a:xfrm>
            <a:off x="0" y="2124760"/>
            <a:ext cx="1797270" cy="1609702"/>
          </a:xfrm>
          <a:prstGeom prst="rect">
            <a:avLst/>
          </a:prstGeom>
        </p:spPr>
      </p:pic>
    </p:spTree>
    <p:extLst>
      <p:ext uri="{BB962C8B-B14F-4D97-AF65-F5344CB8AC3E}">
        <p14:creationId xmlns:p14="http://schemas.microsoft.com/office/powerpoint/2010/main" val="246110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_Section Slide Doctor with images">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p:blipFill>
        <p:spPr>
          <a:xfrm>
            <a:off x="-2" y="2124760"/>
            <a:ext cx="1771049" cy="1609702"/>
          </a:xfrm>
          <a:prstGeom prst="rect">
            <a:avLst/>
          </a:prstGeom>
        </p:spPr>
      </p:pic>
      <p:sp>
        <p:nvSpPr>
          <p:cNvPr id="10" name="Rectangle 4"/>
          <p:cNvSpPr>
            <a:spLocks noGrp="1" noChangeArrowheads="1"/>
          </p:cNvSpPr>
          <p:nvPr>
            <p:ph type="ctrTitle" hasCustomPrompt="1"/>
          </p:nvPr>
        </p:nvSpPr>
        <p:spPr>
          <a:xfrm>
            <a:off x="1846468" y="2865781"/>
            <a:ext cx="6812501" cy="868680"/>
          </a:xfrm>
          <a:prstGeom prst="rect">
            <a:avLst/>
          </a:prstGeom>
        </p:spPr>
        <p:txBody>
          <a:bodyPr/>
          <a:lstStyle>
            <a:lvl1pPr algn="l">
              <a:defRPr sz="4000">
                <a:solidFill>
                  <a:schemeClr val="tx1"/>
                </a:solidFill>
                <a:latin typeface="Calibri" panose="020F0502020204030204" pitchFamily="34" charset="0"/>
              </a:defRPr>
            </a:lvl1pPr>
          </a:lstStyle>
          <a:p>
            <a:r>
              <a:rPr lang="en-US" dirty="0"/>
              <a:t>Section Title</a:t>
            </a:r>
          </a:p>
        </p:txBody>
      </p:sp>
    </p:spTree>
    <p:extLst>
      <p:ext uri="{BB962C8B-B14F-4D97-AF65-F5344CB8AC3E}">
        <p14:creationId xmlns:p14="http://schemas.microsoft.com/office/powerpoint/2010/main" val="3919893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14" descr="npo000001"/>
          <p:cNvPicPr>
            <a:picLocks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7819584" y="6490833"/>
            <a:ext cx="1072800" cy="196851"/>
          </a:xfrm>
          <a:prstGeom prst="rect">
            <a:avLst/>
          </a:prstGeom>
          <a:noFill/>
          <a:ln w="0" algn="ctr">
            <a:noFill/>
            <a:miter lim="800000"/>
            <a:headEnd/>
            <a:tailEnd/>
          </a:ln>
        </p:spPr>
      </p:pic>
      <p:pic>
        <p:nvPicPr>
          <p:cNvPr id="2" name="Picture 1"/>
          <p:cNvPicPr>
            <a:picLocks noChangeAspect="1"/>
          </p:cNvPicPr>
          <p:nvPr userDrawn="1"/>
        </p:nvPicPr>
        <p:blipFill>
          <a:blip r:embed="rId19"/>
          <a:stretch>
            <a:fillRect/>
          </a:stretch>
        </p:blipFill>
        <p:spPr>
          <a:xfrm>
            <a:off x="3843117" y="6436845"/>
            <a:ext cx="4060288" cy="304826"/>
          </a:xfrm>
          <a:prstGeom prst="rect">
            <a:avLst/>
          </a:prstGeom>
        </p:spPr>
      </p:pic>
    </p:spTree>
    <p:extLst>
      <p:ext uri="{BB962C8B-B14F-4D97-AF65-F5344CB8AC3E}">
        <p14:creationId xmlns:p14="http://schemas.microsoft.com/office/powerpoint/2010/main" val="2824003109"/>
      </p:ext>
    </p:extLst>
  </p:cSld>
  <p:clrMap bg1="lt1" tx1="dk1" bg2="lt2" tx2="dk2" accent1="accent1" accent2="accent2" accent3="accent3" accent4="accent4" accent5="accent5" accent6="accent6" hlink="hlink" folHlink="folHlink"/>
  <p:sldLayoutIdLst>
    <p:sldLayoutId id="2147484075" r:id="rId1"/>
    <p:sldLayoutId id="2147484146" r:id="rId2"/>
    <p:sldLayoutId id="2147484164" r:id="rId3"/>
    <p:sldLayoutId id="2147484160" r:id="rId4"/>
    <p:sldLayoutId id="2147484176" r:id="rId5"/>
    <p:sldLayoutId id="2147484147" r:id="rId6"/>
    <p:sldLayoutId id="2147484178" r:id="rId7"/>
    <p:sldLayoutId id="2147484177" r:id="rId8"/>
    <p:sldLayoutId id="2147484186" r:id="rId9"/>
    <p:sldLayoutId id="2147484167" r:id="rId10"/>
    <p:sldLayoutId id="2147484182" r:id="rId11"/>
    <p:sldLayoutId id="2147484181" r:id="rId12"/>
    <p:sldLayoutId id="2147484185" r:id="rId13"/>
    <p:sldLayoutId id="2147484187" r:id="rId14"/>
    <p:sldLayoutId id="2147484188" r:id="rId15"/>
    <p:sldLayoutId id="214748415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fontAlgn="base" hangingPunct="1">
        <a:spcBef>
          <a:spcPct val="0"/>
        </a:spcBef>
        <a:spcAft>
          <a:spcPct val="0"/>
        </a:spcAft>
        <a:defRPr sz="3200" b="0" i="0">
          <a:solidFill>
            <a:srgbClr val="000000"/>
          </a:solidFill>
          <a:latin typeface="Calibri" panose="020F0502020204030204" pitchFamily="34" charset="0"/>
          <a:ea typeface="Calibri" panose="020F0502020204030204" pitchFamily="34" charset="0"/>
          <a:cs typeface="Arial"/>
        </a:defRPr>
      </a:lvl1pPr>
      <a:lvl2pPr algn="l" rtl="0" eaLnBrk="1" fontAlgn="base" hangingPunct="1">
        <a:spcBef>
          <a:spcPct val="0"/>
        </a:spcBef>
        <a:spcAft>
          <a:spcPct val="0"/>
        </a:spcAft>
        <a:defRPr sz="2800" b="1">
          <a:solidFill>
            <a:srgbClr val="0B5ED8"/>
          </a:solidFill>
          <a:latin typeface="Verdana" pitchFamily="34" charset="0"/>
          <a:ea typeface="Geneva" charset="0"/>
        </a:defRPr>
      </a:lvl2pPr>
      <a:lvl3pPr algn="l" rtl="0" eaLnBrk="1" fontAlgn="base" hangingPunct="1">
        <a:spcBef>
          <a:spcPct val="0"/>
        </a:spcBef>
        <a:spcAft>
          <a:spcPct val="0"/>
        </a:spcAft>
        <a:defRPr sz="2800" b="1">
          <a:solidFill>
            <a:srgbClr val="0B5ED8"/>
          </a:solidFill>
          <a:latin typeface="Verdana" pitchFamily="34" charset="0"/>
          <a:ea typeface="Geneva" charset="0"/>
        </a:defRPr>
      </a:lvl3pPr>
      <a:lvl4pPr algn="l" rtl="0" eaLnBrk="1" fontAlgn="base" hangingPunct="1">
        <a:spcBef>
          <a:spcPct val="0"/>
        </a:spcBef>
        <a:spcAft>
          <a:spcPct val="0"/>
        </a:spcAft>
        <a:defRPr sz="2800" b="1">
          <a:solidFill>
            <a:srgbClr val="0B5ED8"/>
          </a:solidFill>
          <a:latin typeface="Verdana" pitchFamily="34" charset="0"/>
          <a:ea typeface="Geneva" charset="0"/>
        </a:defRPr>
      </a:lvl4pPr>
      <a:lvl5pPr algn="l" rtl="0" eaLnBrk="1" fontAlgn="base" hangingPunct="1">
        <a:spcBef>
          <a:spcPct val="0"/>
        </a:spcBef>
        <a:spcAft>
          <a:spcPct val="0"/>
        </a:spcAft>
        <a:defRPr sz="2800" b="1">
          <a:solidFill>
            <a:srgbClr val="0B5ED8"/>
          </a:solidFill>
          <a:latin typeface="Verdana" pitchFamily="34" charset="0"/>
          <a:ea typeface="Geneva" charset="0"/>
        </a:defRPr>
      </a:lvl5pPr>
      <a:lvl6pPr marL="536433" algn="l" rtl="0" eaLnBrk="1" fontAlgn="base" hangingPunct="1">
        <a:spcBef>
          <a:spcPct val="0"/>
        </a:spcBef>
        <a:spcAft>
          <a:spcPct val="0"/>
        </a:spcAft>
        <a:defRPr sz="2800" b="1">
          <a:solidFill>
            <a:srgbClr val="0B5ED8"/>
          </a:solidFill>
          <a:latin typeface="Verdana" pitchFamily="34" charset="0"/>
        </a:defRPr>
      </a:lvl6pPr>
      <a:lvl7pPr marL="1072866" algn="l" rtl="0" eaLnBrk="1" fontAlgn="base" hangingPunct="1">
        <a:spcBef>
          <a:spcPct val="0"/>
        </a:spcBef>
        <a:spcAft>
          <a:spcPct val="0"/>
        </a:spcAft>
        <a:defRPr sz="2800" b="1">
          <a:solidFill>
            <a:srgbClr val="0B5ED8"/>
          </a:solidFill>
          <a:latin typeface="Verdana" pitchFamily="34" charset="0"/>
        </a:defRPr>
      </a:lvl7pPr>
      <a:lvl8pPr marL="1609298" algn="l" rtl="0" eaLnBrk="1" fontAlgn="base" hangingPunct="1">
        <a:spcBef>
          <a:spcPct val="0"/>
        </a:spcBef>
        <a:spcAft>
          <a:spcPct val="0"/>
        </a:spcAft>
        <a:defRPr sz="2800" b="1">
          <a:solidFill>
            <a:srgbClr val="0B5ED8"/>
          </a:solidFill>
          <a:latin typeface="Verdana" pitchFamily="34" charset="0"/>
        </a:defRPr>
      </a:lvl8pPr>
      <a:lvl9pPr marL="2145731" algn="l" rtl="0" eaLnBrk="1" fontAlgn="base" hangingPunct="1">
        <a:spcBef>
          <a:spcPct val="0"/>
        </a:spcBef>
        <a:spcAft>
          <a:spcPct val="0"/>
        </a:spcAft>
        <a:defRPr sz="2800" b="1">
          <a:solidFill>
            <a:srgbClr val="0B5ED8"/>
          </a:solidFill>
          <a:latin typeface="Verdana" pitchFamily="34" charset="0"/>
        </a:defRPr>
      </a:lvl9pPr>
    </p:titleStyle>
    <p:bodyStyle>
      <a:lvl1pPr marL="0" indent="0" algn="l" rtl="0" eaLnBrk="1" fontAlgn="base" hangingPunct="1">
        <a:lnSpc>
          <a:spcPct val="100000"/>
        </a:lnSpc>
        <a:spcBef>
          <a:spcPts val="469"/>
        </a:spcBef>
        <a:spcAft>
          <a:spcPct val="0"/>
        </a:spcAft>
        <a:buFont typeface="Arial" panose="020B0604020202020204" pitchFamily="34" charset="0"/>
        <a:buNone/>
        <a:defRPr lang="en-US" sz="2000" b="0" i="0" baseline="0" noProof="0" dirty="0">
          <a:solidFill>
            <a:schemeClr val="tx1"/>
          </a:solidFill>
          <a:latin typeface="Calibri" panose="020F0502020204030204" pitchFamily="34" charset="0"/>
          <a:ea typeface="Calibri" panose="020F0502020204030204" pitchFamily="34" charset="0"/>
          <a:cs typeface="Arial"/>
        </a:defRPr>
      </a:lvl1pPr>
      <a:lvl2pPr marL="511175" marR="0" indent="-285750" algn="l" defTabSz="1072866" rtl="0" eaLnBrk="1" fontAlgn="base" latinLnBrk="0" hangingPunct="1">
        <a:lnSpc>
          <a:spcPct val="100000"/>
        </a:lnSpc>
        <a:spcBef>
          <a:spcPts val="0"/>
        </a:spcBef>
        <a:spcAft>
          <a:spcPct val="0"/>
        </a:spcAft>
        <a:buClrTx/>
        <a:buSzTx/>
        <a:buFont typeface="Calibri" panose="020F0502020204030204" pitchFamily="34" charset="0"/>
        <a:buNone/>
        <a:tabLst/>
        <a:defRPr lang="en-US" sz="2000" b="0" i="0" noProof="0" dirty="0" smtClean="0">
          <a:solidFill>
            <a:schemeClr val="tx1"/>
          </a:solidFill>
          <a:latin typeface="Calibri" panose="020F0502020204030204" pitchFamily="34" charset="0"/>
          <a:ea typeface="Calibri" panose="020F0502020204030204" pitchFamily="34" charset="0"/>
          <a:cs typeface="Arial"/>
        </a:defRPr>
      </a:lvl2pPr>
      <a:lvl3pPr marL="747712" indent="-285750" algn="l" rtl="0" eaLnBrk="1" fontAlgn="base" hangingPunct="1">
        <a:lnSpc>
          <a:spcPct val="100000"/>
        </a:lnSpc>
        <a:spcBef>
          <a:spcPts val="0"/>
        </a:spcBef>
        <a:spcAft>
          <a:spcPct val="0"/>
        </a:spcAft>
        <a:buFont typeface="Wingdings" panose="05000000000000000000" pitchFamily="2" charset="2"/>
        <a:buNone/>
        <a:defRPr lang="en-US" sz="1800" b="0" i="0" noProof="0" dirty="0" smtClean="0">
          <a:solidFill>
            <a:schemeClr val="tx1"/>
          </a:solidFill>
          <a:latin typeface="Calibri" panose="020F0502020204030204" pitchFamily="34" charset="0"/>
          <a:ea typeface="Calibri" panose="020F0502020204030204" pitchFamily="34" charset="0"/>
          <a:cs typeface="Arial"/>
        </a:defRPr>
      </a:lvl3pPr>
      <a:lvl4pPr marL="974725" indent="-285750" algn="l" rtl="0" eaLnBrk="1" fontAlgn="base" hangingPunct="1">
        <a:lnSpc>
          <a:spcPct val="100000"/>
        </a:lnSpc>
        <a:spcBef>
          <a:spcPts val="0"/>
        </a:spcBef>
        <a:spcAft>
          <a:spcPct val="0"/>
        </a:spcAft>
        <a:buFont typeface="Arial" panose="020B0604020202020204" pitchFamily="34" charset="0"/>
        <a:buChar char="•"/>
        <a:defRPr lang="en-US" sz="1800" b="0" i="0" noProof="0" dirty="0" smtClean="0">
          <a:solidFill>
            <a:schemeClr val="tx1"/>
          </a:solidFill>
          <a:latin typeface="Calibri" panose="020F0502020204030204" pitchFamily="34" charset="0"/>
          <a:ea typeface="Calibri" panose="020F0502020204030204" pitchFamily="34" charset="0"/>
          <a:cs typeface="Arial"/>
        </a:defRPr>
      </a:lvl4pPr>
      <a:lvl5pPr marL="1200150" indent="-285750" algn="l" rtl="0" eaLnBrk="1" fontAlgn="base" hangingPunct="1">
        <a:lnSpc>
          <a:spcPct val="100000"/>
        </a:lnSpc>
        <a:spcBef>
          <a:spcPts val="0"/>
        </a:spcBef>
        <a:spcAft>
          <a:spcPts val="0"/>
        </a:spcAft>
        <a:buFont typeface="Lucida Grande"/>
        <a:buChar char="–"/>
        <a:defRPr lang="en-US" sz="1800" b="0" i="0" noProof="0" dirty="0" smtClean="0">
          <a:solidFill>
            <a:schemeClr val="tx1"/>
          </a:solidFill>
          <a:latin typeface="Calibri" panose="020F0502020204030204" pitchFamily="34" charset="0"/>
          <a:ea typeface="Calibri" panose="020F0502020204030204" pitchFamily="34" charset="0"/>
          <a:cs typeface="Arial"/>
        </a:defRPr>
      </a:lvl5pPr>
      <a:lvl6pPr marL="1882775" indent="-266700" algn="l" rtl="0" eaLnBrk="1" fontAlgn="base" hangingPunct="1">
        <a:lnSpc>
          <a:spcPct val="130000"/>
        </a:lnSpc>
        <a:spcBef>
          <a:spcPct val="20000"/>
        </a:spcBef>
        <a:spcAft>
          <a:spcPct val="0"/>
        </a:spcAft>
        <a:buChar char="»"/>
        <a:defRPr sz="1400">
          <a:solidFill>
            <a:schemeClr val="tx1"/>
          </a:solidFill>
          <a:latin typeface="+mn-lt"/>
        </a:defRPr>
      </a:lvl6pPr>
      <a:lvl7pPr marL="1425575" indent="-285750" algn="l" rtl="0" eaLnBrk="1" fontAlgn="base" hangingPunct="1">
        <a:lnSpc>
          <a:spcPct val="100000"/>
        </a:lnSpc>
        <a:spcBef>
          <a:spcPts val="0"/>
        </a:spcBef>
        <a:spcAft>
          <a:spcPts val="0"/>
        </a:spcAft>
        <a:buChar char="»"/>
        <a:defRPr lang="en-US" sz="1800" b="0" i="0" noProof="0" dirty="0" smtClean="0">
          <a:solidFill>
            <a:schemeClr val="tx1"/>
          </a:solidFill>
          <a:latin typeface="Calibri" panose="020F0502020204030204" pitchFamily="34" charset="0"/>
          <a:cs typeface="Calibri" panose="020F0502020204030204" pitchFamily="34" charset="0"/>
        </a:defRPr>
      </a:lvl7pPr>
      <a:lvl8pPr marL="4023246" indent="-268216" algn="l" rtl="0" eaLnBrk="1" fontAlgn="base" hangingPunct="1">
        <a:lnSpc>
          <a:spcPct val="130000"/>
        </a:lnSpc>
        <a:spcBef>
          <a:spcPct val="20000"/>
        </a:spcBef>
        <a:spcAft>
          <a:spcPct val="0"/>
        </a:spcAft>
        <a:buChar char="»"/>
        <a:defRPr sz="1400">
          <a:solidFill>
            <a:schemeClr val="tx1"/>
          </a:solidFill>
          <a:latin typeface="+mn-lt"/>
        </a:defRPr>
      </a:lvl8pPr>
      <a:lvl9pPr marL="4559678" indent="-268216" algn="l" rtl="0" eaLnBrk="1" fontAlgn="base" hangingPunct="1">
        <a:lnSpc>
          <a:spcPct val="130000"/>
        </a:lnSpc>
        <a:spcBef>
          <a:spcPct val="20000"/>
        </a:spcBef>
        <a:spcAft>
          <a:spcPct val="0"/>
        </a:spcAft>
        <a:buChar char="»"/>
        <a:defRPr sz="1400">
          <a:solidFill>
            <a:schemeClr val="tx1"/>
          </a:solidFill>
          <a:latin typeface="+mn-lt"/>
        </a:defRPr>
      </a:lvl9pPr>
    </p:bodyStyle>
    <p:otherStyle>
      <a:defPPr>
        <a:defRPr lang="en-US"/>
      </a:defPPr>
      <a:lvl1pPr marL="0" algn="l" defTabSz="1072866" rtl="0" eaLnBrk="1" latinLnBrk="0" hangingPunct="1">
        <a:defRPr sz="2100" kern="1200">
          <a:solidFill>
            <a:schemeClr val="tx1"/>
          </a:solidFill>
          <a:latin typeface="+mn-lt"/>
          <a:ea typeface="+mn-ea"/>
          <a:cs typeface="+mn-cs"/>
        </a:defRPr>
      </a:lvl1pPr>
      <a:lvl2pPr marL="536433" algn="l" defTabSz="1072866" rtl="0" eaLnBrk="1" latinLnBrk="0" hangingPunct="1">
        <a:defRPr sz="2100" kern="1200">
          <a:solidFill>
            <a:schemeClr val="tx1"/>
          </a:solidFill>
          <a:latin typeface="+mn-lt"/>
          <a:ea typeface="+mn-ea"/>
          <a:cs typeface="+mn-cs"/>
        </a:defRPr>
      </a:lvl2pPr>
      <a:lvl3pPr marL="1072866" algn="l" defTabSz="1072866" rtl="0" eaLnBrk="1" latinLnBrk="0" hangingPunct="1">
        <a:defRPr sz="2100" kern="1200">
          <a:solidFill>
            <a:schemeClr val="tx1"/>
          </a:solidFill>
          <a:latin typeface="+mn-lt"/>
          <a:ea typeface="+mn-ea"/>
          <a:cs typeface="+mn-cs"/>
        </a:defRPr>
      </a:lvl3pPr>
      <a:lvl4pPr marL="1609298" algn="l" defTabSz="1072866" rtl="0" eaLnBrk="1" latinLnBrk="0" hangingPunct="1">
        <a:defRPr sz="2100" kern="1200">
          <a:solidFill>
            <a:schemeClr val="tx1"/>
          </a:solidFill>
          <a:latin typeface="+mn-lt"/>
          <a:ea typeface="+mn-ea"/>
          <a:cs typeface="+mn-cs"/>
        </a:defRPr>
      </a:lvl4pPr>
      <a:lvl5pPr marL="2145731" algn="l" defTabSz="1072866" rtl="0" eaLnBrk="1" latinLnBrk="0" hangingPunct="1">
        <a:defRPr sz="2100" kern="1200">
          <a:solidFill>
            <a:schemeClr val="tx1"/>
          </a:solidFill>
          <a:latin typeface="+mn-lt"/>
          <a:ea typeface="+mn-ea"/>
          <a:cs typeface="+mn-cs"/>
        </a:defRPr>
      </a:lvl5pPr>
      <a:lvl6pPr marL="2682164" algn="l" defTabSz="1072866" rtl="0" eaLnBrk="1" latinLnBrk="0" hangingPunct="1">
        <a:defRPr sz="2100" kern="1200">
          <a:solidFill>
            <a:schemeClr val="tx1"/>
          </a:solidFill>
          <a:latin typeface="+mn-lt"/>
          <a:ea typeface="+mn-ea"/>
          <a:cs typeface="+mn-cs"/>
        </a:defRPr>
      </a:lvl6pPr>
      <a:lvl7pPr marL="3218597" algn="l" defTabSz="1072866" rtl="0" eaLnBrk="1" latinLnBrk="0" hangingPunct="1">
        <a:defRPr sz="2100" kern="1200">
          <a:solidFill>
            <a:schemeClr val="tx1"/>
          </a:solidFill>
          <a:latin typeface="+mn-lt"/>
          <a:ea typeface="+mn-ea"/>
          <a:cs typeface="+mn-cs"/>
        </a:defRPr>
      </a:lvl7pPr>
      <a:lvl8pPr marL="3755029" algn="l" defTabSz="1072866" rtl="0" eaLnBrk="1" latinLnBrk="0" hangingPunct="1">
        <a:defRPr sz="2100" kern="1200">
          <a:solidFill>
            <a:schemeClr val="tx1"/>
          </a:solidFill>
          <a:latin typeface="+mn-lt"/>
          <a:ea typeface="+mn-ea"/>
          <a:cs typeface="+mn-cs"/>
        </a:defRPr>
      </a:lvl8pPr>
      <a:lvl9pPr marL="4291462" algn="l" defTabSz="1072866"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8">
          <p15:clr>
            <a:srgbClr val="F26B43"/>
          </p15:clr>
        </p15:guide>
        <p15:guide id="2" pos="2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9.xml"/><Relationship Id="rId5" Type="http://schemas.openxmlformats.org/officeDocument/2006/relationships/image" Target="../media/image31.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32.png"/><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33.wmf"/><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oleObject" Target="../embeddings/oleObject1.bin"/><Relationship Id="rId5" Type="http://schemas.openxmlformats.org/officeDocument/2006/relationships/image" Target="../media/image32.png"/><Relationship Id="rId4"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6.png"/><Relationship Id="rId2" Type="http://schemas.openxmlformats.org/officeDocument/2006/relationships/slideLayout" Target="../slideLayouts/slideLayout10.xml"/><Relationship Id="rId1" Type="http://schemas.openxmlformats.org/officeDocument/2006/relationships/tags" Target="../tags/tag14.xml"/><Relationship Id="rId6" Type="http://schemas.openxmlformats.org/officeDocument/2006/relationships/image" Target="../media/image35.wmf"/><Relationship Id="rId5" Type="http://schemas.openxmlformats.org/officeDocument/2006/relationships/oleObject" Target="../embeddings/oleObject2.bin"/><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tags" Target="../tags/tag15.xml"/><Relationship Id="rId5" Type="http://schemas.openxmlformats.org/officeDocument/2006/relationships/image" Target="../media/image25.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39.wmf"/><Relationship Id="rId5" Type="http://schemas.openxmlformats.org/officeDocument/2006/relationships/oleObject" Target="../embeddings/oleObject4.bin"/><Relationship Id="rId4" Type="http://schemas.openxmlformats.org/officeDocument/2006/relationships/image" Target="../media/image38.wmf"/></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tags" Target="../tags/tag17.xml"/><Relationship Id="rId5" Type="http://schemas.openxmlformats.org/officeDocument/2006/relationships/image" Target="../media/image41.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tags" Target="../tags/tag18.xml"/><Relationship Id="rId5" Type="http://schemas.openxmlformats.org/officeDocument/2006/relationships/image" Target="../media/image44.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tags" Target="../tags/tag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hyperlink" Target="http://www.nema.org/Standards/Pages/All-Standards-by-Product.aspx?ProductId=604e6a9c-e279-4133-8d16-12ba6b64fb24"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57.wmf"/><Relationship Id="rId5" Type="http://schemas.openxmlformats.org/officeDocument/2006/relationships/oleObject" Target="../embeddings/oleObject5.bin"/><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39.wmf"/><Relationship Id="rId5" Type="http://schemas.openxmlformats.org/officeDocument/2006/relationships/oleObject" Target="../embeddings/oleObject4.bin"/><Relationship Id="rId4" Type="http://schemas.openxmlformats.org/officeDocument/2006/relationships/image" Target="../media/image38.wmf"/></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0.jpeg"/><Relationship Id="rId1" Type="http://schemas.openxmlformats.org/officeDocument/2006/relationships/slideLayout" Target="../slideLayouts/slideLayout10.xml"/><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3.xml"/><Relationship Id="rId5" Type="http://schemas.openxmlformats.org/officeDocument/2006/relationships/image" Target="../media/image88.png"/><Relationship Id="rId4" Type="http://schemas.openxmlformats.org/officeDocument/2006/relationships/image" Target="../media/image87.png"/></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893222" y="2402877"/>
            <a:ext cx="7488000" cy="1620000"/>
          </a:xfrm>
        </p:spPr>
        <p:txBody>
          <a:bodyPr/>
          <a:lstStyle/>
          <a:p>
            <a:r>
              <a:rPr lang="en-US" dirty="0">
                <a:solidFill>
                  <a:schemeClr val="tx1"/>
                </a:solidFill>
              </a:rPr>
              <a:t>Marlin 1.5T QA for Physicists</a:t>
            </a:r>
          </a:p>
        </p:txBody>
      </p:sp>
      <p:sp>
        <p:nvSpPr>
          <p:cNvPr id="4" name="AutoShape 2"/>
          <p:cNvSpPr>
            <a:spLocks noChangeArrowheads="1"/>
          </p:cNvSpPr>
          <p:nvPr>
            <p:custDataLst>
              <p:tags r:id="rId1"/>
            </p:custDataLst>
          </p:nvPr>
        </p:nvSpPr>
        <p:spPr bwMode="auto">
          <a:xfrm>
            <a:off x="0" y="0"/>
            <a:ext cx="9144000" cy="433775"/>
          </a:xfrm>
          <a:prstGeom prst="roundRect">
            <a:avLst>
              <a:gd name="adj" fmla="val 0"/>
            </a:avLst>
          </a:prstGeom>
          <a:gradFill flip="none" rotWithShape="1">
            <a:gsLst>
              <a:gs pos="100000">
                <a:schemeClr val="bg1">
                  <a:lumMod val="85000"/>
                </a:schemeClr>
              </a:gs>
              <a:gs pos="0">
                <a:schemeClr val="bg2">
                  <a:lumMod val="20000"/>
                  <a:lumOff val="80000"/>
                </a:schemeClr>
              </a:gs>
              <a:gs pos="69000">
                <a:schemeClr val="bg1">
                  <a:lumMod val="100000"/>
                </a:schemeClr>
              </a:gs>
            </a:gsLst>
            <a:lin ang="5400000" scaled="1"/>
            <a:tileRect/>
          </a:gradFill>
          <a:ln w="9525" algn="ctr">
            <a:noFill/>
            <a:round/>
            <a:headEnd/>
            <a:tailEnd/>
          </a:ln>
          <a:effectLst>
            <a:outerShdw blurRad="304800" dist="38100" dir="5760000" algn="tl" rotWithShape="0">
              <a:prstClr val="black">
                <a:alpha val="21000"/>
              </a:prstClr>
            </a:outerShdw>
          </a:effectLst>
        </p:spPr>
        <p:txBody>
          <a:bodyPr wrap="none" lIns="0" tIns="54000" bIns="0"/>
          <a:lstStyle/>
          <a:p>
            <a:pPr algn="ctr"/>
            <a:r>
              <a:rPr lang="en-US" sz="1700" dirty="0">
                <a:solidFill>
                  <a:schemeClr val="bg2">
                    <a:lumMod val="75000"/>
                  </a:schemeClr>
                </a:solidFill>
                <a:latin typeface="+mn-lt"/>
                <a:cs typeface="Calibri" panose="020F0502020204030204" pitchFamily="34" charset="0"/>
              </a:rPr>
              <a:t>This presentation is MR physicists or other personnel responsible for the Marlin QA</a:t>
            </a:r>
          </a:p>
          <a:p>
            <a:pPr algn="ctr"/>
            <a:endParaRPr lang="en-US" sz="1700" dirty="0">
              <a:solidFill>
                <a:schemeClr val="bg2">
                  <a:lumMod val="75000"/>
                </a:schemeClr>
              </a:solidFill>
              <a:latin typeface="+mn-lt"/>
            </a:endParaRPr>
          </a:p>
        </p:txBody>
      </p:sp>
      <p:sp>
        <p:nvSpPr>
          <p:cNvPr id="3" name="Text Placeholder 2"/>
          <p:cNvSpPr>
            <a:spLocks noGrp="1"/>
          </p:cNvSpPr>
          <p:nvPr>
            <p:ph type="body" sz="quarter" idx="12"/>
          </p:nvPr>
        </p:nvSpPr>
        <p:spPr/>
        <p:txBody>
          <a:bodyPr/>
          <a:lstStyle/>
          <a:p>
            <a:endParaRPr lang="fi-FI"/>
          </a:p>
        </p:txBody>
      </p:sp>
    </p:spTree>
    <p:extLst>
      <p:ext uri="{BB962C8B-B14F-4D97-AF65-F5344CB8AC3E}">
        <p14:creationId xmlns:p14="http://schemas.microsoft.com/office/powerpoint/2010/main" val="3370345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bwMode="auto">
          <a:xfrm>
            <a:off x="-1" y="0"/>
            <a:ext cx="3487479" cy="6858000"/>
          </a:xfrm>
          <a:prstGeom prst="roundRect">
            <a:avLst>
              <a:gd name="adj" fmla="val 984"/>
            </a:avLst>
          </a:prstGeom>
          <a:solidFill>
            <a:schemeClr val="accent1">
              <a:lumMod val="75000"/>
            </a:schemeClr>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endParaRPr lang="en-US" sz="2000" b="1" dirty="0">
              <a:solidFill>
                <a:schemeClr val="bg1">
                  <a:lumMod val="95000"/>
                </a:schemeClr>
              </a:solidFill>
              <a:latin typeface="Calibri" panose="020F0502020204030204"/>
            </a:endParaRPr>
          </a:p>
        </p:txBody>
      </p:sp>
      <p:sp>
        <p:nvSpPr>
          <p:cNvPr id="17" name="Rounded Rectangle 16"/>
          <p:cNvSpPr/>
          <p:nvPr/>
        </p:nvSpPr>
        <p:spPr bwMode="auto">
          <a:xfrm>
            <a:off x="78449" y="401733"/>
            <a:ext cx="3318295" cy="6374202"/>
          </a:xfrm>
          <a:prstGeom prst="roundRect">
            <a:avLst>
              <a:gd name="adj" fmla="val 217"/>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14" name="Title 1"/>
          <p:cNvSpPr txBox="1">
            <a:spLocks/>
          </p:cNvSpPr>
          <p:nvPr/>
        </p:nvSpPr>
        <p:spPr>
          <a:xfrm>
            <a:off x="3487479" y="153649"/>
            <a:ext cx="5356976"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Periodic Image Quality Test (PIQT)</a:t>
            </a:r>
          </a:p>
        </p:txBody>
      </p:sp>
      <p:sp>
        <p:nvSpPr>
          <p:cNvPr id="22" name="Text Placeholder 9"/>
          <p:cNvSpPr txBox="1">
            <a:spLocks/>
          </p:cNvSpPr>
          <p:nvPr/>
        </p:nvSpPr>
        <p:spPr>
          <a:xfrm>
            <a:off x="3658266" y="1383659"/>
            <a:ext cx="5294903" cy="490919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altLang="en-US" sz="1800" dirty="0"/>
              <a:t>The purpose of PIQT is to </a:t>
            </a:r>
          </a:p>
          <a:p>
            <a:pPr lvl="1">
              <a:spcBef>
                <a:spcPts val="0"/>
              </a:spcBef>
              <a:buFont typeface="Arial" panose="020B0604020202020204" pitchFamily="34" charset="0"/>
              <a:buChar char="•"/>
            </a:pPr>
            <a:r>
              <a:rPr lang="en-US" altLang="en-US" sz="1800" dirty="0"/>
              <a:t>check </a:t>
            </a:r>
            <a:r>
              <a:rPr lang="en-US" altLang="en-US" sz="1800" b="1" dirty="0"/>
              <a:t>weekly</a:t>
            </a:r>
            <a:r>
              <a:rPr lang="en-US" altLang="en-US" sz="1800" dirty="0"/>
              <a:t> basic system performance in a relatively short time </a:t>
            </a:r>
          </a:p>
          <a:p>
            <a:pPr lvl="1">
              <a:spcBef>
                <a:spcPts val="0"/>
              </a:spcBef>
              <a:buFont typeface="Arial" panose="020B0604020202020204" pitchFamily="34" charset="0"/>
              <a:buChar char="•"/>
            </a:pPr>
            <a:r>
              <a:rPr lang="en-US" altLang="en-US" sz="1800" dirty="0"/>
              <a:t>to monitor basic system performance over time </a:t>
            </a:r>
          </a:p>
          <a:p>
            <a:pPr lvl="1">
              <a:spcBef>
                <a:spcPts val="0"/>
              </a:spcBef>
              <a:buFont typeface="Arial" panose="020B0604020202020204" pitchFamily="34" charset="0"/>
              <a:buChar char="•"/>
            </a:pPr>
            <a:r>
              <a:rPr lang="en-US" altLang="en-US" sz="1800" dirty="0"/>
              <a:t>to have a good starting point to investigate IQ problems. </a:t>
            </a:r>
          </a:p>
          <a:p>
            <a:pPr lvl="1">
              <a:spcBef>
                <a:spcPts val="0"/>
              </a:spcBef>
            </a:pPr>
            <a:endParaRPr lang="en-US" altLang="en-US" sz="1600" dirty="0"/>
          </a:p>
          <a:p>
            <a:pPr>
              <a:spcBef>
                <a:spcPts val="0"/>
              </a:spcBef>
            </a:pPr>
            <a:r>
              <a:rPr lang="en-US" altLang="en-US" sz="1800" dirty="0"/>
              <a:t>Automatic image analysis in the background is provided.</a:t>
            </a:r>
          </a:p>
          <a:p>
            <a:pPr>
              <a:spcBef>
                <a:spcPts val="0"/>
              </a:spcBef>
            </a:pPr>
            <a:endParaRPr lang="en-US" sz="1800" dirty="0"/>
          </a:p>
          <a:p>
            <a:pPr>
              <a:spcBef>
                <a:spcPts val="0"/>
              </a:spcBef>
            </a:pPr>
            <a:r>
              <a:rPr lang="fi-FI" altLang="en-US" sz="1800" dirty="0"/>
              <a:t>Images are saved in the patient database under PIQT.</a:t>
            </a:r>
          </a:p>
          <a:p>
            <a:pPr>
              <a:spcBef>
                <a:spcPts val="0"/>
              </a:spcBef>
            </a:pPr>
            <a:endParaRPr lang="fi-FI" altLang="en-US" sz="1800" dirty="0"/>
          </a:p>
          <a:p>
            <a:pPr>
              <a:spcBef>
                <a:spcPts val="0"/>
              </a:spcBef>
            </a:pPr>
            <a:endParaRPr lang="fi-FI" altLang="en-US" sz="1800" dirty="0"/>
          </a:p>
          <a:p>
            <a:pPr>
              <a:spcBef>
                <a:spcPts val="0"/>
              </a:spcBef>
            </a:pPr>
            <a:r>
              <a:rPr lang="en-US" altLang="en-US" sz="1800" dirty="0"/>
              <a:t>The Marlin PIQT uses integrated Body coil in addition to Anterior and Posterior coils. </a:t>
            </a:r>
          </a:p>
          <a:p>
            <a:pPr>
              <a:spcBef>
                <a:spcPts val="0"/>
              </a:spcBef>
            </a:pPr>
            <a:endParaRPr lang="fi-FI" altLang="en-US" sz="1800" dirty="0"/>
          </a:p>
          <a:p>
            <a:pPr>
              <a:spcBef>
                <a:spcPts val="0"/>
              </a:spcBef>
            </a:pPr>
            <a:endParaRPr lang="en-US" sz="1800" dirty="0"/>
          </a:p>
          <a:p>
            <a:pPr marL="0" indent="0">
              <a:spcBef>
                <a:spcPts val="0"/>
              </a:spcBef>
              <a:buNone/>
            </a:pPr>
            <a:endParaRPr lang="en-US" sz="1800" dirty="0"/>
          </a:p>
          <a:p>
            <a:pPr marL="0" indent="0">
              <a:spcBef>
                <a:spcPts val="0"/>
              </a:spcBef>
              <a:buNone/>
            </a:pPr>
            <a:endParaRPr lang="en-US" sz="1800" dirty="0"/>
          </a:p>
          <a:p>
            <a:pPr>
              <a:spcBef>
                <a:spcPts val="0"/>
              </a:spcBef>
            </a:pPr>
            <a:endParaRPr lang="en-US" sz="1800" dirty="0">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10</a:t>
            </a:fld>
            <a:endParaRPr lang="en-US" dirty="0">
              <a:solidFill>
                <a:srgbClr val="000000">
                  <a:tint val="75000"/>
                </a:srgbClr>
              </a:solidFill>
            </a:endParaRPr>
          </a:p>
        </p:txBody>
      </p:sp>
      <p:sp>
        <p:nvSpPr>
          <p:cNvPr id="20" name="TextBox 19"/>
          <p:cNvSpPr txBox="1"/>
          <p:nvPr/>
        </p:nvSpPr>
        <p:spPr>
          <a:xfrm>
            <a:off x="155264" y="6306044"/>
            <a:ext cx="3129718" cy="261610"/>
          </a:xfrm>
          <a:prstGeom prst="rect">
            <a:avLst/>
          </a:prstGeom>
          <a:noFill/>
        </p:spPr>
        <p:txBody>
          <a:bodyPr wrap="square" rtlCol="0">
            <a:spAutoFit/>
          </a:bodyPr>
          <a:lstStyle/>
          <a:p>
            <a:pPr algn="ctr"/>
            <a:r>
              <a:rPr lang="en-US" sz="1100" i="1" dirty="0">
                <a:solidFill>
                  <a:schemeClr val="tx1">
                    <a:lumMod val="75000"/>
                    <a:lumOff val="25000"/>
                  </a:schemeClr>
                </a:solidFill>
                <a:latin typeface="+mn-lt"/>
              </a:rPr>
              <a:t>Setup for PIQT</a:t>
            </a:r>
          </a:p>
        </p:txBody>
      </p:sp>
      <p:sp>
        <p:nvSpPr>
          <p:cNvPr id="27" name="TextBox 26"/>
          <p:cNvSpPr txBox="1"/>
          <p:nvPr/>
        </p:nvSpPr>
        <p:spPr>
          <a:xfrm>
            <a:off x="11016" y="-11606"/>
            <a:ext cx="3461621" cy="400110"/>
          </a:xfrm>
          <a:prstGeom prst="rect">
            <a:avLst/>
          </a:prstGeom>
          <a:noFill/>
        </p:spPr>
        <p:txBody>
          <a:bodyPr wrap="square" rtlCol="0">
            <a:spAutoFit/>
          </a:bodyPr>
          <a:lstStyle/>
          <a:p>
            <a:pPr algn="ctr"/>
            <a:r>
              <a:rPr lang="fi-FI" sz="2000" b="1" dirty="0">
                <a:solidFill>
                  <a:schemeClr val="bg1"/>
                </a:solidFill>
                <a:latin typeface="+mn-lt"/>
              </a:rPr>
              <a:t>PIQT</a:t>
            </a:r>
          </a:p>
        </p:txBody>
      </p:sp>
      <p:sp>
        <p:nvSpPr>
          <p:cNvPr id="5" name="TextBox 4"/>
          <p:cNvSpPr txBox="1"/>
          <p:nvPr/>
        </p:nvSpPr>
        <p:spPr>
          <a:xfrm>
            <a:off x="155264" y="3216511"/>
            <a:ext cx="3138284" cy="225767"/>
          </a:xfrm>
          <a:prstGeom prst="rect">
            <a:avLst/>
          </a:prstGeom>
          <a:noFill/>
        </p:spPr>
        <p:txBody>
          <a:bodyPr wrap="square" rtlCol="0">
            <a:spAutoFit/>
          </a:bodyPr>
          <a:lstStyle/>
          <a:p>
            <a:pPr algn="ctr">
              <a:lnSpc>
                <a:spcPts val="1000"/>
              </a:lnSpc>
            </a:pPr>
            <a:r>
              <a:rPr lang="fi-FI" sz="1100" i="1" dirty="0">
                <a:solidFill>
                  <a:schemeClr val="tx1">
                    <a:lumMod val="75000"/>
                    <a:lumOff val="25000"/>
                  </a:schemeClr>
                </a:solidFill>
                <a:latin typeface="+mn-lt"/>
              </a:rPr>
              <a:t>200 mm Head phantom and holder</a:t>
            </a:r>
            <a:endParaRPr lang="en-US" sz="1100" i="1" dirty="0">
              <a:solidFill>
                <a:schemeClr val="tx1">
                  <a:lumMod val="75000"/>
                  <a:lumOff val="25000"/>
                </a:schemeClr>
              </a:solidFill>
              <a:latin typeface="+mn-lt"/>
            </a:endParaRPr>
          </a:p>
        </p:txBody>
      </p:sp>
      <p:pic>
        <p:nvPicPr>
          <p:cNvPr id="23" name="Picture 2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74762" y="531101"/>
            <a:ext cx="3110219" cy="2677614"/>
          </a:xfrm>
          <a:prstGeom prst="rect">
            <a:avLst/>
          </a:prstGeom>
        </p:spPr>
      </p:pic>
      <p:pic>
        <p:nvPicPr>
          <p:cNvPr id="25" name="Picture 2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55264" y="3651855"/>
            <a:ext cx="3129717" cy="2654189"/>
          </a:xfrm>
          <a:prstGeom prst="rect">
            <a:avLst/>
          </a:prstGeom>
        </p:spPr>
      </p:pic>
    </p:spTree>
    <p:extLst>
      <p:ext uri="{BB962C8B-B14F-4D97-AF65-F5344CB8AC3E}">
        <p14:creationId xmlns:p14="http://schemas.microsoft.com/office/powerpoint/2010/main" val="3611024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1" y="0"/>
            <a:ext cx="3487479" cy="6858000"/>
          </a:xfrm>
          <a:prstGeom prst="roundRect">
            <a:avLst>
              <a:gd name="adj" fmla="val 984"/>
            </a:avLst>
          </a:prstGeom>
          <a:solidFill>
            <a:schemeClr val="tx1"/>
          </a:solidFill>
          <a:ln w="28575" cap="flat" cmpd="sng" algn="ctr">
            <a:solidFill>
              <a:schemeClr val="tx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endParaRPr lang="en-US" sz="2000" b="1" dirty="0">
              <a:solidFill>
                <a:schemeClr val="bg1">
                  <a:lumMod val="95000"/>
                </a:schemeClr>
              </a:solidFill>
              <a:latin typeface="Calibri" panose="020F0502020204030204"/>
            </a:endParaRPr>
          </a:p>
        </p:txBody>
      </p:sp>
      <p:sp>
        <p:nvSpPr>
          <p:cNvPr id="14" name="Title 1"/>
          <p:cNvSpPr txBox="1">
            <a:spLocks/>
          </p:cNvSpPr>
          <p:nvPr/>
        </p:nvSpPr>
        <p:spPr>
          <a:xfrm>
            <a:off x="3487479" y="153649"/>
            <a:ext cx="5356976"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Periodic Image Quality Test (PIQT)</a:t>
            </a:r>
          </a:p>
        </p:txBody>
      </p:sp>
      <p:sp>
        <p:nvSpPr>
          <p:cNvPr id="22" name="Text Placeholder 9"/>
          <p:cNvSpPr txBox="1">
            <a:spLocks/>
          </p:cNvSpPr>
          <p:nvPr/>
        </p:nvSpPr>
        <p:spPr>
          <a:xfrm>
            <a:off x="3658266" y="1323975"/>
            <a:ext cx="5382833" cy="49688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altLang="en-US" sz="1800" dirty="0">
                <a:cs typeface="Calibri" panose="020F0502020204030204" pitchFamily="34" charset="0"/>
              </a:rPr>
              <a:t>The phantom has four sections for measuring various aspects of scanner performance.</a:t>
            </a:r>
          </a:p>
          <a:p>
            <a:pPr lvl="1">
              <a:spcBef>
                <a:spcPts val="0"/>
              </a:spcBef>
              <a:buFont typeface="Arial" panose="020B0604020202020204" pitchFamily="34" charset="0"/>
              <a:buChar char="•"/>
            </a:pPr>
            <a:r>
              <a:rPr lang="fi-FI" altLang="en-US" sz="1800" dirty="0"/>
              <a:t>PIQT takes an image of each phantom section</a:t>
            </a:r>
            <a:r>
              <a:rPr lang="en-US" sz="1800" dirty="0">
                <a:cs typeface="Calibri" panose="020F0502020204030204" pitchFamily="34" charset="0"/>
              </a:rPr>
              <a:t>.</a:t>
            </a:r>
          </a:p>
          <a:p>
            <a:pPr>
              <a:spcBef>
                <a:spcPts val="0"/>
              </a:spcBef>
            </a:pPr>
            <a:endParaRPr lang="en-US" altLang="en-US" sz="1800" dirty="0"/>
          </a:p>
          <a:p>
            <a:pPr>
              <a:spcBef>
                <a:spcPts val="0"/>
              </a:spcBef>
            </a:pPr>
            <a:r>
              <a:rPr lang="fi-FI" altLang="en-US" sz="1800" dirty="0"/>
              <a:t>Phantom sections are:</a:t>
            </a:r>
          </a:p>
          <a:p>
            <a:pPr lvl="1">
              <a:spcBef>
                <a:spcPts val="0"/>
              </a:spcBef>
            </a:pPr>
            <a:r>
              <a:rPr lang="en-US" altLang="en-US" sz="1800" b="1" dirty="0">
                <a:solidFill>
                  <a:srgbClr val="E97301"/>
                </a:solidFill>
              </a:rPr>
              <a:t>Flood Field Uniformity (FFU)</a:t>
            </a:r>
            <a:r>
              <a:rPr lang="en-US" altLang="en-US" sz="1800" b="1" dirty="0"/>
              <a:t> </a:t>
            </a:r>
            <a:r>
              <a:rPr lang="en-US" altLang="en-US" sz="1800" dirty="0"/>
              <a:t>section</a:t>
            </a:r>
          </a:p>
          <a:p>
            <a:pPr lvl="2">
              <a:spcBef>
                <a:spcPts val="0"/>
              </a:spcBef>
            </a:pPr>
            <a:r>
              <a:rPr lang="en-US" altLang="en-US" sz="1600" dirty="0"/>
              <a:t>SNR</a:t>
            </a:r>
          </a:p>
          <a:p>
            <a:pPr lvl="2">
              <a:spcBef>
                <a:spcPts val="0"/>
              </a:spcBef>
            </a:pPr>
            <a:r>
              <a:rPr lang="en-US" altLang="en-US" sz="1600" dirty="0"/>
              <a:t>Uniformity</a:t>
            </a:r>
          </a:p>
          <a:p>
            <a:pPr lvl="1">
              <a:spcBef>
                <a:spcPts val="0"/>
              </a:spcBef>
            </a:pPr>
            <a:r>
              <a:rPr lang="en-US" altLang="en-US" sz="1800" b="1" dirty="0">
                <a:solidFill>
                  <a:schemeClr val="accent4"/>
                </a:solidFill>
              </a:rPr>
              <a:t>Spatial Linearity (SPL) </a:t>
            </a:r>
            <a:r>
              <a:rPr lang="en-US" altLang="en-US" sz="1800" dirty="0"/>
              <a:t>section </a:t>
            </a:r>
          </a:p>
          <a:p>
            <a:pPr lvl="2">
              <a:spcBef>
                <a:spcPts val="0"/>
              </a:spcBef>
            </a:pPr>
            <a:r>
              <a:rPr lang="en-US" altLang="en-US" sz="1600" dirty="0"/>
              <a:t>in plane distortion</a:t>
            </a:r>
          </a:p>
          <a:p>
            <a:pPr lvl="1">
              <a:spcBef>
                <a:spcPts val="0"/>
              </a:spcBef>
            </a:pPr>
            <a:r>
              <a:rPr lang="en-US" altLang="en-US" sz="1800" b="1" dirty="0">
                <a:solidFill>
                  <a:srgbClr val="00B050"/>
                </a:solidFill>
              </a:rPr>
              <a:t>Slice Profile (SLP) </a:t>
            </a:r>
            <a:r>
              <a:rPr lang="en-US" altLang="en-US" sz="1800" dirty="0"/>
              <a:t>section </a:t>
            </a:r>
          </a:p>
          <a:p>
            <a:pPr lvl="2">
              <a:spcBef>
                <a:spcPts val="0"/>
              </a:spcBef>
            </a:pPr>
            <a:r>
              <a:rPr lang="en-US" altLang="en-US" sz="1600" dirty="0"/>
              <a:t>slice thickness</a:t>
            </a:r>
          </a:p>
          <a:p>
            <a:pPr lvl="1">
              <a:spcBef>
                <a:spcPts val="0"/>
              </a:spcBef>
            </a:pPr>
            <a:r>
              <a:rPr lang="en-US" altLang="en-US" sz="1800" b="1" dirty="0">
                <a:solidFill>
                  <a:schemeClr val="accent3"/>
                </a:solidFill>
              </a:rPr>
              <a:t>Spatial Resolution (SPR) </a:t>
            </a:r>
            <a:r>
              <a:rPr lang="en-US" altLang="en-US" sz="1800" dirty="0"/>
              <a:t>section </a:t>
            </a:r>
          </a:p>
          <a:p>
            <a:pPr lvl="2">
              <a:spcBef>
                <a:spcPts val="0"/>
              </a:spcBef>
            </a:pPr>
            <a:r>
              <a:rPr lang="en-US" altLang="en-US" sz="1600" dirty="0"/>
              <a:t>pixel size</a:t>
            </a:r>
          </a:p>
          <a:p>
            <a:pPr marL="457200" lvl="1" indent="0">
              <a:spcBef>
                <a:spcPts val="0"/>
              </a:spcBef>
              <a:buNone/>
            </a:pPr>
            <a:r>
              <a:rPr lang="en-US" altLang="en-US" sz="1800" dirty="0"/>
              <a:t>and outside the phantom </a:t>
            </a:r>
          </a:p>
          <a:p>
            <a:pPr lvl="1">
              <a:spcBef>
                <a:spcPts val="0"/>
              </a:spcBef>
            </a:pPr>
            <a:r>
              <a:rPr lang="en-US" altLang="en-US" sz="1800" b="1" dirty="0">
                <a:solidFill>
                  <a:schemeClr val="tx1">
                    <a:lumMod val="50000"/>
                    <a:lumOff val="50000"/>
                  </a:schemeClr>
                </a:solidFill>
              </a:rPr>
              <a:t>Noise</a:t>
            </a:r>
            <a:r>
              <a:rPr lang="en-US" altLang="en-US" sz="1800" dirty="0"/>
              <a:t>.</a:t>
            </a:r>
          </a:p>
          <a:p>
            <a:pPr>
              <a:spcBef>
                <a:spcPts val="0"/>
              </a:spcBef>
            </a:pPr>
            <a:endParaRPr lang="fi-FI" altLang="en-US" sz="1800" dirty="0"/>
          </a:p>
          <a:p>
            <a:pPr>
              <a:spcBef>
                <a:spcPts val="0"/>
              </a:spcBef>
            </a:pPr>
            <a:endParaRPr lang="en-US" altLang="en-US" sz="1800" dirty="0"/>
          </a:p>
          <a:p>
            <a:pPr>
              <a:spcBef>
                <a:spcPts val="0"/>
              </a:spcBef>
            </a:pPr>
            <a:endParaRPr lang="fi-FI" altLang="en-US" sz="1800" dirty="0"/>
          </a:p>
          <a:p>
            <a:pPr>
              <a:spcBef>
                <a:spcPts val="0"/>
              </a:spcBef>
            </a:pPr>
            <a:endParaRPr lang="en-US" sz="1800" dirty="0"/>
          </a:p>
          <a:p>
            <a:pPr marL="0" indent="0">
              <a:spcBef>
                <a:spcPts val="0"/>
              </a:spcBef>
              <a:buNone/>
            </a:pPr>
            <a:endParaRPr lang="en-US" sz="1800" dirty="0"/>
          </a:p>
          <a:p>
            <a:pPr marL="0" indent="0">
              <a:spcBef>
                <a:spcPts val="0"/>
              </a:spcBef>
              <a:buNone/>
            </a:pPr>
            <a:endParaRPr lang="en-US" sz="1800" dirty="0"/>
          </a:p>
          <a:p>
            <a:pPr>
              <a:spcBef>
                <a:spcPts val="0"/>
              </a:spcBef>
            </a:pPr>
            <a:endParaRPr lang="en-US" sz="1800" dirty="0">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11</a:t>
            </a:fld>
            <a:endParaRPr lang="en-US" dirty="0">
              <a:solidFill>
                <a:srgbClr val="000000">
                  <a:tint val="75000"/>
                </a:srgbClr>
              </a:solidFill>
            </a:endParaRPr>
          </a:p>
        </p:txBody>
      </p:sp>
      <p:sp>
        <p:nvSpPr>
          <p:cNvPr id="20" name="TextBox 19"/>
          <p:cNvSpPr txBox="1"/>
          <p:nvPr/>
        </p:nvSpPr>
        <p:spPr>
          <a:xfrm>
            <a:off x="-1915" y="6433843"/>
            <a:ext cx="3487481" cy="261610"/>
          </a:xfrm>
          <a:prstGeom prst="rect">
            <a:avLst/>
          </a:prstGeom>
          <a:noFill/>
        </p:spPr>
        <p:txBody>
          <a:bodyPr wrap="square" rtlCol="0">
            <a:spAutoFit/>
          </a:bodyPr>
          <a:lstStyle/>
          <a:p>
            <a:pPr algn="ctr"/>
            <a:r>
              <a:rPr lang="fi-FI" sz="1100" i="1" dirty="0">
                <a:solidFill>
                  <a:schemeClr val="bg1"/>
                </a:solidFill>
                <a:latin typeface="Calibri" panose="020F0502020204030204" pitchFamily="34" charset="0"/>
                <a:cs typeface="Calibri" panose="020F0502020204030204" pitchFamily="34" charset="0"/>
              </a:rPr>
              <a:t>Coronal cross section of the 200 mm head phantom</a:t>
            </a:r>
            <a:endParaRPr lang="en-US" sz="1100" i="1" dirty="0">
              <a:solidFill>
                <a:schemeClr val="bg1"/>
              </a:solidFill>
              <a:latin typeface="Calibri" panose="020F0502020204030204" pitchFamily="34" charset="0"/>
              <a:cs typeface="Calibri" panose="020F0502020204030204" pitchFamily="34" charset="0"/>
            </a:endParaRPr>
          </a:p>
        </p:txBody>
      </p:sp>
      <p:sp>
        <p:nvSpPr>
          <p:cNvPr id="27" name="TextBox 26"/>
          <p:cNvSpPr txBox="1"/>
          <p:nvPr/>
        </p:nvSpPr>
        <p:spPr>
          <a:xfrm>
            <a:off x="11016" y="-11606"/>
            <a:ext cx="3461621" cy="400110"/>
          </a:xfrm>
          <a:prstGeom prst="rect">
            <a:avLst/>
          </a:prstGeom>
          <a:noFill/>
        </p:spPr>
        <p:txBody>
          <a:bodyPr wrap="square" rtlCol="0">
            <a:spAutoFit/>
          </a:bodyPr>
          <a:lstStyle/>
          <a:p>
            <a:pPr algn="ctr"/>
            <a:r>
              <a:rPr lang="fi-FI" sz="2000" b="1" dirty="0">
                <a:solidFill>
                  <a:schemeClr val="bg1"/>
                </a:solidFill>
                <a:latin typeface="+mn-lt"/>
              </a:rPr>
              <a:t>PIQT</a:t>
            </a:r>
          </a:p>
        </p:txBody>
      </p:sp>
      <p:sp>
        <p:nvSpPr>
          <p:cNvPr id="5" name="TextBox 4"/>
          <p:cNvSpPr txBox="1"/>
          <p:nvPr/>
        </p:nvSpPr>
        <p:spPr>
          <a:xfrm>
            <a:off x="147870" y="3246044"/>
            <a:ext cx="3153608" cy="225767"/>
          </a:xfrm>
          <a:prstGeom prst="rect">
            <a:avLst/>
          </a:prstGeom>
          <a:noFill/>
        </p:spPr>
        <p:txBody>
          <a:bodyPr wrap="square" rtlCol="0">
            <a:spAutoFit/>
          </a:bodyPr>
          <a:lstStyle/>
          <a:p>
            <a:pPr algn="ctr">
              <a:lnSpc>
                <a:spcPts val="1000"/>
              </a:lnSpc>
            </a:pPr>
            <a:r>
              <a:rPr lang="fi-FI" sz="1100" i="1" dirty="0">
                <a:solidFill>
                  <a:schemeClr val="bg1"/>
                </a:solidFill>
                <a:latin typeface="+mn-lt"/>
              </a:rPr>
              <a:t>200 mm Head phantom</a:t>
            </a:r>
            <a:endParaRPr lang="en-US" sz="1100" i="1" dirty="0">
              <a:solidFill>
                <a:schemeClr val="bg1"/>
              </a:solidFill>
              <a:latin typeface="+mn-lt"/>
            </a:endParaRPr>
          </a:p>
        </p:txBody>
      </p:sp>
      <p:grpSp>
        <p:nvGrpSpPr>
          <p:cNvPr id="26" name="Group 25"/>
          <p:cNvGrpSpPr/>
          <p:nvPr/>
        </p:nvGrpSpPr>
        <p:grpSpPr>
          <a:xfrm>
            <a:off x="147870" y="517335"/>
            <a:ext cx="3153608" cy="2706198"/>
            <a:chOff x="2330700" y="3546622"/>
            <a:chExt cx="2608013" cy="2549221"/>
          </a:xfrm>
        </p:grpSpPr>
        <p:pic>
          <p:nvPicPr>
            <p:cNvPr id="28" name="Picture 27"/>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2330700" y="3546622"/>
              <a:ext cx="2608013" cy="2549221"/>
            </a:xfrm>
            <a:prstGeom prst="rect">
              <a:avLst/>
            </a:prstGeom>
          </p:spPr>
        </p:pic>
        <p:sp>
          <p:nvSpPr>
            <p:cNvPr id="29" name="Freeform 28"/>
            <p:cNvSpPr/>
            <p:nvPr/>
          </p:nvSpPr>
          <p:spPr bwMode="auto">
            <a:xfrm>
              <a:off x="4585783" y="5155406"/>
              <a:ext cx="129899" cy="176213"/>
            </a:xfrm>
            <a:custGeom>
              <a:avLst/>
              <a:gdLst>
                <a:gd name="connsiteX0" fmla="*/ 114805 w 129899"/>
                <a:gd name="connsiteY0" fmla="*/ 0 h 176213"/>
                <a:gd name="connsiteX1" fmla="*/ 114805 w 129899"/>
                <a:gd name="connsiteY1" fmla="*/ 0 h 176213"/>
                <a:gd name="connsiteX2" fmla="*/ 105280 w 129899"/>
                <a:gd name="connsiteY2" fmla="*/ 19050 h 176213"/>
                <a:gd name="connsiteX3" fmla="*/ 100517 w 129899"/>
                <a:gd name="connsiteY3" fmla="*/ 26194 h 176213"/>
                <a:gd name="connsiteX4" fmla="*/ 98136 w 129899"/>
                <a:gd name="connsiteY4" fmla="*/ 33338 h 176213"/>
                <a:gd name="connsiteX5" fmla="*/ 93373 w 129899"/>
                <a:gd name="connsiteY5" fmla="*/ 40482 h 176213"/>
                <a:gd name="connsiteX6" fmla="*/ 81467 w 129899"/>
                <a:gd name="connsiteY6" fmla="*/ 57150 h 176213"/>
                <a:gd name="connsiteX7" fmla="*/ 74323 w 129899"/>
                <a:gd name="connsiteY7" fmla="*/ 71438 h 176213"/>
                <a:gd name="connsiteX8" fmla="*/ 71942 w 129899"/>
                <a:gd name="connsiteY8" fmla="*/ 78582 h 176213"/>
                <a:gd name="connsiteX9" fmla="*/ 62417 w 129899"/>
                <a:gd name="connsiteY9" fmla="*/ 92869 h 176213"/>
                <a:gd name="connsiteX10" fmla="*/ 57655 w 129899"/>
                <a:gd name="connsiteY10" fmla="*/ 100013 h 176213"/>
                <a:gd name="connsiteX11" fmla="*/ 50511 w 129899"/>
                <a:gd name="connsiteY11" fmla="*/ 104775 h 176213"/>
                <a:gd name="connsiteX12" fmla="*/ 36223 w 129899"/>
                <a:gd name="connsiteY12" fmla="*/ 126207 h 176213"/>
                <a:gd name="connsiteX13" fmla="*/ 31461 w 129899"/>
                <a:gd name="connsiteY13" fmla="*/ 133350 h 176213"/>
                <a:gd name="connsiteX14" fmla="*/ 17173 w 129899"/>
                <a:gd name="connsiteY14" fmla="*/ 145257 h 176213"/>
                <a:gd name="connsiteX15" fmla="*/ 5267 w 129899"/>
                <a:gd name="connsiteY15" fmla="*/ 157163 h 176213"/>
                <a:gd name="connsiteX16" fmla="*/ 505 w 129899"/>
                <a:gd name="connsiteY16" fmla="*/ 164307 h 176213"/>
                <a:gd name="connsiteX17" fmla="*/ 43367 w 129899"/>
                <a:gd name="connsiteY17" fmla="*/ 176213 h 176213"/>
                <a:gd name="connsiteX18" fmla="*/ 76705 w 129899"/>
                <a:gd name="connsiteY18" fmla="*/ 173832 h 176213"/>
                <a:gd name="connsiteX19" fmla="*/ 102898 w 129899"/>
                <a:gd name="connsiteY19" fmla="*/ 169069 h 176213"/>
                <a:gd name="connsiteX20" fmla="*/ 117186 w 129899"/>
                <a:gd name="connsiteY20" fmla="*/ 157163 h 176213"/>
                <a:gd name="connsiteX21" fmla="*/ 121948 w 129899"/>
                <a:gd name="connsiteY21" fmla="*/ 142875 h 176213"/>
                <a:gd name="connsiteX22" fmla="*/ 126711 w 129899"/>
                <a:gd name="connsiteY22" fmla="*/ 119063 h 176213"/>
                <a:gd name="connsiteX23" fmla="*/ 126711 w 129899"/>
                <a:gd name="connsiteY23" fmla="*/ 28575 h 176213"/>
                <a:gd name="connsiteX24" fmla="*/ 124330 w 129899"/>
                <a:gd name="connsiteY24" fmla="*/ 21432 h 176213"/>
                <a:gd name="connsiteX25" fmla="*/ 119567 w 129899"/>
                <a:gd name="connsiteY25" fmla="*/ 4763 h 176213"/>
                <a:gd name="connsiteX26" fmla="*/ 114805 w 129899"/>
                <a:gd name="connsiteY26" fmla="*/ 0 h 176213"/>
                <a:gd name="connsiteX0" fmla="*/ 114805 w 129899"/>
                <a:gd name="connsiteY0" fmla="*/ 0 h 176213"/>
                <a:gd name="connsiteX1" fmla="*/ 114805 w 129899"/>
                <a:gd name="connsiteY1" fmla="*/ 0 h 176213"/>
                <a:gd name="connsiteX2" fmla="*/ 105280 w 129899"/>
                <a:gd name="connsiteY2" fmla="*/ 19050 h 176213"/>
                <a:gd name="connsiteX3" fmla="*/ 100517 w 129899"/>
                <a:gd name="connsiteY3" fmla="*/ 26194 h 176213"/>
                <a:gd name="connsiteX4" fmla="*/ 98136 w 129899"/>
                <a:gd name="connsiteY4" fmla="*/ 33338 h 176213"/>
                <a:gd name="connsiteX5" fmla="*/ 93373 w 129899"/>
                <a:gd name="connsiteY5" fmla="*/ 40482 h 176213"/>
                <a:gd name="connsiteX6" fmla="*/ 81467 w 129899"/>
                <a:gd name="connsiteY6" fmla="*/ 57150 h 176213"/>
                <a:gd name="connsiteX7" fmla="*/ 74323 w 129899"/>
                <a:gd name="connsiteY7" fmla="*/ 71438 h 176213"/>
                <a:gd name="connsiteX8" fmla="*/ 71942 w 129899"/>
                <a:gd name="connsiteY8" fmla="*/ 78582 h 176213"/>
                <a:gd name="connsiteX9" fmla="*/ 62417 w 129899"/>
                <a:gd name="connsiteY9" fmla="*/ 92869 h 176213"/>
                <a:gd name="connsiteX10" fmla="*/ 57655 w 129899"/>
                <a:gd name="connsiteY10" fmla="*/ 100013 h 176213"/>
                <a:gd name="connsiteX11" fmla="*/ 50511 w 129899"/>
                <a:gd name="connsiteY11" fmla="*/ 104775 h 176213"/>
                <a:gd name="connsiteX12" fmla="*/ 36223 w 129899"/>
                <a:gd name="connsiteY12" fmla="*/ 126207 h 176213"/>
                <a:gd name="connsiteX13" fmla="*/ 31461 w 129899"/>
                <a:gd name="connsiteY13" fmla="*/ 133350 h 176213"/>
                <a:gd name="connsiteX14" fmla="*/ 14791 w 129899"/>
                <a:gd name="connsiteY14" fmla="*/ 138113 h 176213"/>
                <a:gd name="connsiteX15" fmla="*/ 5267 w 129899"/>
                <a:gd name="connsiteY15" fmla="*/ 157163 h 176213"/>
                <a:gd name="connsiteX16" fmla="*/ 505 w 129899"/>
                <a:gd name="connsiteY16" fmla="*/ 164307 h 176213"/>
                <a:gd name="connsiteX17" fmla="*/ 43367 w 129899"/>
                <a:gd name="connsiteY17" fmla="*/ 176213 h 176213"/>
                <a:gd name="connsiteX18" fmla="*/ 76705 w 129899"/>
                <a:gd name="connsiteY18" fmla="*/ 173832 h 176213"/>
                <a:gd name="connsiteX19" fmla="*/ 102898 w 129899"/>
                <a:gd name="connsiteY19" fmla="*/ 169069 h 176213"/>
                <a:gd name="connsiteX20" fmla="*/ 117186 w 129899"/>
                <a:gd name="connsiteY20" fmla="*/ 157163 h 176213"/>
                <a:gd name="connsiteX21" fmla="*/ 121948 w 129899"/>
                <a:gd name="connsiteY21" fmla="*/ 142875 h 176213"/>
                <a:gd name="connsiteX22" fmla="*/ 126711 w 129899"/>
                <a:gd name="connsiteY22" fmla="*/ 119063 h 176213"/>
                <a:gd name="connsiteX23" fmla="*/ 126711 w 129899"/>
                <a:gd name="connsiteY23" fmla="*/ 28575 h 176213"/>
                <a:gd name="connsiteX24" fmla="*/ 124330 w 129899"/>
                <a:gd name="connsiteY24" fmla="*/ 21432 h 176213"/>
                <a:gd name="connsiteX25" fmla="*/ 119567 w 129899"/>
                <a:gd name="connsiteY25" fmla="*/ 4763 h 176213"/>
                <a:gd name="connsiteX26" fmla="*/ 114805 w 129899"/>
                <a:gd name="connsiteY26" fmla="*/ 0 h 176213"/>
                <a:gd name="connsiteX0" fmla="*/ 114805 w 129899"/>
                <a:gd name="connsiteY0" fmla="*/ 0 h 176213"/>
                <a:gd name="connsiteX1" fmla="*/ 114805 w 129899"/>
                <a:gd name="connsiteY1" fmla="*/ 0 h 176213"/>
                <a:gd name="connsiteX2" fmla="*/ 105280 w 129899"/>
                <a:gd name="connsiteY2" fmla="*/ 19050 h 176213"/>
                <a:gd name="connsiteX3" fmla="*/ 100517 w 129899"/>
                <a:gd name="connsiteY3" fmla="*/ 26194 h 176213"/>
                <a:gd name="connsiteX4" fmla="*/ 98136 w 129899"/>
                <a:gd name="connsiteY4" fmla="*/ 33338 h 176213"/>
                <a:gd name="connsiteX5" fmla="*/ 93373 w 129899"/>
                <a:gd name="connsiteY5" fmla="*/ 40482 h 176213"/>
                <a:gd name="connsiteX6" fmla="*/ 81467 w 129899"/>
                <a:gd name="connsiteY6" fmla="*/ 57150 h 176213"/>
                <a:gd name="connsiteX7" fmla="*/ 74323 w 129899"/>
                <a:gd name="connsiteY7" fmla="*/ 71438 h 176213"/>
                <a:gd name="connsiteX8" fmla="*/ 71942 w 129899"/>
                <a:gd name="connsiteY8" fmla="*/ 78582 h 176213"/>
                <a:gd name="connsiteX9" fmla="*/ 62417 w 129899"/>
                <a:gd name="connsiteY9" fmla="*/ 92869 h 176213"/>
                <a:gd name="connsiteX10" fmla="*/ 57655 w 129899"/>
                <a:gd name="connsiteY10" fmla="*/ 100013 h 176213"/>
                <a:gd name="connsiteX11" fmla="*/ 50511 w 129899"/>
                <a:gd name="connsiteY11" fmla="*/ 104775 h 176213"/>
                <a:gd name="connsiteX12" fmla="*/ 36223 w 129899"/>
                <a:gd name="connsiteY12" fmla="*/ 126207 h 176213"/>
                <a:gd name="connsiteX13" fmla="*/ 31461 w 129899"/>
                <a:gd name="connsiteY13" fmla="*/ 126206 h 176213"/>
                <a:gd name="connsiteX14" fmla="*/ 14791 w 129899"/>
                <a:gd name="connsiteY14" fmla="*/ 138113 h 176213"/>
                <a:gd name="connsiteX15" fmla="*/ 5267 w 129899"/>
                <a:gd name="connsiteY15" fmla="*/ 157163 h 176213"/>
                <a:gd name="connsiteX16" fmla="*/ 505 w 129899"/>
                <a:gd name="connsiteY16" fmla="*/ 164307 h 176213"/>
                <a:gd name="connsiteX17" fmla="*/ 43367 w 129899"/>
                <a:gd name="connsiteY17" fmla="*/ 176213 h 176213"/>
                <a:gd name="connsiteX18" fmla="*/ 76705 w 129899"/>
                <a:gd name="connsiteY18" fmla="*/ 173832 h 176213"/>
                <a:gd name="connsiteX19" fmla="*/ 102898 w 129899"/>
                <a:gd name="connsiteY19" fmla="*/ 169069 h 176213"/>
                <a:gd name="connsiteX20" fmla="*/ 117186 w 129899"/>
                <a:gd name="connsiteY20" fmla="*/ 157163 h 176213"/>
                <a:gd name="connsiteX21" fmla="*/ 121948 w 129899"/>
                <a:gd name="connsiteY21" fmla="*/ 142875 h 176213"/>
                <a:gd name="connsiteX22" fmla="*/ 126711 w 129899"/>
                <a:gd name="connsiteY22" fmla="*/ 119063 h 176213"/>
                <a:gd name="connsiteX23" fmla="*/ 126711 w 129899"/>
                <a:gd name="connsiteY23" fmla="*/ 28575 h 176213"/>
                <a:gd name="connsiteX24" fmla="*/ 124330 w 129899"/>
                <a:gd name="connsiteY24" fmla="*/ 21432 h 176213"/>
                <a:gd name="connsiteX25" fmla="*/ 119567 w 129899"/>
                <a:gd name="connsiteY25" fmla="*/ 4763 h 176213"/>
                <a:gd name="connsiteX26" fmla="*/ 114805 w 129899"/>
                <a:gd name="connsiteY26" fmla="*/ 0 h 176213"/>
                <a:gd name="connsiteX0" fmla="*/ 114805 w 129899"/>
                <a:gd name="connsiteY0" fmla="*/ 0 h 176213"/>
                <a:gd name="connsiteX1" fmla="*/ 114805 w 129899"/>
                <a:gd name="connsiteY1" fmla="*/ 0 h 176213"/>
                <a:gd name="connsiteX2" fmla="*/ 105280 w 129899"/>
                <a:gd name="connsiteY2" fmla="*/ 19050 h 176213"/>
                <a:gd name="connsiteX3" fmla="*/ 100517 w 129899"/>
                <a:gd name="connsiteY3" fmla="*/ 26194 h 176213"/>
                <a:gd name="connsiteX4" fmla="*/ 98136 w 129899"/>
                <a:gd name="connsiteY4" fmla="*/ 33338 h 176213"/>
                <a:gd name="connsiteX5" fmla="*/ 93373 w 129899"/>
                <a:gd name="connsiteY5" fmla="*/ 40482 h 176213"/>
                <a:gd name="connsiteX6" fmla="*/ 81467 w 129899"/>
                <a:gd name="connsiteY6" fmla="*/ 57150 h 176213"/>
                <a:gd name="connsiteX7" fmla="*/ 74323 w 129899"/>
                <a:gd name="connsiteY7" fmla="*/ 71438 h 176213"/>
                <a:gd name="connsiteX8" fmla="*/ 71942 w 129899"/>
                <a:gd name="connsiteY8" fmla="*/ 78582 h 176213"/>
                <a:gd name="connsiteX9" fmla="*/ 62417 w 129899"/>
                <a:gd name="connsiteY9" fmla="*/ 92869 h 176213"/>
                <a:gd name="connsiteX10" fmla="*/ 57655 w 129899"/>
                <a:gd name="connsiteY10" fmla="*/ 100013 h 176213"/>
                <a:gd name="connsiteX11" fmla="*/ 48130 w 129899"/>
                <a:gd name="connsiteY11" fmla="*/ 102394 h 176213"/>
                <a:gd name="connsiteX12" fmla="*/ 36223 w 129899"/>
                <a:gd name="connsiteY12" fmla="*/ 126207 h 176213"/>
                <a:gd name="connsiteX13" fmla="*/ 31461 w 129899"/>
                <a:gd name="connsiteY13" fmla="*/ 126206 h 176213"/>
                <a:gd name="connsiteX14" fmla="*/ 14791 w 129899"/>
                <a:gd name="connsiteY14" fmla="*/ 138113 h 176213"/>
                <a:gd name="connsiteX15" fmla="*/ 5267 w 129899"/>
                <a:gd name="connsiteY15" fmla="*/ 157163 h 176213"/>
                <a:gd name="connsiteX16" fmla="*/ 505 w 129899"/>
                <a:gd name="connsiteY16" fmla="*/ 164307 h 176213"/>
                <a:gd name="connsiteX17" fmla="*/ 43367 w 129899"/>
                <a:gd name="connsiteY17" fmla="*/ 176213 h 176213"/>
                <a:gd name="connsiteX18" fmla="*/ 76705 w 129899"/>
                <a:gd name="connsiteY18" fmla="*/ 173832 h 176213"/>
                <a:gd name="connsiteX19" fmla="*/ 102898 w 129899"/>
                <a:gd name="connsiteY19" fmla="*/ 169069 h 176213"/>
                <a:gd name="connsiteX20" fmla="*/ 117186 w 129899"/>
                <a:gd name="connsiteY20" fmla="*/ 157163 h 176213"/>
                <a:gd name="connsiteX21" fmla="*/ 121948 w 129899"/>
                <a:gd name="connsiteY21" fmla="*/ 142875 h 176213"/>
                <a:gd name="connsiteX22" fmla="*/ 126711 w 129899"/>
                <a:gd name="connsiteY22" fmla="*/ 119063 h 176213"/>
                <a:gd name="connsiteX23" fmla="*/ 126711 w 129899"/>
                <a:gd name="connsiteY23" fmla="*/ 28575 h 176213"/>
                <a:gd name="connsiteX24" fmla="*/ 124330 w 129899"/>
                <a:gd name="connsiteY24" fmla="*/ 21432 h 176213"/>
                <a:gd name="connsiteX25" fmla="*/ 119567 w 129899"/>
                <a:gd name="connsiteY25" fmla="*/ 4763 h 176213"/>
                <a:gd name="connsiteX26" fmla="*/ 114805 w 129899"/>
                <a:gd name="connsiteY26" fmla="*/ 0 h 176213"/>
                <a:gd name="connsiteX0" fmla="*/ 114805 w 129899"/>
                <a:gd name="connsiteY0" fmla="*/ 0 h 176213"/>
                <a:gd name="connsiteX1" fmla="*/ 114805 w 129899"/>
                <a:gd name="connsiteY1" fmla="*/ 0 h 176213"/>
                <a:gd name="connsiteX2" fmla="*/ 105280 w 129899"/>
                <a:gd name="connsiteY2" fmla="*/ 19050 h 176213"/>
                <a:gd name="connsiteX3" fmla="*/ 100517 w 129899"/>
                <a:gd name="connsiteY3" fmla="*/ 26194 h 176213"/>
                <a:gd name="connsiteX4" fmla="*/ 98136 w 129899"/>
                <a:gd name="connsiteY4" fmla="*/ 33338 h 176213"/>
                <a:gd name="connsiteX5" fmla="*/ 93373 w 129899"/>
                <a:gd name="connsiteY5" fmla="*/ 40482 h 176213"/>
                <a:gd name="connsiteX6" fmla="*/ 81467 w 129899"/>
                <a:gd name="connsiteY6" fmla="*/ 57150 h 176213"/>
                <a:gd name="connsiteX7" fmla="*/ 74323 w 129899"/>
                <a:gd name="connsiteY7" fmla="*/ 71438 h 176213"/>
                <a:gd name="connsiteX8" fmla="*/ 71942 w 129899"/>
                <a:gd name="connsiteY8" fmla="*/ 78582 h 176213"/>
                <a:gd name="connsiteX9" fmla="*/ 62417 w 129899"/>
                <a:gd name="connsiteY9" fmla="*/ 92869 h 176213"/>
                <a:gd name="connsiteX10" fmla="*/ 52893 w 129899"/>
                <a:gd name="connsiteY10" fmla="*/ 92870 h 176213"/>
                <a:gd name="connsiteX11" fmla="*/ 48130 w 129899"/>
                <a:gd name="connsiteY11" fmla="*/ 102394 h 176213"/>
                <a:gd name="connsiteX12" fmla="*/ 36223 w 129899"/>
                <a:gd name="connsiteY12" fmla="*/ 126207 h 176213"/>
                <a:gd name="connsiteX13" fmla="*/ 31461 w 129899"/>
                <a:gd name="connsiteY13" fmla="*/ 126206 h 176213"/>
                <a:gd name="connsiteX14" fmla="*/ 14791 w 129899"/>
                <a:gd name="connsiteY14" fmla="*/ 138113 h 176213"/>
                <a:gd name="connsiteX15" fmla="*/ 5267 w 129899"/>
                <a:gd name="connsiteY15" fmla="*/ 157163 h 176213"/>
                <a:gd name="connsiteX16" fmla="*/ 505 w 129899"/>
                <a:gd name="connsiteY16" fmla="*/ 164307 h 176213"/>
                <a:gd name="connsiteX17" fmla="*/ 43367 w 129899"/>
                <a:gd name="connsiteY17" fmla="*/ 176213 h 176213"/>
                <a:gd name="connsiteX18" fmla="*/ 76705 w 129899"/>
                <a:gd name="connsiteY18" fmla="*/ 173832 h 176213"/>
                <a:gd name="connsiteX19" fmla="*/ 102898 w 129899"/>
                <a:gd name="connsiteY19" fmla="*/ 169069 h 176213"/>
                <a:gd name="connsiteX20" fmla="*/ 117186 w 129899"/>
                <a:gd name="connsiteY20" fmla="*/ 157163 h 176213"/>
                <a:gd name="connsiteX21" fmla="*/ 121948 w 129899"/>
                <a:gd name="connsiteY21" fmla="*/ 142875 h 176213"/>
                <a:gd name="connsiteX22" fmla="*/ 126711 w 129899"/>
                <a:gd name="connsiteY22" fmla="*/ 119063 h 176213"/>
                <a:gd name="connsiteX23" fmla="*/ 126711 w 129899"/>
                <a:gd name="connsiteY23" fmla="*/ 28575 h 176213"/>
                <a:gd name="connsiteX24" fmla="*/ 124330 w 129899"/>
                <a:gd name="connsiteY24" fmla="*/ 21432 h 176213"/>
                <a:gd name="connsiteX25" fmla="*/ 119567 w 129899"/>
                <a:gd name="connsiteY25" fmla="*/ 4763 h 176213"/>
                <a:gd name="connsiteX26" fmla="*/ 114805 w 129899"/>
                <a:gd name="connsiteY26" fmla="*/ 0 h 176213"/>
                <a:gd name="connsiteX0" fmla="*/ 114805 w 129899"/>
                <a:gd name="connsiteY0" fmla="*/ 0 h 176213"/>
                <a:gd name="connsiteX1" fmla="*/ 114805 w 129899"/>
                <a:gd name="connsiteY1" fmla="*/ 0 h 176213"/>
                <a:gd name="connsiteX2" fmla="*/ 105280 w 129899"/>
                <a:gd name="connsiteY2" fmla="*/ 19050 h 176213"/>
                <a:gd name="connsiteX3" fmla="*/ 100517 w 129899"/>
                <a:gd name="connsiteY3" fmla="*/ 26194 h 176213"/>
                <a:gd name="connsiteX4" fmla="*/ 98136 w 129899"/>
                <a:gd name="connsiteY4" fmla="*/ 33338 h 176213"/>
                <a:gd name="connsiteX5" fmla="*/ 93373 w 129899"/>
                <a:gd name="connsiteY5" fmla="*/ 40482 h 176213"/>
                <a:gd name="connsiteX6" fmla="*/ 81467 w 129899"/>
                <a:gd name="connsiteY6" fmla="*/ 57150 h 176213"/>
                <a:gd name="connsiteX7" fmla="*/ 74323 w 129899"/>
                <a:gd name="connsiteY7" fmla="*/ 71438 h 176213"/>
                <a:gd name="connsiteX8" fmla="*/ 64798 w 129899"/>
                <a:gd name="connsiteY8" fmla="*/ 71438 h 176213"/>
                <a:gd name="connsiteX9" fmla="*/ 62417 w 129899"/>
                <a:gd name="connsiteY9" fmla="*/ 92869 h 176213"/>
                <a:gd name="connsiteX10" fmla="*/ 52893 w 129899"/>
                <a:gd name="connsiteY10" fmla="*/ 92870 h 176213"/>
                <a:gd name="connsiteX11" fmla="*/ 48130 w 129899"/>
                <a:gd name="connsiteY11" fmla="*/ 102394 h 176213"/>
                <a:gd name="connsiteX12" fmla="*/ 36223 w 129899"/>
                <a:gd name="connsiteY12" fmla="*/ 126207 h 176213"/>
                <a:gd name="connsiteX13" fmla="*/ 31461 w 129899"/>
                <a:gd name="connsiteY13" fmla="*/ 126206 h 176213"/>
                <a:gd name="connsiteX14" fmla="*/ 14791 w 129899"/>
                <a:gd name="connsiteY14" fmla="*/ 138113 h 176213"/>
                <a:gd name="connsiteX15" fmla="*/ 5267 w 129899"/>
                <a:gd name="connsiteY15" fmla="*/ 157163 h 176213"/>
                <a:gd name="connsiteX16" fmla="*/ 505 w 129899"/>
                <a:gd name="connsiteY16" fmla="*/ 164307 h 176213"/>
                <a:gd name="connsiteX17" fmla="*/ 43367 w 129899"/>
                <a:gd name="connsiteY17" fmla="*/ 176213 h 176213"/>
                <a:gd name="connsiteX18" fmla="*/ 76705 w 129899"/>
                <a:gd name="connsiteY18" fmla="*/ 173832 h 176213"/>
                <a:gd name="connsiteX19" fmla="*/ 102898 w 129899"/>
                <a:gd name="connsiteY19" fmla="*/ 169069 h 176213"/>
                <a:gd name="connsiteX20" fmla="*/ 117186 w 129899"/>
                <a:gd name="connsiteY20" fmla="*/ 157163 h 176213"/>
                <a:gd name="connsiteX21" fmla="*/ 121948 w 129899"/>
                <a:gd name="connsiteY21" fmla="*/ 142875 h 176213"/>
                <a:gd name="connsiteX22" fmla="*/ 126711 w 129899"/>
                <a:gd name="connsiteY22" fmla="*/ 119063 h 176213"/>
                <a:gd name="connsiteX23" fmla="*/ 126711 w 129899"/>
                <a:gd name="connsiteY23" fmla="*/ 28575 h 176213"/>
                <a:gd name="connsiteX24" fmla="*/ 124330 w 129899"/>
                <a:gd name="connsiteY24" fmla="*/ 21432 h 176213"/>
                <a:gd name="connsiteX25" fmla="*/ 119567 w 129899"/>
                <a:gd name="connsiteY25" fmla="*/ 4763 h 176213"/>
                <a:gd name="connsiteX26" fmla="*/ 114805 w 129899"/>
                <a:gd name="connsiteY26" fmla="*/ 0 h 176213"/>
                <a:gd name="connsiteX0" fmla="*/ 114805 w 129899"/>
                <a:gd name="connsiteY0" fmla="*/ 0 h 176213"/>
                <a:gd name="connsiteX1" fmla="*/ 114805 w 129899"/>
                <a:gd name="connsiteY1" fmla="*/ 0 h 176213"/>
                <a:gd name="connsiteX2" fmla="*/ 105280 w 129899"/>
                <a:gd name="connsiteY2" fmla="*/ 19050 h 176213"/>
                <a:gd name="connsiteX3" fmla="*/ 100517 w 129899"/>
                <a:gd name="connsiteY3" fmla="*/ 26194 h 176213"/>
                <a:gd name="connsiteX4" fmla="*/ 98136 w 129899"/>
                <a:gd name="connsiteY4" fmla="*/ 33338 h 176213"/>
                <a:gd name="connsiteX5" fmla="*/ 93373 w 129899"/>
                <a:gd name="connsiteY5" fmla="*/ 40482 h 176213"/>
                <a:gd name="connsiteX6" fmla="*/ 81467 w 129899"/>
                <a:gd name="connsiteY6" fmla="*/ 57150 h 176213"/>
                <a:gd name="connsiteX7" fmla="*/ 74323 w 129899"/>
                <a:gd name="connsiteY7" fmla="*/ 71438 h 176213"/>
                <a:gd name="connsiteX8" fmla="*/ 64798 w 129899"/>
                <a:gd name="connsiteY8" fmla="*/ 71438 h 176213"/>
                <a:gd name="connsiteX9" fmla="*/ 62417 w 129899"/>
                <a:gd name="connsiteY9" fmla="*/ 92869 h 176213"/>
                <a:gd name="connsiteX10" fmla="*/ 52893 w 129899"/>
                <a:gd name="connsiteY10" fmla="*/ 92870 h 176213"/>
                <a:gd name="connsiteX11" fmla="*/ 48130 w 129899"/>
                <a:gd name="connsiteY11" fmla="*/ 102394 h 176213"/>
                <a:gd name="connsiteX12" fmla="*/ 36223 w 129899"/>
                <a:gd name="connsiteY12" fmla="*/ 126207 h 176213"/>
                <a:gd name="connsiteX13" fmla="*/ 31461 w 129899"/>
                <a:gd name="connsiteY13" fmla="*/ 126206 h 176213"/>
                <a:gd name="connsiteX14" fmla="*/ 14791 w 129899"/>
                <a:gd name="connsiteY14" fmla="*/ 138113 h 176213"/>
                <a:gd name="connsiteX15" fmla="*/ 5267 w 129899"/>
                <a:gd name="connsiteY15" fmla="*/ 157163 h 176213"/>
                <a:gd name="connsiteX16" fmla="*/ 505 w 129899"/>
                <a:gd name="connsiteY16" fmla="*/ 164307 h 176213"/>
                <a:gd name="connsiteX17" fmla="*/ 43367 w 129899"/>
                <a:gd name="connsiteY17" fmla="*/ 176213 h 176213"/>
                <a:gd name="connsiteX18" fmla="*/ 76705 w 129899"/>
                <a:gd name="connsiteY18" fmla="*/ 173832 h 176213"/>
                <a:gd name="connsiteX19" fmla="*/ 102898 w 129899"/>
                <a:gd name="connsiteY19" fmla="*/ 169069 h 176213"/>
                <a:gd name="connsiteX20" fmla="*/ 117186 w 129899"/>
                <a:gd name="connsiteY20" fmla="*/ 157163 h 176213"/>
                <a:gd name="connsiteX21" fmla="*/ 121948 w 129899"/>
                <a:gd name="connsiteY21" fmla="*/ 142875 h 176213"/>
                <a:gd name="connsiteX22" fmla="*/ 126711 w 129899"/>
                <a:gd name="connsiteY22" fmla="*/ 119063 h 176213"/>
                <a:gd name="connsiteX23" fmla="*/ 126711 w 129899"/>
                <a:gd name="connsiteY23" fmla="*/ 28575 h 176213"/>
                <a:gd name="connsiteX24" fmla="*/ 124330 w 129899"/>
                <a:gd name="connsiteY24" fmla="*/ 21432 h 176213"/>
                <a:gd name="connsiteX25" fmla="*/ 119567 w 129899"/>
                <a:gd name="connsiteY25" fmla="*/ 4763 h 176213"/>
                <a:gd name="connsiteX26" fmla="*/ 114805 w 129899"/>
                <a:gd name="connsiteY26" fmla="*/ 0 h 176213"/>
                <a:gd name="connsiteX0" fmla="*/ 114805 w 129899"/>
                <a:gd name="connsiteY0" fmla="*/ 0 h 176213"/>
                <a:gd name="connsiteX1" fmla="*/ 114805 w 129899"/>
                <a:gd name="connsiteY1" fmla="*/ 0 h 176213"/>
                <a:gd name="connsiteX2" fmla="*/ 105280 w 129899"/>
                <a:gd name="connsiteY2" fmla="*/ 19050 h 176213"/>
                <a:gd name="connsiteX3" fmla="*/ 100517 w 129899"/>
                <a:gd name="connsiteY3" fmla="*/ 26194 h 176213"/>
                <a:gd name="connsiteX4" fmla="*/ 98136 w 129899"/>
                <a:gd name="connsiteY4" fmla="*/ 33338 h 176213"/>
                <a:gd name="connsiteX5" fmla="*/ 93373 w 129899"/>
                <a:gd name="connsiteY5" fmla="*/ 40482 h 176213"/>
                <a:gd name="connsiteX6" fmla="*/ 81467 w 129899"/>
                <a:gd name="connsiteY6" fmla="*/ 57150 h 176213"/>
                <a:gd name="connsiteX7" fmla="*/ 74323 w 129899"/>
                <a:gd name="connsiteY7" fmla="*/ 71438 h 176213"/>
                <a:gd name="connsiteX8" fmla="*/ 64798 w 129899"/>
                <a:gd name="connsiteY8" fmla="*/ 71438 h 176213"/>
                <a:gd name="connsiteX9" fmla="*/ 62417 w 129899"/>
                <a:gd name="connsiteY9" fmla="*/ 92869 h 176213"/>
                <a:gd name="connsiteX10" fmla="*/ 52893 w 129899"/>
                <a:gd name="connsiteY10" fmla="*/ 92870 h 176213"/>
                <a:gd name="connsiteX11" fmla="*/ 48130 w 129899"/>
                <a:gd name="connsiteY11" fmla="*/ 102394 h 176213"/>
                <a:gd name="connsiteX12" fmla="*/ 36223 w 129899"/>
                <a:gd name="connsiteY12" fmla="*/ 126207 h 176213"/>
                <a:gd name="connsiteX13" fmla="*/ 31461 w 129899"/>
                <a:gd name="connsiteY13" fmla="*/ 126206 h 176213"/>
                <a:gd name="connsiteX14" fmla="*/ 14791 w 129899"/>
                <a:gd name="connsiteY14" fmla="*/ 138113 h 176213"/>
                <a:gd name="connsiteX15" fmla="*/ 5267 w 129899"/>
                <a:gd name="connsiteY15" fmla="*/ 157163 h 176213"/>
                <a:gd name="connsiteX16" fmla="*/ 505 w 129899"/>
                <a:gd name="connsiteY16" fmla="*/ 164307 h 176213"/>
                <a:gd name="connsiteX17" fmla="*/ 43367 w 129899"/>
                <a:gd name="connsiteY17" fmla="*/ 176213 h 176213"/>
                <a:gd name="connsiteX18" fmla="*/ 76705 w 129899"/>
                <a:gd name="connsiteY18" fmla="*/ 173832 h 176213"/>
                <a:gd name="connsiteX19" fmla="*/ 102898 w 129899"/>
                <a:gd name="connsiteY19" fmla="*/ 169069 h 176213"/>
                <a:gd name="connsiteX20" fmla="*/ 117186 w 129899"/>
                <a:gd name="connsiteY20" fmla="*/ 157163 h 176213"/>
                <a:gd name="connsiteX21" fmla="*/ 121948 w 129899"/>
                <a:gd name="connsiteY21" fmla="*/ 142875 h 176213"/>
                <a:gd name="connsiteX22" fmla="*/ 126711 w 129899"/>
                <a:gd name="connsiteY22" fmla="*/ 119063 h 176213"/>
                <a:gd name="connsiteX23" fmla="*/ 126711 w 129899"/>
                <a:gd name="connsiteY23" fmla="*/ 28575 h 176213"/>
                <a:gd name="connsiteX24" fmla="*/ 124330 w 129899"/>
                <a:gd name="connsiteY24" fmla="*/ 21432 h 176213"/>
                <a:gd name="connsiteX25" fmla="*/ 119567 w 129899"/>
                <a:gd name="connsiteY25" fmla="*/ 4763 h 176213"/>
                <a:gd name="connsiteX26" fmla="*/ 114805 w 129899"/>
                <a:gd name="connsiteY26" fmla="*/ 0 h 176213"/>
                <a:gd name="connsiteX0" fmla="*/ 114805 w 129899"/>
                <a:gd name="connsiteY0" fmla="*/ 0 h 176213"/>
                <a:gd name="connsiteX1" fmla="*/ 114805 w 129899"/>
                <a:gd name="connsiteY1" fmla="*/ 0 h 176213"/>
                <a:gd name="connsiteX2" fmla="*/ 105280 w 129899"/>
                <a:gd name="connsiteY2" fmla="*/ 19050 h 176213"/>
                <a:gd name="connsiteX3" fmla="*/ 100517 w 129899"/>
                <a:gd name="connsiteY3" fmla="*/ 26194 h 176213"/>
                <a:gd name="connsiteX4" fmla="*/ 98136 w 129899"/>
                <a:gd name="connsiteY4" fmla="*/ 33338 h 176213"/>
                <a:gd name="connsiteX5" fmla="*/ 93373 w 129899"/>
                <a:gd name="connsiteY5" fmla="*/ 40482 h 176213"/>
                <a:gd name="connsiteX6" fmla="*/ 81467 w 129899"/>
                <a:gd name="connsiteY6" fmla="*/ 57150 h 176213"/>
                <a:gd name="connsiteX7" fmla="*/ 74323 w 129899"/>
                <a:gd name="connsiteY7" fmla="*/ 71438 h 176213"/>
                <a:gd name="connsiteX8" fmla="*/ 64798 w 129899"/>
                <a:gd name="connsiteY8" fmla="*/ 71438 h 176213"/>
                <a:gd name="connsiteX9" fmla="*/ 62417 w 129899"/>
                <a:gd name="connsiteY9" fmla="*/ 92869 h 176213"/>
                <a:gd name="connsiteX10" fmla="*/ 52893 w 129899"/>
                <a:gd name="connsiteY10" fmla="*/ 92870 h 176213"/>
                <a:gd name="connsiteX11" fmla="*/ 48130 w 129899"/>
                <a:gd name="connsiteY11" fmla="*/ 102394 h 176213"/>
                <a:gd name="connsiteX12" fmla="*/ 36223 w 129899"/>
                <a:gd name="connsiteY12" fmla="*/ 126207 h 176213"/>
                <a:gd name="connsiteX13" fmla="*/ 31461 w 129899"/>
                <a:gd name="connsiteY13" fmla="*/ 116681 h 176213"/>
                <a:gd name="connsiteX14" fmla="*/ 14791 w 129899"/>
                <a:gd name="connsiteY14" fmla="*/ 138113 h 176213"/>
                <a:gd name="connsiteX15" fmla="*/ 5267 w 129899"/>
                <a:gd name="connsiteY15" fmla="*/ 157163 h 176213"/>
                <a:gd name="connsiteX16" fmla="*/ 505 w 129899"/>
                <a:gd name="connsiteY16" fmla="*/ 164307 h 176213"/>
                <a:gd name="connsiteX17" fmla="*/ 43367 w 129899"/>
                <a:gd name="connsiteY17" fmla="*/ 176213 h 176213"/>
                <a:gd name="connsiteX18" fmla="*/ 76705 w 129899"/>
                <a:gd name="connsiteY18" fmla="*/ 173832 h 176213"/>
                <a:gd name="connsiteX19" fmla="*/ 102898 w 129899"/>
                <a:gd name="connsiteY19" fmla="*/ 169069 h 176213"/>
                <a:gd name="connsiteX20" fmla="*/ 117186 w 129899"/>
                <a:gd name="connsiteY20" fmla="*/ 157163 h 176213"/>
                <a:gd name="connsiteX21" fmla="*/ 121948 w 129899"/>
                <a:gd name="connsiteY21" fmla="*/ 142875 h 176213"/>
                <a:gd name="connsiteX22" fmla="*/ 126711 w 129899"/>
                <a:gd name="connsiteY22" fmla="*/ 119063 h 176213"/>
                <a:gd name="connsiteX23" fmla="*/ 126711 w 129899"/>
                <a:gd name="connsiteY23" fmla="*/ 28575 h 176213"/>
                <a:gd name="connsiteX24" fmla="*/ 124330 w 129899"/>
                <a:gd name="connsiteY24" fmla="*/ 21432 h 176213"/>
                <a:gd name="connsiteX25" fmla="*/ 119567 w 129899"/>
                <a:gd name="connsiteY25" fmla="*/ 4763 h 176213"/>
                <a:gd name="connsiteX26" fmla="*/ 114805 w 129899"/>
                <a:gd name="connsiteY26" fmla="*/ 0 h 176213"/>
                <a:gd name="connsiteX0" fmla="*/ 114805 w 129899"/>
                <a:gd name="connsiteY0" fmla="*/ 0 h 176213"/>
                <a:gd name="connsiteX1" fmla="*/ 114805 w 129899"/>
                <a:gd name="connsiteY1" fmla="*/ 0 h 176213"/>
                <a:gd name="connsiteX2" fmla="*/ 105280 w 129899"/>
                <a:gd name="connsiteY2" fmla="*/ 19050 h 176213"/>
                <a:gd name="connsiteX3" fmla="*/ 100517 w 129899"/>
                <a:gd name="connsiteY3" fmla="*/ 26194 h 176213"/>
                <a:gd name="connsiteX4" fmla="*/ 98136 w 129899"/>
                <a:gd name="connsiteY4" fmla="*/ 33338 h 176213"/>
                <a:gd name="connsiteX5" fmla="*/ 93373 w 129899"/>
                <a:gd name="connsiteY5" fmla="*/ 40482 h 176213"/>
                <a:gd name="connsiteX6" fmla="*/ 81467 w 129899"/>
                <a:gd name="connsiteY6" fmla="*/ 57150 h 176213"/>
                <a:gd name="connsiteX7" fmla="*/ 74323 w 129899"/>
                <a:gd name="connsiteY7" fmla="*/ 71438 h 176213"/>
                <a:gd name="connsiteX8" fmla="*/ 64798 w 129899"/>
                <a:gd name="connsiteY8" fmla="*/ 71438 h 176213"/>
                <a:gd name="connsiteX9" fmla="*/ 62417 w 129899"/>
                <a:gd name="connsiteY9" fmla="*/ 92869 h 176213"/>
                <a:gd name="connsiteX10" fmla="*/ 52893 w 129899"/>
                <a:gd name="connsiteY10" fmla="*/ 92870 h 176213"/>
                <a:gd name="connsiteX11" fmla="*/ 48130 w 129899"/>
                <a:gd name="connsiteY11" fmla="*/ 102394 h 176213"/>
                <a:gd name="connsiteX12" fmla="*/ 36223 w 129899"/>
                <a:gd name="connsiteY12" fmla="*/ 126207 h 176213"/>
                <a:gd name="connsiteX13" fmla="*/ 38605 w 129899"/>
                <a:gd name="connsiteY13" fmla="*/ 102393 h 176213"/>
                <a:gd name="connsiteX14" fmla="*/ 14791 w 129899"/>
                <a:gd name="connsiteY14" fmla="*/ 138113 h 176213"/>
                <a:gd name="connsiteX15" fmla="*/ 5267 w 129899"/>
                <a:gd name="connsiteY15" fmla="*/ 157163 h 176213"/>
                <a:gd name="connsiteX16" fmla="*/ 505 w 129899"/>
                <a:gd name="connsiteY16" fmla="*/ 164307 h 176213"/>
                <a:gd name="connsiteX17" fmla="*/ 43367 w 129899"/>
                <a:gd name="connsiteY17" fmla="*/ 176213 h 176213"/>
                <a:gd name="connsiteX18" fmla="*/ 76705 w 129899"/>
                <a:gd name="connsiteY18" fmla="*/ 173832 h 176213"/>
                <a:gd name="connsiteX19" fmla="*/ 102898 w 129899"/>
                <a:gd name="connsiteY19" fmla="*/ 169069 h 176213"/>
                <a:gd name="connsiteX20" fmla="*/ 117186 w 129899"/>
                <a:gd name="connsiteY20" fmla="*/ 157163 h 176213"/>
                <a:gd name="connsiteX21" fmla="*/ 121948 w 129899"/>
                <a:gd name="connsiteY21" fmla="*/ 142875 h 176213"/>
                <a:gd name="connsiteX22" fmla="*/ 126711 w 129899"/>
                <a:gd name="connsiteY22" fmla="*/ 119063 h 176213"/>
                <a:gd name="connsiteX23" fmla="*/ 126711 w 129899"/>
                <a:gd name="connsiteY23" fmla="*/ 28575 h 176213"/>
                <a:gd name="connsiteX24" fmla="*/ 124330 w 129899"/>
                <a:gd name="connsiteY24" fmla="*/ 21432 h 176213"/>
                <a:gd name="connsiteX25" fmla="*/ 119567 w 129899"/>
                <a:gd name="connsiteY25" fmla="*/ 4763 h 176213"/>
                <a:gd name="connsiteX26" fmla="*/ 114805 w 129899"/>
                <a:gd name="connsiteY26" fmla="*/ 0 h 176213"/>
                <a:gd name="connsiteX0" fmla="*/ 114805 w 129899"/>
                <a:gd name="connsiteY0" fmla="*/ 0 h 176213"/>
                <a:gd name="connsiteX1" fmla="*/ 114805 w 129899"/>
                <a:gd name="connsiteY1" fmla="*/ 0 h 176213"/>
                <a:gd name="connsiteX2" fmla="*/ 105280 w 129899"/>
                <a:gd name="connsiteY2" fmla="*/ 19050 h 176213"/>
                <a:gd name="connsiteX3" fmla="*/ 100517 w 129899"/>
                <a:gd name="connsiteY3" fmla="*/ 26194 h 176213"/>
                <a:gd name="connsiteX4" fmla="*/ 98136 w 129899"/>
                <a:gd name="connsiteY4" fmla="*/ 33338 h 176213"/>
                <a:gd name="connsiteX5" fmla="*/ 93373 w 129899"/>
                <a:gd name="connsiteY5" fmla="*/ 40482 h 176213"/>
                <a:gd name="connsiteX6" fmla="*/ 81467 w 129899"/>
                <a:gd name="connsiteY6" fmla="*/ 57150 h 176213"/>
                <a:gd name="connsiteX7" fmla="*/ 74323 w 129899"/>
                <a:gd name="connsiteY7" fmla="*/ 71438 h 176213"/>
                <a:gd name="connsiteX8" fmla="*/ 64798 w 129899"/>
                <a:gd name="connsiteY8" fmla="*/ 71438 h 176213"/>
                <a:gd name="connsiteX9" fmla="*/ 62417 w 129899"/>
                <a:gd name="connsiteY9" fmla="*/ 92869 h 176213"/>
                <a:gd name="connsiteX10" fmla="*/ 52893 w 129899"/>
                <a:gd name="connsiteY10" fmla="*/ 88108 h 176213"/>
                <a:gd name="connsiteX11" fmla="*/ 48130 w 129899"/>
                <a:gd name="connsiteY11" fmla="*/ 102394 h 176213"/>
                <a:gd name="connsiteX12" fmla="*/ 36223 w 129899"/>
                <a:gd name="connsiteY12" fmla="*/ 126207 h 176213"/>
                <a:gd name="connsiteX13" fmla="*/ 38605 w 129899"/>
                <a:gd name="connsiteY13" fmla="*/ 102393 h 176213"/>
                <a:gd name="connsiteX14" fmla="*/ 14791 w 129899"/>
                <a:gd name="connsiteY14" fmla="*/ 138113 h 176213"/>
                <a:gd name="connsiteX15" fmla="*/ 5267 w 129899"/>
                <a:gd name="connsiteY15" fmla="*/ 157163 h 176213"/>
                <a:gd name="connsiteX16" fmla="*/ 505 w 129899"/>
                <a:gd name="connsiteY16" fmla="*/ 164307 h 176213"/>
                <a:gd name="connsiteX17" fmla="*/ 43367 w 129899"/>
                <a:gd name="connsiteY17" fmla="*/ 176213 h 176213"/>
                <a:gd name="connsiteX18" fmla="*/ 76705 w 129899"/>
                <a:gd name="connsiteY18" fmla="*/ 173832 h 176213"/>
                <a:gd name="connsiteX19" fmla="*/ 102898 w 129899"/>
                <a:gd name="connsiteY19" fmla="*/ 169069 h 176213"/>
                <a:gd name="connsiteX20" fmla="*/ 117186 w 129899"/>
                <a:gd name="connsiteY20" fmla="*/ 157163 h 176213"/>
                <a:gd name="connsiteX21" fmla="*/ 121948 w 129899"/>
                <a:gd name="connsiteY21" fmla="*/ 142875 h 176213"/>
                <a:gd name="connsiteX22" fmla="*/ 126711 w 129899"/>
                <a:gd name="connsiteY22" fmla="*/ 119063 h 176213"/>
                <a:gd name="connsiteX23" fmla="*/ 126711 w 129899"/>
                <a:gd name="connsiteY23" fmla="*/ 28575 h 176213"/>
                <a:gd name="connsiteX24" fmla="*/ 124330 w 129899"/>
                <a:gd name="connsiteY24" fmla="*/ 21432 h 176213"/>
                <a:gd name="connsiteX25" fmla="*/ 119567 w 129899"/>
                <a:gd name="connsiteY25" fmla="*/ 4763 h 176213"/>
                <a:gd name="connsiteX26" fmla="*/ 114805 w 129899"/>
                <a:gd name="connsiteY26" fmla="*/ 0 h 176213"/>
                <a:gd name="connsiteX0" fmla="*/ 114805 w 129899"/>
                <a:gd name="connsiteY0" fmla="*/ 0 h 176213"/>
                <a:gd name="connsiteX1" fmla="*/ 114805 w 129899"/>
                <a:gd name="connsiteY1" fmla="*/ 0 h 176213"/>
                <a:gd name="connsiteX2" fmla="*/ 105280 w 129899"/>
                <a:gd name="connsiteY2" fmla="*/ 19050 h 176213"/>
                <a:gd name="connsiteX3" fmla="*/ 100517 w 129899"/>
                <a:gd name="connsiteY3" fmla="*/ 26194 h 176213"/>
                <a:gd name="connsiteX4" fmla="*/ 98136 w 129899"/>
                <a:gd name="connsiteY4" fmla="*/ 33338 h 176213"/>
                <a:gd name="connsiteX5" fmla="*/ 93373 w 129899"/>
                <a:gd name="connsiteY5" fmla="*/ 40482 h 176213"/>
                <a:gd name="connsiteX6" fmla="*/ 81467 w 129899"/>
                <a:gd name="connsiteY6" fmla="*/ 57150 h 176213"/>
                <a:gd name="connsiteX7" fmla="*/ 74323 w 129899"/>
                <a:gd name="connsiteY7" fmla="*/ 71438 h 176213"/>
                <a:gd name="connsiteX8" fmla="*/ 64798 w 129899"/>
                <a:gd name="connsiteY8" fmla="*/ 71438 h 176213"/>
                <a:gd name="connsiteX9" fmla="*/ 62417 w 129899"/>
                <a:gd name="connsiteY9" fmla="*/ 92869 h 176213"/>
                <a:gd name="connsiteX10" fmla="*/ 52893 w 129899"/>
                <a:gd name="connsiteY10" fmla="*/ 88108 h 176213"/>
                <a:gd name="connsiteX11" fmla="*/ 48130 w 129899"/>
                <a:gd name="connsiteY11" fmla="*/ 102394 h 176213"/>
                <a:gd name="connsiteX12" fmla="*/ 38605 w 129899"/>
                <a:gd name="connsiteY12" fmla="*/ 102393 h 176213"/>
                <a:gd name="connsiteX13" fmla="*/ 14791 w 129899"/>
                <a:gd name="connsiteY13" fmla="*/ 138113 h 176213"/>
                <a:gd name="connsiteX14" fmla="*/ 5267 w 129899"/>
                <a:gd name="connsiteY14" fmla="*/ 157163 h 176213"/>
                <a:gd name="connsiteX15" fmla="*/ 505 w 129899"/>
                <a:gd name="connsiteY15" fmla="*/ 164307 h 176213"/>
                <a:gd name="connsiteX16" fmla="*/ 43367 w 129899"/>
                <a:gd name="connsiteY16" fmla="*/ 176213 h 176213"/>
                <a:gd name="connsiteX17" fmla="*/ 76705 w 129899"/>
                <a:gd name="connsiteY17" fmla="*/ 173832 h 176213"/>
                <a:gd name="connsiteX18" fmla="*/ 102898 w 129899"/>
                <a:gd name="connsiteY18" fmla="*/ 169069 h 176213"/>
                <a:gd name="connsiteX19" fmla="*/ 117186 w 129899"/>
                <a:gd name="connsiteY19" fmla="*/ 157163 h 176213"/>
                <a:gd name="connsiteX20" fmla="*/ 121948 w 129899"/>
                <a:gd name="connsiteY20" fmla="*/ 142875 h 176213"/>
                <a:gd name="connsiteX21" fmla="*/ 126711 w 129899"/>
                <a:gd name="connsiteY21" fmla="*/ 119063 h 176213"/>
                <a:gd name="connsiteX22" fmla="*/ 126711 w 129899"/>
                <a:gd name="connsiteY22" fmla="*/ 28575 h 176213"/>
                <a:gd name="connsiteX23" fmla="*/ 124330 w 129899"/>
                <a:gd name="connsiteY23" fmla="*/ 21432 h 176213"/>
                <a:gd name="connsiteX24" fmla="*/ 119567 w 129899"/>
                <a:gd name="connsiteY24" fmla="*/ 4763 h 176213"/>
                <a:gd name="connsiteX25" fmla="*/ 114805 w 129899"/>
                <a:gd name="connsiteY25" fmla="*/ 0 h 176213"/>
                <a:gd name="connsiteX0" fmla="*/ 114805 w 129899"/>
                <a:gd name="connsiteY0" fmla="*/ 0 h 176213"/>
                <a:gd name="connsiteX1" fmla="*/ 114805 w 129899"/>
                <a:gd name="connsiteY1" fmla="*/ 0 h 176213"/>
                <a:gd name="connsiteX2" fmla="*/ 105280 w 129899"/>
                <a:gd name="connsiteY2" fmla="*/ 19050 h 176213"/>
                <a:gd name="connsiteX3" fmla="*/ 100517 w 129899"/>
                <a:gd name="connsiteY3" fmla="*/ 26194 h 176213"/>
                <a:gd name="connsiteX4" fmla="*/ 98136 w 129899"/>
                <a:gd name="connsiteY4" fmla="*/ 33338 h 176213"/>
                <a:gd name="connsiteX5" fmla="*/ 93373 w 129899"/>
                <a:gd name="connsiteY5" fmla="*/ 40482 h 176213"/>
                <a:gd name="connsiteX6" fmla="*/ 81467 w 129899"/>
                <a:gd name="connsiteY6" fmla="*/ 57150 h 176213"/>
                <a:gd name="connsiteX7" fmla="*/ 74323 w 129899"/>
                <a:gd name="connsiteY7" fmla="*/ 71438 h 176213"/>
                <a:gd name="connsiteX8" fmla="*/ 64798 w 129899"/>
                <a:gd name="connsiteY8" fmla="*/ 71438 h 176213"/>
                <a:gd name="connsiteX9" fmla="*/ 62417 w 129899"/>
                <a:gd name="connsiteY9" fmla="*/ 92869 h 176213"/>
                <a:gd name="connsiteX10" fmla="*/ 48130 w 129899"/>
                <a:gd name="connsiteY10" fmla="*/ 102394 h 176213"/>
                <a:gd name="connsiteX11" fmla="*/ 38605 w 129899"/>
                <a:gd name="connsiteY11" fmla="*/ 102393 h 176213"/>
                <a:gd name="connsiteX12" fmla="*/ 14791 w 129899"/>
                <a:gd name="connsiteY12" fmla="*/ 138113 h 176213"/>
                <a:gd name="connsiteX13" fmla="*/ 5267 w 129899"/>
                <a:gd name="connsiteY13" fmla="*/ 157163 h 176213"/>
                <a:gd name="connsiteX14" fmla="*/ 505 w 129899"/>
                <a:gd name="connsiteY14" fmla="*/ 164307 h 176213"/>
                <a:gd name="connsiteX15" fmla="*/ 43367 w 129899"/>
                <a:gd name="connsiteY15" fmla="*/ 176213 h 176213"/>
                <a:gd name="connsiteX16" fmla="*/ 76705 w 129899"/>
                <a:gd name="connsiteY16" fmla="*/ 173832 h 176213"/>
                <a:gd name="connsiteX17" fmla="*/ 102898 w 129899"/>
                <a:gd name="connsiteY17" fmla="*/ 169069 h 176213"/>
                <a:gd name="connsiteX18" fmla="*/ 117186 w 129899"/>
                <a:gd name="connsiteY18" fmla="*/ 157163 h 176213"/>
                <a:gd name="connsiteX19" fmla="*/ 121948 w 129899"/>
                <a:gd name="connsiteY19" fmla="*/ 142875 h 176213"/>
                <a:gd name="connsiteX20" fmla="*/ 126711 w 129899"/>
                <a:gd name="connsiteY20" fmla="*/ 119063 h 176213"/>
                <a:gd name="connsiteX21" fmla="*/ 126711 w 129899"/>
                <a:gd name="connsiteY21" fmla="*/ 28575 h 176213"/>
                <a:gd name="connsiteX22" fmla="*/ 124330 w 129899"/>
                <a:gd name="connsiteY22" fmla="*/ 21432 h 176213"/>
                <a:gd name="connsiteX23" fmla="*/ 119567 w 129899"/>
                <a:gd name="connsiteY23" fmla="*/ 4763 h 176213"/>
                <a:gd name="connsiteX24" fmla="*/ 114805 w 129899"/>
                <a:gd name="connsiteY24" fmla="*/ 0 h 176213"/>
                <a:gd name="connsiteX0" fmla="*/ 114805 w 129899"/>
                <a:gd name="connsiteY0" fmla="*/ 0 h 176213"/>
                <a:gd name="connsiteX1" fmla="*/ 114805 w 129899"/>
                <a:gd name="connsiteY1" fmla="*/ 0 h 176213"/>
                <a:gd name="connsiteX2" fmla="*/ 105280 w 129899"/>
                <a:gd name="connsiteY2" fmla="*/ 19050 h 176213"/>
                <a:gd name="connsiteX3" fmla="*/ 100517 w 129899"/>
                <a:gd name="connsiteY3" fmla="*/ 26194 h 176213"/>
                <a:gd name="connsiteX4" fmla="*/ 98136 w 129899"/>
                <a:gd name="connsiteY4" fmla="*/ 33338 h 176213"/>
                <a:gd name="connsiteX5" fmla="*/ 93373 w 129899"/>
                <a:gd name="connsiteY5" fmla="*/ 40482 h 176213"/>
                <a:gd name="connsiteX6" fmla="*/ 81467 w 129899"/>
                <a:gd name="connsiteY6" fmla="*/ 57150 h 176213"/>
                <a:gd name="connsiteX7" fmla="*/ 74323 w 129899"/>
                <a:gd name="connsiteY7" fmla="*/ 71438 h 176213"/>
                <a:gd name="connsiteX8" fmla="*/ 64798 w 129899"/>
                <a:gd name="connsiteY8" fmla="*/ 71438 h 176213"/>
                <a:gd name="connsiteX9" fmla="*/ 62417 w 129899"/>
                <a:gd name="connsiteY9" fmla="*/ 92869 h 176213"/>
                <a:gd name="connsiteX10" fmla="*/ 45749 w 129899"/>
                <a:gd name="connsiteY10" fmla="*/ 95250 h 176213"/>
                <a:gd name="connsiteX11" fmla="*/ 38605 w 129899"/>
                <a:gd name="connsiteY11" fmla="*/ 102393 h 176213"/>
                <a:gd name="connsiteX12" fmla="*/ 14791 w 129899"/>
                <a:gd name="connsiteY12" fmla="*/ 138113 h 176213"/>
                <a:gd name="connsiteX13" fmla="*/ 5267 w 129899"/>
                <a:gd name="connsiteY13" fmla="*/ 157163 h 176213"/>
                <a:gd name="connsiteX14" fmla="*/ 505 w 129899"/>
                <a:gd name="connsiteY14" fmla="*/ 164307 h 176213"/>
                <a:gd name="connsiteX15" fmla="*/ 43367 w 129899"/>
                <a:gd name="connsiteY15" fmla="*/ 176213 h 176213"/>
                <a:gd name="connsiteX16" fmla="*/ 76705 w 129899"/>
                <a:gd name="connsiteY16" fmla="*/ 173832 h 176213"/>
                <a:gd name="connsiteX17" fmla="*/ 102898 w 129899"/>
                <a:gd name="connsiteY17" fmla="*/ 169069 h 176213"/>
                <a:gd name="connsiteX18" fmla="*/ 117186 w 129899"/>
                <a:gd name="connsiteY18" fmla="*/ 157163 h 176213"/>
                <a:gd name="connsiteX19" fmla="*/ 121948 w 129899"/>
                <a:gd name="connsiteY19" fmla="*/ 142875 h 176213"/>
                <a:gd name="connsiteX20" fmla="*/ 126711 w 129899"/>
                <a:gd name="connsiteY20" fmla="*/ 119063 h 176213"/>
                <a:gd name="connsiteX21" fmla="*/ 126711 w 129899"/>
                <a:gd name="connsiteY21" fmla="*/ 28575 h 176213"/>
                <a:gd name="connsiteX22" fmla="*/ 124330 w 129899"/>
                <a:gd name="connsiteY22" fmla="*/ 21432 h 176213"/>
                <a:gd name="connsiteX23" fmla="*/ 119567 w 129899"/>
                <a:gd name="connsiteY23" fmla="*/ 4763 h 176213"/>
                <a:gd name="connsiteX24" fmla="*/ 114805 w 129899"/>
                <a:gd name="connsiteY24" fmla="*/ 0 h 176213"/>
                <a:gd name="connsiteX0" fmla="*/ 114805 w 129899"/>
                <a:gd name="connsiteY0" fmla="*/ 0 h 176213"/>
                <a:gd name="connsiteX1" fmla="*/ 114805 w 129899"/>
                <a:gd name="connsiteY1" fmla="*/ 0 h 176213"/>
                <a:gd name="connsiteX2" fmla="*/ 105280 w 129899"/>
                <a:gd name="connsiteY2" fmla="*/ 19050 h 176213"/>
                <a:gd name="connsiteX3" fmla="*/ 100517 w 129899"/>
                <a:gd name="connsiteY3" fmla="*/ 26194 h 176213"/>
                <a:gd name="connsiteX4" fmla="*/ 98136 w 129899"/>
                <a:gd name="connsiteY4" fmla="*/ 33338 h 176213"/>
                <a:gd name="connsiteX5" fmla="*/ 93373 w 129899"/>
                <a:gd name="connsiteY5" fmla="*/ 40482 h 176213"/>
                <a:gd name="connsiteX6" fmla="*/ 81467 w 129899"/>
                <a:gd name="connsiteY6" fmla="*/ 57150 h 176213"/>
                <a:gd name="connsiteX7" fmla="*/ 74323 w 129899"/>
                <a:gd name="connsiteY7" fmla="*/ 71438 h 176213"/>
                <a:gd name="connsiteX8" fmla="*/ 64798 w 129899"/>
                <a:gd name="connsiteY8" fmla="*/ 71438 h 176213"/>
                <a:gd name="connsiteX9" fmla="*/ 62417 w 129899"/>
                <a:gd name="connsiteY9" fmla="*/ 92869 h 176213"/>
                <a:gd name="connsiteX10" fmla="*/ 45749 w 129899"/>
                <a:gd name="connsiteY10" fmla="*/ 95250 h 176213"/>
                <a:gd name="connsiteX11" fmla="*/ 14791 w 129899"/>
                <a:gd name="connsiteY11" fmla="*/ 138113 h 176213"/>
                <a:gd name="connsiteX12" fmla="*/ 5267 w 129899"/>
                <a:gd name="connsiteY12" fmla="*/ 157163 h 176213"/>
                <a:gd name="connsiteX13" fmla="*/ 505 w 129899"/>
                <a:gd name="connsiteY13" fmla="*/ 164307 h 176213"/>
                <a:gd name="connsiteX14" fmla="*/ 43367 w 129899"/>
                <a:gd name="connsiteY14" fmla="*/ 176213 h 176213"/>
                <a:gd name="connsiteX15" fmla="*/ 76705 w 129899"/>
                <a:gd name="connsiteY15" fmla="*/ 173832 h 176213"/>
                <a:gd name="connsiteX16" fmla="*/ 102898 w 129899"/>
                <a:gd name="connsiteY16" fmla="*/ 169069 h 176213"/>
                <a:gd name="connsiteX17" fmla="*/ 117186 w 129899"/>
                <a:gd name="connsiteY17" fmla="*/ 157163 h 176213"/>
                <a:gd name="connsiteX18" fmla="*/ 121948 w 129899"/>
                <a:gd name="connsiteY18" fmla="*/ 142875 h 176213"/>
                <a:gd name="connsiteX19" fmla="*/ 126711 w 129899"/>
                <a:gd name="connsiteY19" fmla="*/ 119063 h 176213"/>
                <a:gd name="connsiteX20" fmla="*/ 126711 w 129899"/>
                <a:gd name="connsiteY20" fmla="*/ 28575 h 176213"/>
                <a:gd name="connsiteX21" fmla="*/ 124330 w 129899"/>
                <a:gd name="connsiteY21" fmla="*/ 21432 h 176213"/>
                <a:gd name="connsiteX22" fmla="*/ 119567 w 129899"/>
                <a:gd name="connsiteY22" fmla="*/ 4763 h 176213"/>
                <a:gd name="connsiteX23" fmla="*/ 114805 w 129899"/>
                <a:gd name="connsiteY23" fmla="*/ 0 h 176213"/>
                <a:gd name="connsiteX0" fmla="*/ 114805 w 129899"/>
                <a:gd name="connsiteY0" fmla="*/ 0 h 176213"/>
                <a:gd name="connsiteX1" fmla="*/ 114805 w 129899"/>
                <a:gd name="connsiteY1" fmla="*/ 0 h 176213"/>
                <a:gd name="connsiteX2" fmla="*/ 105280 w 129899"/>
                <a:gd name="connsiteY2" fmla="*/ 19050 h 176213"/>
                <a:gd name="connsiteX3" fmla="*/ 100517 w 129899"/>
                <a:gd name="connsiteY3" fmla="*/ 26194 h 176213"/>
                <a:gd name="connsiteX4" fmla="*/ 98136 w 129899"/>
                <a:gd name="connsiteY4" fmla="*/ 33338 h 176213"/>
                <a:gd name="connsiteX5" fmla="*/ 93373 w 129899"/>
                <a:gd name="connsiteY5" fmla="*/ 40482 h 176213"/>
                <a:gd name="connsiteX6" fmla="*/ 81467 w 129899"/>
                <a:gd name="connsiteY6" fmla="*/ 57150 h 176213"/>
                <a:gd name="connsiteX7" fmla="*/ 74323 w 129899"/>
                <a:gd name="connsiteY7" fmla="*/ 71438 h 176213"/>
                <a:gd name="connsiteX8" fmla="*/ 64798 w 129899"/>
                <a:gd name="connsiteY8" fmla="*/ 71438 h 176213"/>
                <a:gd name="connsiteX9" fmla="*/ 62417 w 129899"/>
                <a:gd name="connsiteY9" fmla="*/ 92869 h 176213"/>
                <a:gd name="connsiteX10" fmla="*/ 38605 w 129899"/>
                <a:gd name="connsiteY10" fmla="*/ 111919 h 176213"/>
                <a:gd name="connsiteX11" fmla="*/ 14791 w 129899"/>
                <a:gd name="connsiteY11" fmla="*/ 138113 h 176213"/>
                <a:gd name="connsiteX12" fmla="*/ 5267 w 129899"/>
                <a:gd name="connsiteY12" fmla="*/ 157163 h 176213"/>
                <a:gd name="connsiteX13" fmla="*/ 505 w 129899"/>
                <a:gd name="connsiteY13" fmla="*/ 164307 h 176213"/>
                <a:gd name="connsiteX14" fmla="*/ 43367 w 129899"/>
                <a:gd name="connsiteY14" fmla="*/ 176213 h 176213"/>
                <a:gd name="connsiteX15" fmla="*/ 76705 w 129899"/>
                <a:gd name="connsiteY15" fmla="*/ 173832 h 176213"/>
                <a:gd name="connsiteX16" fmla="*/ 102898 w 129899"/>
                <a:gd name="connsiteY16" fmla="*/ 169069 h 176213"/>
                <a:gd name="connsiteX17" fmla="*/ 117186 w 129899"/>
                <a:gd name="connsiteY17" fmla="*/ 157163 h 176213"/>
                <a:gd name="connsiteX18" fmla="*/ 121948 w 129899"/>
                <a:gd name="connsiteY18" fmla="*/ 142875 h 176213"/>
                <a:gd name="connsiteX19" fmla="*/ 126711 w 129899"/>
                <a:gd name="connsiteY19" fmla="*/ 119063 h 176213"/>
                <a:gd name="connsiteX20" fmla="*/ 126711 w 129899"/>
                <a:gd name="connsiteY20" fmla="*/ 28575 h 176213"/>
                <a:gd name="connsiteX21" fmla="*/ 124330 w 129899"/>
                <a:gd name="connsiteY21" fmla="*/ 21432 h 176213"/>
                <a:gd name="connsiteX22" fmla="*/ 119567 w 129899"/>
                <a:gd name="connsiteY22" fmla="*/ 4763 h 176213"/>
                <a:gd name="connsiteX23" fmla="*/ 114805 w 129899"/>
                <a:gd name="connsiteY23" fmla="*/ 0 h 176213"/>
                <a:gd name="connsiteX0" fmla="*/ 114805 w 129899"/>
                <a:gd name="connsiteY0" fmla="*/ 0 h 176213"/>
                <a:gd name="connsiteX1" fmla="*/ 114805 w 129899"/>
                <a:gd name="connsiteY1" fmla="*/ 0 h 176213"/>
                <a:gd name="connsiteX2" fmla="*/ 105280 w 129899"/>
                <a:gd name="connsiteY2" fmla="*/ 19050 h 176213"/>
                <a:gd name="connsiteX3" fmla="*/ 100517 w 129899"/>
                <a:gd name="connsiteY3" fmla="*/ 26194 h 176213"/>
                <a:gd name="connsiteX4" fmla="*/ 98136 w 129899"/>
                <a:gd name="connsiteY4" fmla="*/ 33338 h 176213"/>
                <a:gd name="connsiteX5" fmla="*/ 93373 w 129899"/>
                <a:gd name="connsiteY5" fmla="*/ 40482 h 176213"/>
                <a:gd name="connsiteX6" fmla="*/ 81467 w 129899"/>
                <a:gd name="connsiteY6" fmla="*/ 57150 h 176213"/>
                <a:gd name="connsiteX7" fmla="*/ 74323 w 129899"/>
                <a:gd name="connsiteY7" fmla="*/ 71438 h 176213"/>
                <a:gd name="connsiteX8" fmla="*/ 64798 w 129899"/>
                <a:gd name="connsiteY8" fmla="*/ 71438 h 176213"/>
                <a:gd name="connsiteX9" fmla="*/ 57654 w 129899"/>
                <a:gd name="connsiteY9" fmla="*/ 92869 h 176213"/>
                <a:gd name="connsiteX10" fmla="*/ 38605 w 129899"/>
                <a:gd name="connsiteY10" fmla="*/ 111919 h 176213"/>
                <a:gd name="connsiteX11" fmla="*/ 14791 w 129899"/>
                <a:gd name="connsiteY11" fmla="*/ 138113 h 176213"/>
                <a:gd name="connsiteX12" fmla="*/ 5267 w 129899"/>
                <a:gd name="connsiteY12" fmla="*/ 157163 h 176213"/>
                <a:gd name="connsiteX13" fmla="*/ 505 w 129899"/>
                <a:gd name="connsiteY13" fmla="*/ 164307 h 176213"/>
                <a:gd name="connsiteX14" fmla="*/ 43367 w 129899"/>
                <a:gd name="connsiteY14" fmla="*/ 176213 h 176213"/>
                <a:gd name="connsiteX15" fmla="*/ 76705 w 129899"/>
                <a:gd name="connsiteY15" fmla="*/ 173832 h 176213"/>
                <a:gd name="connsiteX16" fmla="*/ 102898 w 129899"/>
                <a:gd name="connsiteY16" fmla="*/ 169069 h 176213"/>
                <a:gd name="connsiteX17" fmla="*/ 117186 w 129899"/>
                <a:gd name="connsiteY17" fmla="*/ 157163 h 176213"/>
                <a:gd name="connsiteX18" fmla="*/ 121948 w 129899"/>
                <a:gd name="connsiteY18" fmla="*/ 142875 h 176213"/>
                <a:gd name="connsiteX19" fmla="*/ 126711 w 129899"/>
                <a:gd name="connsiteY19" fmla="*/ 119063 h 176213"/>
                <a:gd name="connsiteX20" fmla="*/ 126711 w 129899"/>
                <a:gd name="connsiteY20" fmla="*/ 28575 h 176213"/>
                <a:gd name="connsiteX21" fmla="*/ 124330 w 129899"/>
                <a:gd name="connsiteY21" fmla="*/ 21432 h 176213"/>
                <a:gd name="connsiteX22" fmla="*/ 119567 w 129899"/>
                <a:gd name="connsiteY22" fmla="*/ 4763 h 176213"/>
                <a:gd name="connsiteX23" fmla="*/ 114805 w 129899"/>
                <a:gd name="connsiteY23" fmla="*/ 0 h 176213"/>
                <a:gd name="connsiteX0" fmla="*/ 114805 w 129899"/>
                <a:gd name="connsiteY0" fmla="*/ 0 h 176213"/>
                <a:gd name="connsiteX1" fmla="*/ 114805 w 129899"/>
                <a:gd name="connsiteY1" fmla="*/ 0 h 176213"/>
                <a:gd name="connsiteX2" fmla="*/ 105280 w 129899"/>
                <a:gd name="connsiteY2" fmla="*/ 19050 h 176213"/>
                <a:gd name="connsiteX3" fmla="*/ 100517 w 129899"/>
                <a:gd name="connsiteY3" fmla="*/ 26194 h 176213"/>
                <a:gd name="connsiteX4" fmla="*/ 98136 w 129899"/>
                <a:gd name="connsiteY4" fmla="*/ 33338 h 176213"/>
                <a:gd name="connsiteX5" fmla="*/ 93373 w 129899"/>
                <a:gd name="connsiteY5" fmla="*/ 40482 h 176213"/>
                <a:gd name="connsiteX6" fmla="*/ 81467 w 129899"/>
                <a:gd name="connsiteY6" fmla="*/ 57150 h 176213"/>
                <a:gd name="connsiteX7" fmla="*/ 74323 w 129899"/>
                <a:gd name="connsiteY7" fmla="*/ 71438 h 176213"/>
                <a:gd name="connsiteX8" fmla="*/ 57654 w 129899"/>
                <a:gd name="connsiteY8" fmla="*/ 92869 h 176213"/>
                <a:gd name="connsiteX9" fmla="*/ 38605 w 129899"/>
                <a:gd name="connsiteY9" fmla="*/ 111919 h 176213"/>
                <a:gd name="connsiteX10" fmla="*/ 14791 w 129899"/>
                <a:gd name="connsiteY10" fmla="*/ 138113 h 176213"/>
                <a:gd name="connsiteX11" fmla="*/ 5267 w 129899"/>
                <a:gd name="connsiteY11" fmla="*/ 157163 h 176213"/>
                <a:gd name="connsiteX12" fmla="*/ 505 w 129899"/>
                <a:gd name="connsiteY12" fmla="*/ 164307 h 176213"/>
                <a:gd name="connsiteX13" fmla="*/ 43367 w 129899"/>
                <a:gd name="connsiteY13" fmla="*/ 176213 h 176213"/>
                <a:gd name="connsiteX14" fmla="*/ 76705 w 129899"/>
                <a:gd name="connsiteY14" fmla="*/ 173832 h 176213"/>
                <a:gd name="connsiteX15" fmla="*/ 102898 w 129899"/>
                <a:gd name="connsiteY15" fmla="*/ 169069 h 176213"/>
                <a:gd name="connsiteX16" fmla="*/ 117186 w 129899"/>
                <a:gd name="connsiteY16" fmla="*/ 157163 h 176213"/>
                <a:gd name="connsiteX17" fmla="*/ 121948 w 129899"/>
                <a:gd name="connsiteY17" fmla="*/ 142875 h 176213"/>
                <a:gd name="connsiteX18" fmla="*/ 126711 w 129899"/>
                <a:gd name="connsiteY18" fmla="*/ 119063 h 176213"/>
                <a:gd name="connsiteX19" fmla="*/ 126711 w 129899"/>
                <a:gd name="connsiteY19" fmla="*/ 28575 h 176213"/>
                <a:gd name="connsiteX20" fmla="*/ 124330 w 129899"/>
                <a:gd name="connsiteY20" fmla="*/ 21432 h 176213"/>
                <a:gd name="connsiteX21" fmla="*/ 119567 w 129899"/>
                <a:gd name="connsiteY21" fmla="*/ 4763 h 176213"/>
                <a:gd name="connsiteX22" fmla="*/ 114805 w 129899"/>
                <a:gd name="connsiteY22" fmla="*/ 0 h 17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899" h="176213">
                  <a:moveTo>
                    <a:pt x="114805" y="0"/>
                  </a:moveTo>
                  <a:lnTo>
                    <a:pt x="114805" y="0"/>
                  </a:lnTo>
                  <a:cubicBezTo>
                    <a:pt x="111630" y="6350"/>
                    <a:pt x="108680" y="12817"/>
                    <a:pt x="105280" y="19050"/>
                  </a:cubicBezTo>
                  <a:cubicBezTo>
                    <a:pt x="103909" y="21563"/>
                    <a:pt x="101797" y="23634"/>
                    <a:pt x="100517" y="26194"/>
                  </a:cubicBezTo>
                  <a:cubicBezTo>
                    <a:pt x="99394" y="28439"/>
                    <a:pt x="99259" y="31093"/>
                    <a:pt x="98136" y="33338"/>
                  </a:cubicBezTo>
                  <a:cubicBezTo>
                    <a:pt x="96856" y="35898"/>
                    <a:pt x="95037" y="38153"/>
                    <a:pt x="93373" y="40482"/>
                  </a:cubicBezTo>
                  <a:cubicBezTo>
                    <a:pt x="78593" y="61175"/>
                    <a:pt x="92701" y="40303"/>
                    <a:pt x="81467" y="57150"/>
                  </a:cubicBezTo>
                  <a:cubicBezTo>
                    <a:pt x="75482" y="75106"/>
                    <a:pt x="78292" y="65485"/>
                    <a:pt x="74323" y="71438"/>
                  </a:cubicBezTo>
                  <a:cubicBezTo>
                    <a:pt x="70354" y="77391"/>
                    <a:pt x="63607" y="86122"/>
                    <a:pt x="57654" y="92869"/>
                  </a:cubicBezTo>
                  <a:cubicBezTo>
                    <a:pt x="51701" y="99616"/>
                    <a:pt x="46543" y="104378"/>
                    <a:pt x="38605" y="111919"/>
                  </a:cubicBezTo>
                  <a:cubicBezTo>
                    <a:pt x="30667" y="119460"/>
                    <a:pt x="20347" y="130572"/>
                    <a:pt x="14791" y="138113"/>
                  </a:cubicBezTo>
                  <a:cubicBezTo>
                    <a:pt x="9235" y="145654"/>
                    <a:pt x="18365" y="148431"/>
                    <a:pt x="5267" y="157163"/>
                  </a:cubicBezTo>
                  <a:cubicBezTo>
                    <a:pt x="3680" y="159544"/>
                    <a:pt x="-1649" y="162422"/>
                    <a:pt x="505" y="164307"/>
                  </a:cubicBezTo>
                  <a:cubicBezTo>
                    <a:pt x="11415" y="173854"/>
                    <a:pt x="29940" y="174535"/>
                    <a:pt x="43367" y="176213"/>
                  </a:cubicBezTo>
                  <a:lnTo>
                    <a:pt x="76705" y="173832"/>
                  </a:lnTo>
                  <a:cubicBezTo>
                    <a:pt x="82723" y="173285"/>
                    <a:pt x="95772" y="172632"/>
                    <a:pt x="102898" y="169069"/>
                  </a:cubicBezTo>
                  <a:cubicBezTo>
                    <a:pt x="109530" y="165753"/>
                    <a:pt x="111918" y="162431"/>
                    <a:pt x="117186" y="157163"/>
                  </a:cubicBezTo>
                  <a:cubicBezTo>
                    <a:pt x="118773" y="152400"/>
                    <a:pt x="121238" y="147845"/>
                    <a:pt x="121948" y="142875"/>
                  </a:cubicBezTo>
                  <a:cubicBezTo>
                    <a:pt x="124685" y="123722"/>
                    <a:pt x="122555" y="131532"/>
                    <a:pt x="126711" y="119063"/>
                  </a:cubicBezTo>
                  <a:cubicBezTo>
                    <a:pt x="131209" y="78580"/>
                    <a:pt x="130707" y="92512"/>
                    <a:pt x="126711" y="28575"/>
                  </a:cubicBezTo>
                  <a:cubicBezTo>
                    <a:pt x="126554" y="26070"/>
                    <a:pt x="125020" y="23845"/>
                    <a:pt x="124330" y="21432"/>
                  </a:cubicBezTo>
                  <a:cubicBezTo>
                    <a:pt x="123765" y="19455"/>
                    <a:pt x="121122" y="7355"/>
                    <a:pt x="119567" y="4763"/>
                  </a:cubicBezTo>
                  <a:cubicBezTo>
                    <a:pt x="118412" y="2838"/>
                    <a:pt x="115599" y="794"/>
                    <a:pt x="114805" y="0"/>
                  </a:cubicBezTo>
                  <a:close/>
                </a:path>
              </a:pathLst>
            </a:custGeom>
            <a:solidFill>
              <a:srgbClr val="CECCBF"/>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grpSp>
      <p:pic>
        <p:nvPicPr>
          <p:cNvPr id="30" name="Picture 29"/>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rot="5400000">
            <a:off x="-418088" y="4273855"/>
            <a:ext cx="2805326" cy="1523720"/>
          </a:xfrm>
          <a:prstGeom prst="rect">
            <a:avLst/>
          </a:prstGeom>
        </p:spPr>
      </p:pic>
      <p:pic>
        <p:nvPicPr>
          <p:cNvPr id="32" name="Picture 31" descr="noise_section"/>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172268" y="5638328"/>
            <a:ext cx="760404" cy="714231"/>
          </a:xfrm>
          <a:prstGeom prst="rect">
            <a:avLst/>
          </a:prstGeom>
          <a:ln w="19050">
            <a:solidFill>
              <a:srgbClr val="C4C4C4"/>
            </a:solidFill>
          </a:ln>
          <a:extLst>
            <a:ext uri="{909E8E84-426E-40DD-AFC4-6F175D3DCCD1}">
              <a14:hiddenFill xmlns:a14="http://schemas.microsoft.com/office/drawing/2010/main">
                <a:solidFill>
                  <a:srgbClr val="FFFFFF"/>
                </a:solidFill>
              </a14:hiddenFill>
            </a:ext>
          </a:extLst>
        </p:spPr>
      </p:pic>
      <p:pic>
        <p:nvPicPr>
          <p:cNvPr id="34" name="Picture 12" descr="ffu_section"/>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l="3529"/>
          <a:stretch/>
        </p:blipFill>
        <p:spPr bwMode="auto">
          <a:xfrm>
            <a:off x="1764335" y="4594586"/>
            <a:ext cx="760404" cy="796073"/>
          </a:xfrm>
          <a:prstGeom prst="rect">
            <a:avLst/>
          </a:prstGeom>
          <a:ln w="19050">
            <a:solidFill>
              <a:srgbClr val="E97301"/>
            </a:solidFill>
          </a:ln>
          <a:extLst>
            <a:ext uri="{909E8E84-426E-40DD-AFC4-6F175D3DCCD1}">
              <a14:hiddenFill xmlns:a14="http://schemas.microsoft.com/office/drawing/2010/main">
                <a:solidFill>
                  <a:srgbClr val="FFFFFF"/>
                </a:solidFill>
              </a14:hiddenFill>
            </a:ext>
          </a:extLst>
        </p:spPr>
      </p:pic>
      <p:pic>
        <p:nvPicPr>
          <p:cNvPr id="35" name="Picture 13" descr="slp_section"/>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l="1378"/>
          <a:stretch/>
        </p:blipFill>
        <p:spPr bwMode="auto">
          <a:xfrm>
            <a:off x="2611575" y="3677628"/>
            <a:ext cx="785102" cy="796073"/>
          </a:xfrm>
          <a:prstGeom prst="rect">
            <a:avLst/>
          </a:prstGeom>
          <a:ln w="19050">
            <a:solidFill>
              <a:srgbClr val="00B050"/>
            </a:solidFill>
          </a:ln>
          <a:extLst>
            <a:ext uri="{909E8E84-426E-40DD-AFC4-6F175D3DCCD1}">
              <a14:hiddenFill xmlns:a14="http://schemas.microsoft.com/office/drawing/2010/main">
                <a:solidFill>
                  <a:srgbClr val="FFFFFF"/>
                </a:solidFill>
              </a14:hiddenFill>
            </a:ext>
          </a:extLst>
        </p:spPr>
      </p:pic>
      <p:pic>
        <p:nvPicPr>
          <p:cNvPr id="36" name="Picture 14" descr="spr_section"/>
          <p:cNvPicPr>
            <a:picLocks noChangeAspect="1" noChangeArrowheads="1"/>
          </p:cNvPicPr>
          <p:nvPr/>
        </p:nvPicPr>
        <p:blipFill rotWithShape="1">
          <a:blip r:embed="rId7" cstate="email">
            <a:extLst>
              <a:ext uri="{28A0092B-C50C-407E-A947-70E740481C1C}">
                <a14:useLocalDpi xmlns:a14="http://schemas.microsoft.com/office/drawing/2010/main" val="0"/>
              </a:ext>
            </a:extLst>
          </a:blip>
          <a:srcRect l="3480"/>
          <a:stretch/>
        </p:blipFill>
        <p:spPr bwMode="auto">
          <a:xfrm>
            <a:off x="1764093" y="3667868"/>
            <a:ext cx="782111" cy="797888"/>
          </a:xfrm>
          <a:prstGeom prst="rect">
            <a:avLst/>
          </a:prstGeom>
          <a:ln w="19050">
            <a:solidFill>
              <a:schemeClr val="accent3"/>
            </a:solidFill>
          </a:ln>
          <a:extLst>
            <a:ext uri="{909E8E84-426E-40DD-AFC4-6F175D3DCCD1}">
              <a14:hiddenFill xmlns:a14="http://schemas.microsoft.com/office/drawing/2010/main">
                <a:solidFill>
                  <a:srgbClr val="FFFFFF"/>
                </a:solidFill>
              </a14:hiddenFill>
            </a:ext>
          </a:extLst>
        </p:spPr>
      </p:pic>
      <p:sp>
        <p:nvSpPr>
          <p:cNvPr id="37" name="Rectangle 36"/>
          <p:cNvSpPr/>
          <p:nvPr/>
        </p:nvSpPr>
        <p:spPr bwMode="auto">
          <a:xfrm rot="5400000">
            <a:off x="-1111724" y="5002045"/>
            <a:ext cx="2711058" cy="77814"/>
          </a:xfrm>
          <a:prstGeom prst="rect">
            <a:avLst/>
          </a:prstGeom>
          <a:noFill/>
          <a:ln w="28575" cap="flat" cmpd="sng" algn="ctr">
            <a:solidFill>
              <a:srgbClr val="CECCB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CECCBF"/>
              </a:solidFill>
              <a:effectLst>
                <a:outerShdw blurRad="38100" dist="38100" dir="2700000" algn="tl">
                  <a:srgbClr val="000000">
                    <a:alpha val="43137"/>
                  </a:srgbClr>
                </a:outerShdw>
              </a:effectLst>
              <a:latin typeface="Arial" charset="0"/>
            </a:endParaRPr>
          </a:p>
        </p:txBody>
      </p:sp>
      <p:sp>
        <p:nvSpPr>
          <p:cNvPr id="38" name="Rectangle 37"/>
          <p:cNvSpPr/>
          <p:nvPr/>
        </p:nvSpPr>
        <p:spPr bwMode="auto">
          <a:xfrm rot="5400000">
            <a:off x="-443352" y="4951134"/>
            <a:ext cx="2570780" cy="196889"/>
          </a:xfrm>
          <a:prstGeom prst="rect">
            <a:avLst/>
          </a:prstGeom>
          <a:noFill/>
          <a:ln>
            <a:solidFill>
              <a:srgbClr val="E9730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39" name="Rectangle 38"/>
          <p:cNvSpPr/>
          <p:nvPr/>
        </p:nvSpPr>
        <p:spPr bwMode="auto">
          <a:xfrm rot="5400000">
            <a:off x="1107497" y="4248265"/>
            <a:ext cx="699718" cy="251895"/>
          </a:xfrm>
          <a:prstGeom prst="rect">
            <a:avLst/>
          </a:prstGeom>
          <a:noFill/>
          <a:ln w="2857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40" name="Rectangle 39"/>
          <p:cNvSpPr/>
          <p:nvPr/>
        </p:nvSpPr>
        <p:spPr bwMode="auto">
          <a:xfrm rot="5400000">
            <a:off x="586734" y="4645464"/>
            <a:ext cx="1105050" cy="217380"/>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41" name="Rectangle 40"/>
          <p:cNvSpPr/>
          <p:nvPr/>
        </p:nvSpPr>
        <p:spPr bwMode="auto">
          <a:xfrm rot="5400000">
            <a:off x="-695861" y="4930660"/>
            <a:ext cx="2501765" cy="237838"/>
          </a:xfrm>
          <a:prstGeom prst="rect">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pic>
        <p:nvPicPr>
          <p:cNvPr id="33" name="Picture 32" descr="spl_section"/>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2626459" y="4594743"/>
            <a:ext cx="752941" cy="797888"/>
          </a:xfrm>
          <a:prstGeom prst="rect">
            <a:avLst/>
          </a:prstGeom>
          <a:ln w="19050">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118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360010" y="153649"/>
            <a:ext cx="8203545"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PIQT Scan Protocols</a:t>
            </a:r>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12</a:t>
            </a:fld>
            <a:endParaRPr lang="en-US" dirty="0">
              <a:solidFill>
                <a:srgbClr val="000000">
                  <a:tint val="75000"/>
                </a:srgbClr>
              </a:solidFill>
            </a:endParaRPr>
          </a:p>
        </p:txBody>
      </p:sp>
      <p:sp>
        <p:nvSpPr>
          <p:cNvPr id="8" name="Text Placeholder 9"/>
          <p:cNvSpPr txBox="1">
            <a:spLocks/>
          </p:cNvSpPr>
          <p:nvPr/>
        </p:nvSpPr>
        <p:spPr>
          <a:xfrm>
            <a:off x="360010" y="1086467"/>
            <a:ext cx="8368900" cy="72684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i-FI" altLang="en-US" sz="1800" dirty="0"/>
              <a:t>Imaging parameters of the PIQT scans are listed in the table below.</a:t>
            </a:r>
          </a:p>
          <a:p>
            <a:endParaRPr lang="en-US" sz="1800" dirty="0"/>
          </a:p>
        </p:txBody>
      </p:sp>
      <p:graphicFrame>
        <p:nvGraphicFramePr>
          <p:cNvPr id="3" name="Table 2"/>
          <p:cNvGraphicFramePr>
            <a:graphicFrameLocks noGrp="1"/>
          </p:cNvGraphicFramePr>
          <p:nvPr>
            <p:extLst>
              <p:ext uri="{D42A27DB-BD31-4B8C-83A1-F6EECF244321}">
                <p14:modId xmlns:p14="http://schemas.microsoft.com/office/powerpoint/2010/main" val="2153327659"/>
              </p:ext>
            </p:extLst>
          </p:nvPr>
        </p:nvGraphicFramePr>
        <p:xfrm>
          <a:off x="360008" y="1556235"/>
          <a:ext cx="8532472" cy="4583834"/>
        </p:xfrm>
        <a:graphic>
          <a:graphicData uri="http://schemas.openxmlformats.org/drawingml/2006/table">
            <a:tbl>
              <a:tblPr firstRow="1" bandRow="1">
                <a:tableStyleId>{5C22544A-7EE6-4342-B048-85BDC9FD1C3A}</a:tableStyleId>
              </a:tblPr>
              <a:tblGrid>
                <a:gridCol w="2133118">
                  <a:extLst>
                    <a:ext uri="{9D8B030D-6E8A-4147-A177-3AD203B41FA5}">
                      <a16:colId xmlns:a16="http://schemas.microsoft.com/office/drawing/2014/main" val="907242318"/>
                    </a:ext>
                  </a:extLst>
                </a:gridCol>
                <a:gridCol w="2133118">
                  <a:extLst>
                    <a:ext uri="{9D8B030D-6E8A-4147-A177-3AD203B41FA5}">
                      <a16:colId xmlns:a16="http://schemas.microsoft.com/office/drawing/2014/main" val="2766707031"/>
                    </a:ext>
                  </a:extLst>
                </a:gridCol>
                <a:gridCol w="2133118">
                  <a:extLst>
                    <a:ext uri="{9D8B030D-6E8A-4147-A177-3AD203B41FA5}">
                      <a16:colId xmlns:a16="http://schemas.microsoft.com/office/drawing/2014/main" val="4146694049"/>
                    </a:ext>
                  </a:extLst>
                </a:gridCol>
                <a:gridCol w="2133118">
                  <a:extLst>
                    <a:ext uri="{9D8B030D-6E8A-4147-A177-3AD203B41FA5}">
                      <a16:colId xmlns:a16="http://schemas.microsoft.com/office/drawing/2014/main" val="812852593"/>
                    </a:ext>
                  </a:extLst>
                </a:gridCol>
              </a:tblGrid>
              <a:tr h="455445">
                <a:tc>
                  <a:txBody>
                    <a:bodyPr/>
                    <a:lstStyle/>
                    <a:p>
                      <a:r>
                        <a:rPr lang="fi-FI" sz="1800" dirty="0"/>
                        <a:t>Scan</a:t>
                      </a:r>
                      <a:r>
                        <a:rPr lang="fi-FI" sz="1800" baseline="0" dirty="0"/>
                        <a:t> name</a:t>
                      </a:r>
                      <a:endParaRPr lang="en-US" sz="1800" dirty="0"/>
                    </a:p>
                  </a:txBody>
                  <a:tcPr marL="124770" marR="124770" marT="62385" marB="62385"/>
                </a:tc>
                <a:tc>
                  <a:txBody>
                    <a:bodyPr/>
                    <a:lstStyle/>
                    <a:p>
                      <a:r>
                        <a:rPr lang="fi-FI" sz="1800" dirty="0"/>
                        <a:t>QA1</a:t>
                      </a:r>
                      <a:endParaRPr lang="en-US" sz="1800" dirty="0"/>
                    </a:p>
                  </a:txBody>
                  <a:tcPr marL="124770" marR="124770" marT="62385" marB="62385"/>
                </a:tc>
                <a:tc>
                  <a:txBody>
                    <a:bodyPr/>
                    <a:lstStyle/>
                    <a:p>
                      <a:r>
                        <a:rPr lang="fi-FI" sz="1800" dirty="0"/>
                        <a:t>QA2</a:t>
                      </a:r>
                      <a:endParaRPr lang="en-US" sz="1800" dirty="0"/>
                    </a:p>
                  </a:txBody>
                  <a:tcPr marL="124770" marR="124770" marT="62385" marB="62385"/>
                </a:tc>
                <a:tc>
                  <a:txBody>
                    <a:bodyPr/>
                    <a:lstStyle/>
                    <a:p>
                      <a:r>
                        <a:rPr lang="fi-FI" sz="1800" dirty="0"/>
                        <a:t>QA3</a:t>
                      </a:r>
                      <a:endParaRPr lang="en-US" sz="1800" dirty="0"/>
                    </a:p>
                  </a:txBody>
                  <a:tcPr marL="124770" marR="124770" marT="62385" marB="62385"/>
                </a:tc>
                <a:extLst>
                  <a:ext uri="{0D108BD9-81ED-4DB2-BD59-A6C34878D82A}">
                    <a16:rowId xmlns:a16="http://schemas.microsoft.com/office/drawing/2014/main" val="28130379"/>
                  </a:ext>
                </a:extLst>
              </a:tr>
              <a:tr h="572874">
                <a:tc>
                  <a:txBody>
                    <a:bodyPr/>
                    <a:lstStyle/>
                    <a:p>
                      <a:r>
                        <a:rPr lang="fi-FI" sz="1600" dirty="0"/>
                        <a:t>Scan mode</a:t>
                      </a:r>
                      <a:endParaRPr lang="en-US" sz="1600" dirty="0"/>
                    </a:p>
                  </a:txBody>
                  <a:tcPr marL="124770" marR="124770" marT="62385" marB="62385"/>
                </a:tc>
                <a:tc>
                  <a:txBody>
                    <a:bodyPr/>
                    <a:lstStyle/>
                    <a:p>
                      <a:r>
                        <a:rPr lang="fi-FI" sz="1600" dirty="0"/>
                        <a:t>MS</a:t>
                      </a:r>
                      <a:endParaRPr lang="en-US" sz="1600" dirty="0"/>
                    </a:p>
                  </a:txBody>
                  <a:tcPr marL="124770" marR="124770" marT="62385" marB="62385"/>
                </a:tc>
                <a:tc>
                  <a:txBody>
                    <a:bodyPr/>
                    <a:lstStyle/>
                    <a:p>
                      <a:r>
                        <a:rPr lang="fi-FI" sz="1600" dirty="0"/>
                        <a:t>MS</a:t>
                      </a:r>
                      <a:endParaRPr lang="en-US" sz="1600" dirty="0"/>
                    </a:p>
                  </a:txBody>
                  <a:tcPr marL="124770" marR="124770" marT="62385" marB="62385"/>
                </a:tc>
                <a:tc>
                  <a:txBody>
                    <a:bodyPr/>
                    <a:lstStyle/>
                    <a:p>
                      <a:r>
                        <a:rPr lang="fi-FI" sz="1600" dirty="0"/>
                        <a:t>2D</a:t>
                      </a:r>
                      <a:endParaRPr lang="en-US" sz="1600" dirty="0"/>
                    </a:p>
                  </a:txBody>
                  <a:tcPr marL="124770" marR="124770" marT="62385" marB="62385"/>
                </a:tc>
                <a:extLst>
                  <a:ext uri="{0D108BD9-81ED-4DB2-BD59-A6C34878D82A}">
                    <a16:rowId xmlns:a16="http://schemas.microsoft.com/office/drawing/2014/main" val="495655645"/>
                  </a:ext>
                </a:extLst>
              </a:tr>
              <a:tr h="572874">
                <a:tc>
                  <a:txBody>
                    <a:bodyPr/>
                    <a:lstStyle/>
                    <a:p>
                      <a:r>
                        <a:rPr lang="fi-FI" sz="1600" dirty="0"/>
                        <a:t>Scan technique</a:t>
                      </a:r>
                      <a:endParaRPr lang="en-US" sz="1600" dirty="0"/>
                    </a:p>
                  </a:txBody>
                  <a:tcPr marL="124770" marR="124770" marT="62385" marB="62385"/>
                </a:tc>
                <a:tc>
                  <a:txBody>
                    <a:bodyPr/>
                    <a:lstStyle/>
                    <a:p>
                      <a:r>
                        <a:rPr lang="fi-FI" sz="1600" dirty="0"/>
                        <a:t>SE</a:t>
                      </a:r>
                      <a:endParaRPr lang="en-US" sz="1600" dirty="0"/>
                    </a:p>
                  </a:txBody>
                  <a:tcPr marL="124770" marR="124770" marT="62385" marB="62385"/>
                </a:tc>
                <a:tc>
                  <a:txBody>
                    <a:bodyPr/>
                    <a:lstStyle/>
                    <a:p>
                      <a:r>
                        <a:rPr lang="fi-FI" sz="1600" dirty="0"/>
                        <a:t>FFE</a:t>
                      </a:r>
                      <a:endParaRPr lang="en-US" sz="1600" dirty="0"/>
                    </a:p>
                  </a:txBody>
                  <a:tcPr marL="124770" marR="124770" marT="62385" marB="62385"/>
                </a:tc>
                <a:tc>
                  <a:txBody>
                    <a:bodyPr/>
                    <a:lstStyle/>
                    <a:p>
                      <a:r>
                        <a:rPr lang="fi-FI" sz="1600" dirty="0"/>
                        <a:t>SE</a:t>
                      </a:r>
                      <a:endParaRPr lang="en-US" sz="1600" dirty="0"/>
                    </a:p>
                  </a:txBody>
                  <a:tcPr marL="124770" marR="124770" marT="62385" marB="62385"/>
                </a:tc>
                <a:extLst>
                  <a:ext uri="{0D108BD9-81ED-4DB2-BD59-A6C34878D82A}">
                    <a16:rowId xmlns:a16="http://schemas.microsoft.com/office/drawing/2014/main" val="3700717236"/>
                  </a:ext>
                </a:extLst>
              </a:tr>
              <a:tr h="572874">
                <a:tc>
                  <a:txBody>
                    <a:bodyPr/>
                    <a:lstStyle/>
                    <a:p>
                      <a:r>
                        <a:rPr lang="fi-FI" sz="1600" dirty="0"/>
                        <a:t>Receive</a:t>
                      </a:r>
                      <a:r>
                        <a:rPr lang="fi-FI" sz="1600" baseline="0" dirty="0"/>
                        <a:t> coil</a:t>
                      </a:r>
                      <a:endParaRPr lang="en-US" sz="1600" dirty="0"/>
                    </a:p>
                  </a:txBody>
                  <a:tcPr marL="124770" marR="124770" marT="62385" marB="62385"/>
                </a:tc>
                <a:tc>
                  <a:txBody>
                    <a:bodyPr/>
                    <a:lstStyle/>
                    <a:p>
                      <a:r>
                        <a:rPr lang="fi-FI" sz="1600" dirty="0"/>
                        <a:t>MRL Anterior</a:t>
                      </a:r>
                    </a:p>
                    <a:p>
                      <a:r>
                        <a:rPr lang="fi-FI" sz="1600" dirty="0"/>
                        <a:t>MRL</a:t>
                      </a:r>
                      <a:r>
                        <a:rPr lang="fi-FI" sz="1600" baseline="0" dirty="0"/>
                        <a:t> </a:t>
                      </a:r>
                      <a:r>
                        <a:rPr lang="fi-FI" sz="1600" dirty="0"/>
                        <a:t>Posterior</a:t>
                      </a:r>
                      <a:endParaRPr lang="en-US" sz="1600" dirty="0"/>
                    </a:p>
                  </a:txBody>
                  <a:tcPr marL="124770" marR="124770" marT="62385" marB="62385"/>
                </a:tc>
                <a:tc>
                  <a:txBody>
                    <a:bodyPr/>
                    <a:lstStyle/>
                    <a:p>
                      <a:r>
                        <a:rPr lang="fi-FI" sz="1600" dirty="0"/>
                        <a:t>MRL Anterior</a:t>
                      </a:r>
                    </a:p>
                    <a:p>
                      <a:r>
                        <a:rPr lang="fi-FI" sz="1600" dirty="0"/>
                        <a:t>MRL</a:t>
                      </a:r>
                      <a:r>
                        <a:rPr lang="fi-FI" sz="1600" baseline="0" dirty="0"/>
                        <a:t> </a:t>
                      </a:r>
                      <a:r>
                        <a:rPr lang="fi-FI" sz="1600" dirty="0"/>
                        <a:t>Posterior</a:t>
                      </a:r>
                      <a:endParaRPr lang="en-US" sz="1600" dirty="0"/>
                    </a:p>
                  </a:txBody>
                  <a:tcPr marL="124770" marR="124770" marT="62385" marB="62385"/>
                </a:tc>
                <a:tc>
                  <a:txBody>
                    <a:bodyPr/>
                    <a:lstStyle/>
                    <a:p>
                      <a:r>
                        <a:rPr lang="fi-FI" sz="1600" dirty="0"/>
                        <a:t>System Body Coil (QBC)</a:t>
                      </a:r>
                      <a:endParaRPr lang="en-US" sz="1600" dirty="0"/>
                    </a:p>
                  </a:txBody>
                  <a:tcPr marL="124770" marR="124770" marT="62385" marB="62385"/>
                </a:tc>
                <a:extLst>
                  <a:ext uri="{0D108BD9-81ED-4DB2-BD59-A6C34878D82A}">
                    <a16:rowId xmlns:a16="http://schemas.microsoft.com/office/drawing/2014/main" val="906974940"/>
                  </a:ext>
                </a:extLst>
              </a:tr>
              <a:tr h="572874">
                <a:tc>
                  <a:txBody>
                    <a:bodyPr/>
                    <a:lstStyle/>
                    <a:p>
                      <a:r>
                        <a:rPr lang="fi-FI" sz="1600" dirty="0"/>
                        <a:t>TE (ms)</a:t>
                      </a:r>
                      <a:endParaRPr lang="en-US" sz="1600" dirty="0"/>
                    </a:p>
                  </a:txBody>
                  <a:tcPr marL="124770" marR="124770" marT="62385" marB="62385"/>
                </a:tc>
                <a:tc>
                  <a:txBody>
                    <a:bodyPr/>
                    <a:lstStyle/>
                    <a:p>
                      <a:r>
                        <a:rPr lang="fi-FI" sz="1600" dirty="0"/>
                        <a:t>30/100</a:t>
                      </a:r>
                      <a:endParaRPr lang="en-US" sz="1600" dirty="0"/>
                    </a:p>
                  </a:txBody>
                  <a:tcPr marL="124770" marR="124770" marT="62385" marB="62385"/>
                </a:tc>
                <a:tc>
                  <a:txBody>
                    <a:bodyPr/>
                    <a:lstStyle/>
                    <a:p>
                      <a:r>
                        <a:rPr lang="fi-FI" sz="1600" dirty="0"/>
                        <a:t>15</a:t>
                      </a:r>
                      <a:endParaRPr lang="en-US" sz="1600" dirty="0"/>
                    </a:p>
                  </a:txBody>
                  <a:tcPr marL="124770" marR="124770" marT="62385" marB="62385"/>
                </a:tc>
                <a:tc>
                  <a:txBody>
                    <a:bodyPr/>
                    <a:lstStyle/>
                    <a:p>
                      <a:r>
                        <a:rPr lang="fi-FI" sz="1600" dirty="0"/>
                        <a:t>3*50</a:t>
                      </a:r>
                      <a:endParaRPr lang="en-US" sz="1600" dirty="0"/>
                    </a:p>
                  </a:txBody>
                  <a:tcPr marL="124770" marR="124770" marT="62385" marB="62385"/>
                </a:tc>
                <a:extLst>
                  <a:ext uri="{0D108BD9-81ED-4DB2-BD59-A6C34878D82A}">
                    <a16:rowId xmlns:a16="http://schemas.microsoft.com/office/drawing/2014/main" val="2583192188"/>
                  </a:ext>
                </a:extLst>
              </a:tr>
              <a:tr h="572874">
                <a:tc>
                  <a:txBody>
                    <a:bodyPr/>
                    <a:lstStyle/>
                    <a:p>
                      <a:r>
                        <a:rPr lang="fi-FI" sz="1600" dirty="0"/>
                        <a:t>TR (ms)</a:t>
                      </a:r>
                      <a:endParaRPr lang="en-US" sz="1600" dirty="0"/>
                    </a:p>
                  </a:txBody>
                  <a:tcPr marL="124770" marR="124770" marT="62385" marB="62385"/>
                </a:tc>
                <a:tc>
                  <a:txBody>
                    <a:bodyPr/>
                    <a:lstStyle/>
                    <a:p>
                      <a:r>
                        <a:rPr lang="fi-FI" sz="1600" dirty="0"/>
                        <a:t>1000</a:t>
                      </a:r>
                      <a:endParaRPr lang="en-US" sz="1600" dirty="0"/>
                    </a:p>
                  </a:txBody>
                  <a:tcPr marL="124770" marR="124770" marT="62385" marB="62385"/>
                </a:tc>
                <a:tc>
                  <a:txBody>
                    <a:bodyPr/>
                    <a:lstStyle/>
                    <a:p>
                      <a:r>
                        <a:rPr lang="fi-FI" sz="1600" dirty="0"/>
                        <a:t>200</a:t>
                      </a:r>
                      <a:endParaRPr lang="en-US" sz="1600" dirty="0"/>
                    </a:p>
                  </a:txBody>
                  <a:tcPr marL="124770" marR="124770" marT="62385" marB="62385"/>
                </a:tc>
                <a:tc>
                  <a:txBody>
                    <a:bodyPr/>
                    <a:lstStyle/>
                    <a:p>
                      <a:r>
                        <a:rPr lang="fi-FI" sz="1600" dirty="0"/>
                        <a:t>1000</a:t>
                      </a:r>
                      <a:endParaRPr lang="en-US" sz="1600" dirty="0"/>
                    </a:p>
                  </a:txBody>
                  <a:tcPr marL="124770" marR="124770" marT="62385" marB="62385"/>
                </a:tc>
                <a:extLst>
                  <a:ext uri="{0D108BD9-81ED-4DB2-BD59-A6C34878D82A}">
                    <a16:rowId xmlns:a16="http://schemas.microsoft.com/office/drawing/2014/main" val="1944627944"/>
                  </a:ext>
                </a:extLst>
              </a:tr>
              <a:tr h="572874">
                <a:tc>
                  <a:txBody>
                    <a:bodyPr/>
                    <a:lstStyle/>
                    <a:p>
                      <a:r>
                        <a:rPr lang="fi-FI" sz="1600" dirty="0"/>
                        <a:t>Acq</a:t>
                      </a:r>
                      <a:r>
                        <a:rPr lang="fi-FI" sz="1600" baseline="0" dirty="0"/>
                        <a:t> voxel (mm</a:t>
                      </a:r>
                      <a:r>
                        <a:rPr lang="fi-FI" sz="1600" baseline="30000" dirty="0"/>
                        <a:t>3</a:t>
                      </a:r>
                      <a:r>
                        <a:rPr lang="fi-FI" sz="1600" baseline="0" dirty="0"/>
                        <a:t>)</a:t>
                      </a:r>
                      <a:endParaRPr lang="en-US" sz="1600" dirty="0"/>
                    </a:p>
                  </a:txBody>
                  <a:tcPr marL="124770" marR="124770" marT="62385" marB="62385"/>
                </a:tc>
                <a:tc>
                  <a:txBody>
                    <a:bodyPr/>
                    <a:lstStyle/>
                    <a:p>
                      <a:r>
                        <a:rPr lang="en-US" sz="1600" dirty="0"/>
                        <a:t>1.2 / 1.2 / 5.00</a:t>
                      </a:r>
                    </a:p>
                  </a:txBody>
                  <a:tcPr marL="124770" marR="124770" marT="62385" marB="62385"/>
                </a:tc>
                <a:tc>
                  <a:txBody>
                    <a:bodyPr/>
                    <a:lstStyle/>
                    <a:p>
                      <a:r>
                        <a:rPr lang="fr-FR" sz="1600" dirty="0"/>
                        <a:t>1.2 / 1.2 / 5.00</a:t>
                      </a:r>
                      <a:endParaRPr lang="en-US" sz="1600" dirty="0"/>
                    </a:p>
                  </a:txBody>
                  <a:tcPr marL="124770" marR="124770" marT="62385" marB="62385"/>
                </a:tc>
                <a:tc>
                  <a:txBody>
                    <a:bodyPr/>
                    <a:lstStyle/>
                    <a:p>
                      <a:r>
                        <a:rPr lang="en-US" sz="1600" dirty="0"/>
                        <a:t>0.98 / 0.98 / 15.0</a:t>
                      </a:r>
                    </a:p>
                  </a:txBody>
                  <a:tcPr marL="124770" marR="124770" marT="62385" marB="62385"/>
                </a:tc>
                <a:extLst>
                  <a:ext uri="{0D108BD9-81ED-4DB2-BD59-A6C34878D82A}">
                    <a16:rowId xmlns:a16="http://schemas.microsoft.com/office/drawing/2014/main" val="2173969521"/>
                  </a:ext>
                </a:extLst>
              </a:tr>
              <a:tr h="651569">
                <a:tc>
                  <a:txBody>
                    <a:bodyPr/>
                    <a:lstStyle/>
                    <a:p>
                      <a:r>
                        <a:rPr lang="fi-FI" sz="1600" dirty="0"/>
                        <a:t>Slices</a:t>
                      </a:r>
                      <a:endParaRPr lang="en-US" sz="1600" dirty="0"/>
                    </a:p>
                  </a:txBody>
                  <a:tcPr marL="124770" marR="124770" marT="62385" marB="62385"/>
                </a:tc>
                <a:tc>
                  <a:txBody>
                    <a:bodyPr/>
                    <a:lstStyle/>
                    <a:p>
                      <a:r>
                        <a:rPr lang="fi-FI" sz="1600" dirty="0"/>
                        <a:t>Noise, SPL,</a:t>
                      </a:r>
                      <a:r>
                        <a:rPr lang="fi-FI" sz="1600" baseline="0" dirty="0"/>
                        <a:t> FFU, SLP, SPR</a:t>
                      </a:r>
                      <a:endParaRPr lang="en-US" sz="1600" dirty="0"/>
                    </a:p>
                  </a:txBody>
                  <a:tcPr marL="124770" marR="124770" marT="62385" marB="62385"/>
                </a:tc>
                <a:tc>
                  <a:txBody>
                    <a:bodyPr/>
                    <a:lstStyle/>
                    <a:p>
                      <a:r>
                        <a:rPr lang="fi-FI" sz="1600" dirty="0"/>
                        <a:t>SPL, FFU, SLP</a:t>
                      </a:r>
                      <a:endParaRPr lang="en-US" sz="1600" dirty="0"/>
                    </a:p>
                  </a:txBody>
                  <a:tcPr marL="124770" marR="124770" marT="62385" marB="62385"/>
                </a:tc>
                <a:tc>
                  <a:txBody>
                    <a:bodyPr/>
                    <a:lstStyle/>
                    <a:p>
                      <a:r>
                        <a:rPr lang="fi-FI" sz="1600" dirty="0"/>
                        <a:t>FFU</a:t>
                      </a:r>
                      <a:endParaRPr lang="en-US" sz="1600" dirty="0"/>
                    </a:p>
                  </a:txBody>
                  <a:tcPr marL="124770" marR="124770" marT="62385" marB="62385"/>
                </a:tc>
                <a:extLst>
                  <a:ext uri="{0D108BD9-81ED-4DB2-BD59-A6C34878D82A}">
                    <a16:rowId xmlns:a16="http://schemas.microsoft.com/office/drawing/2014/main" val="3791000802"/>
                  </a:ext>
                </a:extLst>
              </a:tr>
            </a:tbl>
          </a:graphicData>
        </a:graphic>
      </p:graphicFrame>
    </p:spTree>
    <p:extLst>
      <p:ext uri="{BB962C8B-B14F-4D97-AF65-F5344CB8AC3E}">
        <p14:creationId xmlns:p14="http://schemas.microsoft.com/office/powerpoint/2010/main" val="732416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0" y="0"/>
            <a:ext cx="3487479" cy="6858000"/>
          </a:xfrm>
          <a:prstGeom prst="roundRect">
            <a:avLst>
              <a:gd name="adj" fmla="val 984"/>
            </a:avLst>
          </a:prstGeom>
          <a:solidFill>
            <a:schemeClr val="tx1"/>
          </a:solidFill>
          <a:ln w="28575" cap="flat" cmpd="sng" algn="ctr">
            <a:solidFill>
              <a:schemeClr val="tx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lnSpc>
                <a:spcPct val="107000"/>
              </a:lnSpc>
              <a:spcAft>
                <a:spcPts val="0"/>
              </a:spcAft>
            </a:pPr>
            <a:r>
              <a:rPr lang="en-US" sz="2000" b="1" dirty="0">
                <a:solidFill>
                  <a:schemeClr val="bg1"/>
                </a:solidFill>
                <a:latin typeface="+mn-lt"/>
                <a:ea typeface="Calibri"/>
                <a:cs typeface="Times New Roman"/>
              </a:rPr>
              <a:t>FFU</a:t>
            </a:r>
            <a:endParaRPr lang="en-US" sz="2000" b="1" dirty="0">
              <a:solidFill>
                <a:schemeClr val="bg1"/>
              </a:solidFill>
              <a:latin typeface="+mn-lt"/>
              <a:ea typeface="Calibri"/>
            </a:endParaRPr>
          </a:p>
        </p:txBody>
      </p:sp>
      <p:sp>
        <p:nvSpPr>
          <p:cNvPr id="14"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latin typeface="Calibri" panose="020F0502020204030204" pitchFamily="34" charset="0"/>
                <a:cs typeface="Calibri" panose="020F0502020204030204" pitchFamily="34" charset="0"/>
              </a:rPr>
              <a:t>Flood Field Uniformity</a:t>
            </a:r>
            <a:endParaRPr lang="en-US" sz="3200" dirty="0">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13</a:t>
            </a:fld>
            <a:endParaRPr lang="en-US" dirty="0">
              <a:solidFill>
                <a:srgbClr val="000000">
                  <a:tint val="75000"/>
                </a:srgbClr>
              </a:solidFill>
            </a:endParaRPr>
          </a:p>
        </p:txBody>
      </p:sp>
      <p:sp>
        <p:nvSpPr>
          <p:cNvPr id="36" name="Text Placeholder 1"/>
          <p:cNvSpPr txBox="1">
            <a:spLocks/>
          </p:cNvSpPr>
          <p:nvPr/>
        </p:nvSpPr>
        <p:spPr>
          <a:xfrm>
            <a:off x="3648487" y="1383658"/>
            <a:ext cx="5306041" cy="4873923"/>
          </a:xfrm>
          <a:prstGeom prst="rect">
            <a:avLst/>
          </a:prstGeom>
        </p:spPr>
        <p:txBody>
          <a:bodyPr/>
          <a:lstStyle>
            <a:lvl1pPr marL="0" indent="0" algn="l" rtl="0" eaLnBrk="1" fontAlgn="base" hangingPunct="1">
              <a:lnSpc>
                <a:spcPct val="100000"/>
              </a:lnSpc>
              <a:spcBef>
                <a:spcPts val="469"/>
              </a:spcBef>
              <a:spcAft>
                <a:spcPct val="0"/>
              </a:spcAft>
              <a:buFont typeface="Arial" panose="020B0604020202020204" pitchFamily="34" charset="0"/>
              <a:buNone/>
              <a:defRPr lang="en-US" sz="2000" b="0" i="0" baseline="0" noProof="0" dirty="0">
                <a:solidFill>
                  <a:schemeClr val="tx1"/>
                </a:solidFill>
                <a:latin typeface="Calibri" panose="020F0502020204030204" pitchFamily="34" charset="0"/>
                <a:ea typeface="Calibri" panose="020F0502020204030204" pitchFamily="34" charset="0"/>
                <a:cs typeface="Arial"/>
              </a:defRPr>
            </a:lvl1pPr>
            <a:lvl2pPr marL="511175" marR="0" indent="-285750" algn="l" defTabSz="1072866" rtl="0" eaLnBrk="1" fontAlgn="base" latinLnBrk="0" hangingPunct="1">
              <a:lnSpc>
                <a:spcPct val="100000"/>
              </a:lnSpc>
              <a:spcBef>
                <a:spcPts val="0"/>
              </a:spcBef>
              <a:spcAft>
                <a:spcPct val="0"/>
              </a:spcAft>
              <a:buClrTx/>
              <a:buSzTx/>
              <a:buFont typeface="Calibri" panose="020F0502020204030204" pitchFamily="34" charset="0"/>
              <a:buNone/>
              <a:tabLst/>
              <a:defRPr lang="en-US" sz="2000" b="0" i="0" noProof="0" dirty="0" smtClean="0">
                <a:solidFill>
                  <a:schemeClr val="tx1"/>
                </a:solidFill>
                <a:latin typeface="Calibri" panose="020F0502020204030204" pitchFamily="34" charset="0"/>
                <a:ea typeface="Calibri" panose="020F0502020204030204" pitchFamily="34" charset="0"/>
                <a:cs typeface="Arial"/>
              </a:defRPr>
            </a:lvl2pPr>
            <a:lvl3pPr marL="747712" indent="-285750" algn="l" rtl="0" eaLnBrk="1" fontAlgn="base" hangingPunct="1">
              <a:lnSpc>
                <a:spcPct val="100000"/>
              </a:lnSpc>
              <a:spcBef>
                <a:spcPts val="0"/>
              </a:spcBef>
              <a:spcAft>
                <a:spcPct val="0"/>
              </a:spcAft>
              <a:buFont typeface="Wingdings" panose="05000000000000000000" pitchFamily="2" charset="2"/>
              <a:buNone/>
              <a:defRPr lang="en-US" sz="1800" b="0" i="0" noProof="0" dirty="0" smtClean="0">
                <a:solidFill>
                  <a:schemeClr val="tx1"/>
                </a:solidFill>
                <a:latin typeface="Calibri" panose="020F0502020204030204" pitchFamily="34" charset="0"/>
                <a:ea typeface="Calibri" panose="020F0502020204030204" pitchFamily="34" charset="0"/>
                <a:cs typeface="Arial"/>
              </a:defRPr>
            </a:lvl3pPr>
            <a:lvl4pPr marL="974725" indent="-285750" algn="l" rtl="0" eaLnBrk="1" fontAlgn="base" hangingPunct="1">
              <a:lnSpc>
                <a:spcPct val="100000"/>
              </a:lnSpc>
              <a:spcBef>
                <a:spcPts val="0"/>
              </a:spcBef>
              <a:spcAft>
                <a:spcPct val="0"/>
              </a:spcAft>
              <a:buFont typeface="Arial" panose="020B0604020202020204" pitchFamily="34" charset="0"/>
              <a:buChar char="•"/>
              <a:defRPr lang="en-US" sz="1800" b="0" i="0" noProof="0" dirty="0" smtClean="0">
                <a:solidFill>
                  <a:schemeClr val="tx1"/>
                </a:solidFill>
                <a:latin typeface="Calibri" panose="020F0502020204030204" pitchFamily="34" charset="0"/>
                <a:ea typeface="Calibri" panose="020F0502020204030204" pitchFamily="34" charset="0"/>
                <a:cs typeface="Arial"/>
              </a:defRPr>
            </a:lvl4pPr>
            <a:lvl5pPr marL="1200150" indent="-285750" algn="l" rtl="0" eaLnBrk="1" fontAlgn="base" hangingPunct="1">
              <a:lnSpc>
                <a:spcPct val="100000"/>
              </a:lnSpc>
              <a:spcBef>
                <a:spcPts val="0"/>
              </a:spcBef>
              <a:spcAft>
                <a:spcPts val="0"/>
              </a:spcAft>
              <a:buFont typeface="Lucida Grande"/>
              <a:buChar char="–"/>
              <a:defRPr lang="en-US" sz="1800" b="0" i="0" noProof="0" dirty="0" smtClean="0">
                <a:solidFill>
                  <a:schemeClr val="tx1"/>
                </a:solidFill>
                <a:latin typeface="Calibri" panose="020F0502020204030204" pitchFamily="34" charset="0"/>
                <a:ea typeface="Calibri" panose="020F0502020204030204" pitchFamily="34" charset="0"/>
                <a:cs typeface="Arial"/>
              </a:defRPr>
            </a:lvl5pPr>
            <a:lvl6pPr marL="1882775" indent="-266700" algn="l" rtl="0" eaLnBrk="1" fontAlgn="base" hangingPunct="1">
              <a:lnSpc>
                <a:spcPct val="130000"/>
              </a:lnSpc>
              <a:spcBef>
                <a:spcPct val="20000"/>
              </a:spcBef>
              <a:spcAft>
                <a:spcPct val="0"/>
              </a:spcAft>
              <a:buChar char="»"/>
              <a:defRPr sz="1400">
                <a:solidFill>
                  <a:schemeClr val="tx1"/>
                </a:solidFill>
                <a:latin typeface="+mn-lt"/>
              </a:defRPr>
            </a:lvl6pPr>
            <a:lvl7pPr marL="1425575" indent="-285750" algn="l" rtl="0" eaLnBrk="1" fontAlgn="base" hangingPunct="1">
              <a:lnSpc>
                <a:spcPct val="100000"/>
              </a:lnSpc>
              <a:spcBef>
                <a:spcPts val="0"/>
              </a:spcBef>
              <a:spcAft>
                <a:spcPts val="0"/>
              </a:spcAft>
              <a:buChar char="»"/>
              <a:defRPr lang="en-US" sz="1800" b="0" i="0" noProof="0" dirty="0" smtClean="0">
                <a:solidFill>
                  <a:schemeClr val="tx1"/>
                </a:solidFill>
                <a:latin typeface="Calibri" panose="020F0502020204030204" pitchFamily="34" charset="0"/>
                <a:cs typeface="Calibri" panose="020F0502020204030204" pitchFamily="34" charset="0"/>
              </a:defRPr>
            </a:lvl7pPr>
            <a:lvl8pPr marL="4023246" indent="-268216" algn="l" rtl="0" eaLnBrk="1" fontAlgn="base" hangingPunct="1">
              <a:lnSpc>
                <a:spcPct val="130000"/>
              </a:lnSpc>
              <a:spcBef>
                <a:spcPct val="20000"/>
              </a:spcBef>
              <a:spcAft>
                <a:spcPct val="0"/>
              </a:spcAft>
              <a:buChar char="»"/>
              <a:defRPr sz="1400">
                <a:solidFill>
                  <a:schemeClr val="tx1"/>
                </a:solidFill>
                <a:latin typeface="+mn-lt"/>
              </a:defRPr>
            </a:lvl8pPr>
            <a:lvl9pPr marL="4559678" indent="-268216" algn="l" rtl="0" eaLnBrk="1" fontAlgn="base" hangingPunct="1">
              <a:lnSpc>
                <a:spcPct val="130000"/>
              </a:lnSpc>
              <a:spcBef>
                <a:spcPct val="20000"/>
              </a:spcBef>
              <a:spcAft>
                <a:spcPct val="0"/>
              </a:spcAft>
              <a:buChar char="»"/>
              <a:defRPr sz="1400">
                <a:solidFill>
                  <a:schemeClr val="tx1"/>
                </a:solidFill>
                <a:latin typeface="+mn-lt"/>
              </a:defRPr>
            </a:lvl9pPr>
          </a:lstStyle>
          <a:p>
            <a:pPr marL="285750" indent="-285750">
              <a:buFont typeface="Arial" panose="020B0604020202020204" pitchFamily="34" charset="0"/>
              <a:buChar char="•"/>
            </a:pPr>
            <a:r>
              <a:rPr lang="fi-FI" altLang="en-US" sz="1800" dirty="0">
                <a:cs typeface="Calibri" panose="020F0502020204030204" pitchFamily="34" charset="0"/>
              </a:rPr>
              <a:t>The Flood Field Uniformity (FFU) section is the area which contains only fluid, resulting in a FFU area of 200 mm of diameter</a:t>
            </a:r>
            <a:r>
              <a:rPr lang="en-US" sz="1800" dirty="0">
                <a:cs typeface="Calibri" panose="020F0502020204030204" pitchFamily="34" charset="0"/>
              </a:rPr>
              <a:t>.</a:t>
            </a:r>
          </a:p>
          <a:p>
            <a:pPr marL="342900" indent="-342900">
              <a:buFont typeface="Arial" panose="020B0604020202020204" pitchFamily="34" charset="0"/>
              <a:buChar char="•"/>
            </a:pPr>
            <a:r>
              <a:rPr lang="fi-FI" sz="1800" dirty="0"/>
              <a:t>FFU section is used to measure </a:t>
            </a:r>
            <a:r>
              <a:rPr lang="en-US" sz="1800" b="1" dirty="0">
                <a:cs typeface="Calibri" panose="020F0502020204030204" pitchFamily="34" charset="0"/>
              </a:rPr>
              <a:t>Signal to Noise Ratio </a:t>
            </a:r>
            <a:r>
              <a:rPr lang="en-US" sz="1800" dirty="0">
                <a:cs typeface="Calibri" panose="020F0502020204030204" pitchFamily="34" charset="0"/>
              </a:rPr>
              <a:t>and </a:t>
            </a:r>
            <a:r>
              <a:rPr lang="en-US" sz="1800" b="1" dirty="0">
                <a:cs typeface="Calibri" panose="020F0502020204030204" pitchFamily="34" charset="0"/>
              </a:rPr>
              <a:t>i</a:t>
            </a:r>
            <a:r>
              <a:rPr lang="en-US" altLang="en-US" sz="1800" b="1" dirty="0">
                <a:cs typeface="Calibri" panose="020F0502020204030204" pitchFamily="34" charset="0"/>
              </a:rPr>
              <a:t>mage uniformity</a:t>
            </a:r>
            <a:r>
              <a:rPr lang="en-US" altLang="en-US" sz="1800" dirty="0">
                <a:cs typeface="Calibri" panose="020F0502020204030204" pitchFamily="34" charset="0"/>
              </a:rPr>
              <a:t>.</a:t>
            </a:r>
          </a:p>
          <a:p>
            <a:pPr marL="342900" indent="-342900">
              <a:buFont typeface="Arial" panose="020B0604020202020204" pitchFamily="34" charset="0"/>
              <a:buChar char="•"/>
            </a:pPr>
            <a:endParaRPr lang="en-US" altLang="en-US" sz="1800" dirty="0">
              <a:cs typeface="Calibri" panose="020F0502020204030204" pitchFamily="34" charset="0"/>
            </a:endParaRPr>
          </a:p>
          <a:p>
            <a:pPr marL="342900" indent="-342900">
              <a:buFont typeface="Arial" panose="020B0604020202020204" pitchFamily="34" charset="0"/>
              <a:buChar char="•"/>
            </a:pPr>
            <a:r>
              <a:rPr lang="en-US" sz="1800" dirty="0"/>
              <a:t>SNR measurement is for regular follow-up. </a:t>
            </a:r>
          </a:p>
          <a:p>
            <a:pPr marL="342900" indent="-342900">
              <a:buFont typeface="Arial" panose="020B0604020202020204" pitchFamily="34" charset="0"/>
              <a:buChar char="•"/>
            </a:pPr>
            <a:r>
              <a:rPr lang="en-US" sz="1800" dirty="0"/>
              <a:t>Stability of the signal chain and the absence of additional sources of noise should be captured with this test. </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cs typeface="Calibri" panose="020F0502020204030204" pitchFamily="34" charset="0"/>
              </a:rPr>
              <a:t>The signal intensity from a homogenous test phantom is expected to be uniform.</a:t>
            </a:r>
          </a:p>
          <a:p>
            <a:pPr marL="342900" indent="-342900">
              <a:buFont typeface="Arial" panose="020B0604020202020204" pitchFamily="34" charset="0"/>
              <a:buChar char="•"/>
            </a:pPr>
            <a:endParaRPr lang="en-US" sz="1000" dirty="0"/>
          </a:p>
          <a:p>
            <a:pPr marL="342900" indent="-342900">
              <a:buFont typeface="Arial" panose="020B0604020202020204" pitchFamily="34" charset="0"/>
              <a:buChar char="•"/>
            </a:pPr>
            <a:endParaRPr lang="en-US" sz="1000" dirty="0"/>
          </a:p>
          <a:p>
            <a:pPr marL="285750" indent="-285750">
              <a:buFont typeface="Arial" panose="020B0604020202020204" pitchFamily="34" charset="0"/>
              <a:buChar char="•"/>
            </a:pPr>
            <a:endParaRPr lang="en-US" sz="1800" dirty="0">
              <a:cs typeface="Calibri" panose="020F0502020204030204" pitchFamily="34" charset="0"/>
            </a:endParaRPr>
          </a:p>
          <a:p>
            <a:pPr marL="285750" indent="-285750">
              <a:buFont typeface="Arial" panose="020B0604020202020204" pitchFamily="34" charset="0"/>
              <a:buChar char="•"/>
            </a:pPr>
            <a:endParaRPr lang="en-US" sz="1800" dirty="0">
              <a:cs typeface="Calibri" panose="020F0502020204030204" pitchFamily="34" charset="0"/>
            </a:endParaRPr>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342900" indent="-342900">
              <a:buFont typeface="Arial" panose="020B0604020202020204" pitchFamily="34" charset="0"/>
              <a:buChar char="•"/>
            </a:pPr>
            <a:endParaRPr lang="en-US" kern="0" dirty="0">
              <a:latin typeface="Calibri" panose="020F0502020204030204"/>
            </a:endParaRPr>
          </a:p>
        </p:txBody>
      </p:sp>
      <p:sp>
        <p:nvSpPr>
          <p:cNvPr id="21" name="Right Arrow 20"/>
          <p:cNvSpPr/>
          <p:nvPr/>
        </p:nvSpPr>
        <p:spPr bwMode="auto">
          <a:xfrm>
            <a:off x="3667867" y="3308679"/>
            <a:ext cx="338105" cy="240642"/>
          </a:xfrm>
          <a:prstGeom prst="rightArrow">
            <a:avLst/>
          </a:prstGeom>
          <a:solidFill>
            <a:schemeClr val="bg1">
              <a:lumMod val="50000"/>
            </a:schemeClr>
          </a:solidFill>
          <a:ln w="28575" cap="flat" cmpd="sng" algn="ctr">
            <a:solidFill>
              <a:schemeClr val="bg1">
                <a:lumMod val="50000"/>
              </a:schemeClr>
            </a:solidFill>
            <a:prstDash val="solid"/>
            <a:round/>
            <a:headEnd type="none" w="med" len="med"/>
            <a:tailEnd type="none" w="med" len="med"/>
          </a:ln>
          <a:effectLst/>
          <a:scene3d>
            <a:camera prst="orthographicFront"/>
            <a:lightRig rig="soft" dir="t"/>
          </a:scene3d>
          <a:sp3d extrusionH="101600" contourW="6350" prstMaterial="matte">
            <a:bevelT w="101600" h="127000"/>
            <a:bevelB w="95250" h="1016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pic>
        <p:nvPicPr>
          <p:cNvPr id="26" name="Picture 25"/>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 y="4566006"/>
            <a:ext cx="3506009" cy="1904298"/>
          </a:xfrm>
          <a:prstGeom prst="rect">
            <a:avLst/>
          </a:prstGeom>
        </p:spPr>
      </p:pic>
      <p:sp>
        <p:nvSpPr>
          <p:cNvPr id="28" name="Rectangle 27"/>
          <p:cNvSpPr/>
          <p:nvPr/>
        </p:nvSpPr>
        <p:spPr bwMode="auto">
          <a:xfrm>
            <a:off x="137982" y="5540080"/>
            <a:ext cx="3262993" cy="247567"/>
          </a:xfrm>
          <a:prstGeom prst="rect">
            <a:avLst/>
          </a:prstGeom>
          <a:noFill/>
          <a:ln w="28575" cap="flat" cmpd="sng" algn="ctr">
            <a:solidFill>
              <a:srgbClr val="E973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pic>
        <p:nvPicPr>
          <p:cNvPr id="38" name="Picture 37"/>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18529" y="912203"/>
            <a:ext cx="3506005" cy="3319470"/>
          </a:xfrm>
          <a:prstGeom prst="rect">
            <a:avLst/>
          </a:prstGeom>
        </p:spPr>
      </p:pic>
      <p:sp>
        <p:nvSpPr>
          <p:cNvPr id="39" name="TextBox 38"/>
          <p:cNvSpPr txBox="1"/>
          <p:nvPr/>
        </p:nvSpPr>
        <p:spPr>
          <a:xfrm>
            <a:off x="-18529" y="855079"/>
            <a:ext cx="3506005" cy="261610"/>
          </a:xfrm>
          <a:prstGeom prst="rect">
            <a:avLst/>
          </a:prstGeom>
          <a:noFill/>
        </p:spPr>
        <p:txBody>
          <a:bodyPr wrap="square" rtlCol="0">
            <a:spAutoFit/>
          </a:bodyPr>
          <a:lstStyle/>
          <a:p>
            <a:pPr algn="ctr"/>
            <a:r>
              <a:rPr lang="fi-FI" sz="1100" i="1" dirty="0">
                <a:solidFill>
                  <a:schemeClr val="bg1"/>
                </a:solidFill>
                <a:latin typeface="Calibri" panose="020F0502020204030204" pitchFamily="34" charset="0"/>
                <a:cs typeface="Calibri" panose="020F0502020204030204" pitchFamily="34" charset="0"/>
              </a:rPr>
              <a:t>FFU image</a:t>
            </a:r>
            <a:endParaRPr lang="en-US" sz="1100" i="1" dirty="0">
              <a:solidFill>
                <a:schemeClr val="bg1"/>
              </a:solidFill>
              <a:latin typeface="Calibri" panose="020F0502020204030204" pitchFamily="34" charset="0"/>
              <a:cs typeface="Calibri" panose="020F0502020204030204" pitchFamily="34" charset="0"/>
            </a:endParaRPr>
          </a:p>
        </p:txBody>
      </p:sp>
      <p:sp>
        <p:nvSpPr>
          <p:cNvPr id="29" name="Right Arrow 28"/>
          <p:cNvSpPr/>
          <p:nvPr/>
        </p:nvSpPr>
        <p:spPr bwMode="auto">
          <a:xfrm rot="16200000">
            <a:off x="1291899" y="4322951"/>
            <a:ext cx="955158" cy="413246"/>
          </a:xfrm>
          <a:prstGeom prst="rightArrow">
            <a:avLst/>
          </a:prstGeom>
          <a:solidFill>
            <a:srgbClr val="E97301"/>
          </a:solidFill>
          <a:ln w="28575" cap="flat" cmpd="sng" algn="ctr">
            <a:solidFill>
              <a:srgbClr val="E97301"/>
            </a:solidFill>
            <a:prstDash val="solid"/>
            <a:round/>
            <a:headEnd type="none" w="med" len="med"/>
            <a:tailEnd type="none" w="med" len="med"/>
          </a:ln>
          <a:effectLst/>
          <a:scene3d>
            <a:camera prst="orthographicFront"/>
            <a:lightRig rig="soft" dir="t"/>
          </a:scene3d>
          <a:sp3d extrusionH="101600" contourW="6350" prstMaterial="matte">
            <a:bevelT w="101600" h="127000"/>
            <a:bevelB w="95250" h="1016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23" name="TextBox 22"/>
          <p:cNvSpPr txBox="1"/>
          <p:nvPr>
            <p:custDataLst>
              <p:tags r:id="rId1"/>
            </p:custDataLst>
          </p:nvPr>
        </p:nvSpPr>
        <p:spPr>
          <a:xfrm>
            <a:off x="-3" y="6442501"/>
            <a:ext cx="3487479" cy="276999"/>
          </a:xfrm>
          <a:prstGeom prst="rect">
            <a:avLst/>
          </a:prstGeom>
          <a:noFill/>
        </p:spPr>
        <p:txBody>
          <a:bodyPr wrap="square" rtlCol="0">
            <a:spAutoFit/>
          </a:bodyPr>
          <a:lstStyle/>
          <a:p>
            <a:pPr algn="ctr"/>
            <a:r>
              <a:rPr lang="fi-FI" i="1" dirty="0">
                <a:solidFill>
                  <a:schemeClr val="bg1"/>
                </a:solidFill>
                <a:latin typeface="Calibri" panose="020F0502020204030204" pitchFamily="34" charset="0"/>
                <a:cs typeface="Calibri" panose="020F0502020204030204" pitchFamily="34" charset="0"/>
              </a:rPr>
              <a:t>FFU section inside the head phantom </a:t>
            </a:r>
            <a:endParaRPr lang="en-US" i="1" dirty="0">
              <a:solidFill>
                <a:schemeClr val="bg1"/>
              </a:solidFill>
              <a:latin typeface="Calibri" panose="020F0502020204030204" pitchFamily="34" charset="0"/>
              <a:cs typeface="Calibri" panose="020F0502020204030204" pitchFamily="34" charset="0"/>
            </a:endParaRPr>
          </a:p>
        </p:txBody>
      </p:sp>
      <p:sp>
        <p:nvSpPr>
          <p:cNvPr id="17" name="Rounded Rectangle 16"/>
          <p:cNvSpPr/>
          <p:nvPr/>
        </p:nvSpPr>
        <p:spPr bwMode="auto">
          <a:xfrm>
            <a:off x="82678" y="389505"/>
            <a:ext cx="3327991" cy="382311"/>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PIQT measurement</a:t>
            </a:r>
            <a:endParaRPr lang="en-US" sz="3200" b="1" dirty="0">
              <a:latin typeface="+mn-lt"/>
              <a:ea typeface="Calibri"/>
            </a:endParaRPr>
          </a:p>
        </p:txBody>
      </p:sp>
    </p:spTree>
    <p:extLst>
      <p:ext uri="{BB962C8B-B14F-4D97-AF65-F5344CB8AC3E}">
        <p14:creationId xmlns:p14="http://schemas.microsoft.com/office/powerpoint/2010/main" val="3983937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0" y="0"/>
            <a:ext cx="3487479" cy="6858000"/>
          </a:xfrm>
          <a:prstGeom prst="roundRect">
            <a:avLst>
              <a:gd name="adj" fmla="val 984"/>
            </a:avLst>
          </a:prstGeom>
          <a:solidFill>
            <a:schemeClr val="tx1"/>
          </a:solidFill>
          <a:ln w="28575" cap="flat" cmpd="sng" algn="ctr">
            <a:solidFill>
              <a:schemeClr val="tx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lnSpc>
                <a:spcPct val="107000"/>
              </a:lnSpc>
              <a:spcAft>
                <a:spcPts val="0"/>
              </a:spcAft>
            </a:pPr>
            <a:r>
              <a:rPr lang="en-US" sz="2000" b="1" dirty="0">
                <a:solidFill>
                  <a:schemeClr val="bg1"/>
                </a:solidFill>
                <a:latin typeface="+mn-lt"/>
                <a:ea typeface="Calibri"/>
                <a:cs typeface="Times New Roman"/>
              </a:rPr>
              <a:t>FFU</a:t>
            </a:r>
            <a:endParaRPr lang="en-US" sz="2000" b="1" dirty="0">
              <a:solidFill>
                <a:schemeClr val="bg1"/>
              </a:solidFill>
              <a:latin typeface="+mn-lt"/>
              <a:ea typeface="Calibri"/>
            </a:endParaRPr>
          </a:p>
        </p:txBody>
      </p:sp>
      <p:pic>
        <p:nvPicPr>
          <p:cNvPr id="27" name="Picture 26"/>
          <p:cNvPicPr>
            <a:picLocks noChangeAspect="1"/>
          </p:cNvPicPr>
          <p:nvPr/>
        </p:nvPicPr>
        <p:blipFill rotWithShape="1">
          <a:blip r:embed="rId5" cstate="email">
            <a:extLst>
              <a:ext uri="{28A0092B-C50C-407E-A947-70E740481C1C}">
                <a14:useLocalDpi xmlns:a14="http://schemas.microsoft.com/office/drawing/2010/main" val="0"/>
              </a:ext>
            </a:extLst>
          </a:blip>
          <a:srcRect l="8089" t="5251" r="26819" b="5785"/>
          <a:stretch/>
        </p:blipFill>
        <p:spPr>
          <a:xfrm>
            <a:off x="0" y="1717432"/>
            <a:ext cx="3499759" cy="3441982"/>
          </a:xfrm>
          <a:prstGeom prst="rect">
            <a:avLst/>
          </a:prstGeom>
        </p:spPr>
      </p:pic>
      <p:sp>
        <p:nvSpPr>
          <p:cNvPr id="14"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latin typeface="Calibri" panose="020F0502020204030204" pitchFamily="34" charset="0"/>
                <a:cs typeface="Calibri" panose="020F0502020204030204" pitchFamily="34" charset="0"/>
              </a:rPr>
              <a:t>FFU - Signal to Noise Ratio (SNR)</a:t>
            </a:r>
            <a:endParaRPr lang="en-US" sz="3200" dirty="0">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14</a:t>
            </a:fld>
            <a:endParaRPr lang="en-US" dirty="0">
              <a:solidFill>
                <a:srgbClr val="000000">
                  <a:tint val="75000"/>
                </a:srgbClr>
              </a:solidFill>
            </a:endParaRPr>
          </a:p>
        </p:txBody>
      </p:sp>
      <p:sp>
        <p:nvSpPr>
          <p:cNvPr id="36" name="Text Placeholder 1"/>
          <p:cNvSpPr txBox="1">
            <a:spLocks/>
          </p:cNvSpPr>
          <p:nvPr/>
        </p:nvSpPr>
        <p:spPr>
          <a:xfrm>
            <a:off x="3658266" y="1383659"/>
            <a:ext cx="5382833" cy="4712187"/>
          </a:xfrm>
          <a:prstGeom prst="rect">
            <a:avLst/>
          </a:prstGeom>
        </p:spPr>
        <p:txBody>
          <a:bodyPr/>
          <a:lstStyle>
            <a:lvl1pPr marL="0" indent="0" algn="l" rtl="0" eaLnBrk="1" fontAlgn="base" hangingPunct="1">
              <a:lnSpc>
                <a:spcPct val="100000"/>
              </a:lnSpc>
              <a:spcBef>
                <a:spcPts val="469"/>
              </a:spcBef>
              <a:spcAft>
                <a:spcPct val="0"/>
              </a:spcAft>
              <a:buFont typeface="Arial" panose="020B0604020202020204" pitchFamily="34" charset="0"/>
              <a:buNone/>
              <a:defRPr lang="en-US" sz="2000" b="0" i="0" baseline="0" noProof="0" dirty="0">
                <a:solidFill>
                  <a:schemeClr val="tx1"/>
                </a:solidFill>
                <a:latin typeface="Calibri" panose="020F0502020204030204" pitchFamily="34" charset="0"/>
                <a:ea typeface="Calibri" panose="020F0502020204030204" pitchFamily="34" charset="0"/>
                <a:cs typeface="Arial"/>
              </a:defRPr>
            </a:lvl1pPr>
            <a:lvl2pPr marL="511175" marR="0" indent="-285750" algn="l" defTabSz="1072866" rtl="0" eaLnBrk="1" fontAlgn="base" latinLnBrk="0" hangingPunct="1">
              <a:lnSpc>
                <a:spcPct val="100000"/>
              </a:lnSpc>
              <a:spcBef>
                <a:spcPts val="0"/>
              </a:spcBef>
              <a:spcAft>
                <a:spcPct val="0"/>
              </a:spcAft>
              <a:buClrTx/>
              <a:buSzTx/>
              <a:buFont typeface="Calibri" panose="020F0502020204030204" pitchFamily="34" charset="0"/>
              <a:buNone/>
              <a:tabLst/>
              <a:defRPr lang="en-US" sz="2000" b="0" i="0" noProof="0" dirty="0" smtClean="0">
                <a:solidFill>
                  <a:schemeClr val="tx1"/>
                </a:solidFill>
                <a:latin typeface="Calibri" panose="020F0502020204030204" pitchFamily="34" charset="0"/>
                <a:ea typeface="Calibri" panose="020F0502020204030204" pitchFamily="34" charset="0"/>
                <a:cs typeface="Arial"/>
              </a:defRPr>
            </a:lvl2pPr>
            <a:lvl3pPr marL="747712" indent="-285750" algn="l" rtl="0" eaLnBrk="1" fontAlgn="base" hangingPunct="1">
              <a:lnSpc>
                <a:spcPct val="100000"/>
              </a:lnSpc>
              <a:spcBef>
                <a:spcPts val="0"/>
              </a:spcBef>
              <a:spcAft>
                <a:spcPct val="0"/>
              </a:spcAft>
              <a:buFont typeface="Wingdings" panose="05000000000000000000" pitchFamily="2" charset="2"/>
              <a:buNone/>
              <a:defRPr lang="en-US" sz="1800" b="0" i="0" noProof="0" dirty="0" smtClean="0">
                <a:solidFill>
                  <a:schemeClr val="tx1"/>
                </a:solidFill>
                <a:latin typeface="Calibri" panose="020F0502020204030204" pitchFamily="34" charset="0"/>
                <a:ea typeface="Calibri" panose="020F0502020204030204" pitchFamily="34" charset="0"/>
                <a:cs typeface="Arial"/>
              </a:defRPr>
            </a:lvl3pPr>
            <a:lvl4pPr marL="974725" indent="-285750" algn="l" rtl="0" eaLnBrk="1" fontAlgn="base" hangingPunct="1">
              <a:lnSpc>
                <a:spcPct val="100000"/>
              </a:lnSpc>
              <a:spcBef>
                <a:spcPts val="0"/>
              </a:spcBef>
              <a:spcAft>
                <a:spcPct val="0"/>
              </a:spcAft>
              <a:buFont typeface="Arial" panose="020B0604020202020204" pitchFamily="34" charset="0"/>
              <a:buChar char="•"/>
              <a:defRPr lang="en-US" sz="1800" b="0" i="0" noProof="0" dirty="0" smtClean="0">
                <a:solidFill>
                  <a:schemeClr val="tx1"/>
                </a:solidFill>
                <a:latin typeface="Calibri" panose="020F0502020204030204" pitchFamily="34" charset="0"/>
                <a:ea typeface="Calibri" panose="020F0502020204030204" pitchFamily="34" charset="0"/>
                <a:cs typeface="Arial"/>
              </a:defRPr>
            </a:lvl4pPr>
            <a:lvl5pPr marL="1200150" indent="-285750" algn="l" rtl="0" eaLnBrk="1" fontAlgn="base" hangingPunct="1">
              <a:lnSpc>
                <a:spcPct val="100000"/>
              </a:lnSpc>
              <a:spcBef>
                <a:spcPts val="0"/>
              </a:spcBef>
              <a:spcAft>
                <a:spcPts val="0"/>
              </a:spcAft>
              <a:buFont typeface="Lucida Grande"/>
              <a:buChar char="–"/>
              <a:defRPr lang="en-US" sz="1800" b="0" i="0" noProof="0" dirty="0" smtClean="0">
                <a:solidFill>
                  <a:schemeClr val="tx1"/>
                </a:solidFill>
                <a:latin typeface="Calibri" panose="020F0502020204030204" pitchFamily="34" charset="0"/>
                <a:ea typeface="Calibri" panose="020F0502020204030204" pitchFamily="34" charset="0"/>
                <a:cs typeface="Arial"/>
              </a:defRPr>
            </a:lvl5pPr>
            <a:lvl6pPr marL="1882775" indent="-266700" algn="l" rtl="0" eaLnBrk="1" fontAlgn="base" hangingPunct="1">
              <a:lnSpc>
                <a:spcPct val="130000"/>
              </a:lnSpc>
              <a:spcBef>
                <a:spcPct val="20000"/>
              </a:spcBef>
              <a:spcAft>
                <a:spcPct val="0"/>
              </a:spcAft>
              <a:buChar char="»"/>
              <a:defRPr sz="1400">
                <a:solidFill>
                  <a:schemeClr val="tx1"/>
                </a:solidFill>
                <a:latin typeface="+mn-lt"/>
              </a:defRPr>
            </a:lvl6pPr>
            <a:lvl7pPr marL="1425575" indent="-285750" algn="l" rtl="0" eaLnBrk="1" fontAlgn="base" hangingPunct="1">
              <a:lnSpc>
                <a:spcPct val="100000"/>
              </a:lnSpc>
              <a:spcBef>
                <a:spcPts val="0"/>
              </a:spcBef>
              <a:spcAft>
                <a:spcPts val="0"/>
              </a:spcAft>
              <a:buChar char="»"/>
              <a:defRPr lang="en-US" sz="1800" b="0" i="0" noProof="0" dirty="0" smtClean="0">
                <a:solidFill>
                  <a:schemeClr val="tx1"/>
                </a:solidFill>
                <a:latin typeface="Calibri" panose="020F0502020204030204" pitchFamily="34" charset="0"/>
                <a:cs typeface="Calibri" panose="020F0502020204030204" pitchFamily="34" charset="0"/>
              </a:defRPr>
            </a:lvl7pPr>
            <a:lvl8pPr marL="4023246" indent="-268216" algn="l" rtl="0" eaLnBrk="1" fontAlgn="base" hangingPunct="1">
              <a:lnSpc>
                <a:spcPct val="130000"/>
              </a:lnSpc>
              <a:spcBef>
                <a:spcPct val="20000"/>
              </a:spcBef>
              <a:spcAft>
                <a:spcPct val="0"/>
              </a:spcAft>
              <a:buChar char="»"/>
              <a:defRPr sz="1400">
                <a:solidFill>
                  <a:schemeClr val="tx1"/>
                </a:solidFill>
                <a:latin typeface="+mn-lt"/>
              </a:defRPr>
            </a:lvl8pPr>
            <a:lvl9pPr marL="4559678" indent="-268216" algn="l" rtl="0" eaLnBrk="1" fontAlgn="base" hangingPunct="1">
              <a:lnSpc>
                <a:spcPct val="130000"/>
              </a:lnSpc>
              <a:spcBef>
                <a:spcPct val="20000"/>
              </a:spcBef>
              <a:spcAft>
                <a:spcPct val="0"/>
              </a:spcAft>
              <a:buChar char="»"/>
              <a:defRPr sz="1400">
                <a:solidFill>
                  <a:schemeClr val="tx1"/>
                </a:solidFill>
                <a:latin typeface="+mn-lt"/>
              </a:defRPr>
            </a:lvl9pPr>
          </a:lstStyle>
          <a:p>
            <a:pPr marL="285750" indent="-285750">
              <a:spcBef>
                <a:spcPts val="0"/>
              </a:spcBef>
              <a:buFont typeface="Arial" panose="020B0604020202020204" pitchFamily="34" charset="0"/>
              <a:buChar char="•"/>
            </a:pPr>
            <a:r>
              <a:rPr lang="en-US" sz="1800" dirty="0">
                <a:cs typeface="Calibri" panose="020F0502020204030204" pitchFamily="34" charset="0"/>
              </a:rPr>
              <a:t>Signal to Noise ratio may be calculated using different methods.</a:t>
            </a:r>
            <a:endParaRPr lang="en-US" sz="1000" dirty="0">
              <a:cs typeface="Calibri" panose="020F0502020204030204" pitchFamily="34" charset="0"/>
            </a:endParaRPr>
          </a:p>
          <a:p>
            <a:pPr marL="285750" indent="-285750">
              <a:spcBef>
                <a:spcPts val="0"/>
              </a:spcBef>
              <a:buFont typeface="Arial" panose="020B0604020202020204" pitchFamily="34" charset="0"/>
              <a:buChar char="•"/>
            </a:pPr>
            <a:r>
              <a:rPr lang="en-US" sz="1800" dirty="0"/>
              <a:t>The Philips method (</a:t>
            </a:r>
            <a:r>
              <a:rPr lang="en-US" sz="1800" dirty="0" err="1">
                <a:cs typeface="Calibri" panose="020F0502020204030204" pitchFamily="34" charset="0"/>
              </a:rPr>
              <a:t>Nema</a:t>
            </a:r>
            <a:r>
              <a:rPr lang="en-US" sz="1800" dirty="0">
                <a:cs typeface="Calibri" panose="020F0502020204030204" pitchFamily="34" charset="0"/>
              </a:rPr>
              <a:t> S/N(B) test) </a:t>
            </a:r>
            <a:r>
              <a:rPr lang="en-US" sz="1800" dirty="0"/>
              <a:t>uses information in one scan, the standard NEMA</a:t>
            </a:r>
            <a:r>
              <a:rPr lang="en-US" sz="1800" dirty="0">
                <a:solidFill>
                  <a:schemeClr val="bg1">
                    <a:lumMod val="50000"/>
                  </a:schemeClr>
                </a:solidFill>
              </a:rPr>
              <a:t>*</a:t>
            </a:r>
            <a:r>
              <a:rPr lang="en-US" sz="1800" dirty="0"/>
              <a:t> method uses two separate scans for the background noise level.</a:t>
            </a:r>
          </a:p>
          <a:p>
            <a:pPr marL="796925" lvl="1">
              <a:buFont typeface="Arial" panose="020B0604020202020204" pitchFamily="34" charset="0"/>
              <a:buChar char="•"/>
            </a:pPr>
            <a:r>
              <a:rPr lang="en-US" sz="1800" dirty="0"/>
              <a:t>Positioning and size of ROIs differ from NEMA standard.</a:t>
            </a:r>
          </a:p>
          <a:p>
            <a:pPr marL="796925" lvl="1">
              <a:buFont typeface="Arial" panose="020B0604020202020204" pitchFamily="34" charset="0"/>
              <a:buChar char="•"/>
            </a:pPr>
            <a:r>
              <a:rPr lang="en-US" sz="1800" dirty="0"/>
              <a:t>NEMA procedure (NEMA MS 1-2008): Alternative SNR (method 4) is used.</a:t>
            </a:r>
          </a:p>
          <a:p>
            <a:pPr marL="796925" lvl="1">
              <a:buFont typeface="Arial" panose="020B0604020202020204" pitchFamily="34" charset="0"/>
              <a:buChar char="•"/>
            </a:pPr>
            <a:endParaRPr lang="en-US" sz="1000" dirty="0"/>
          </a:p>
          <a:p>
            <a:pPr marL="796925" lvl="1">
              <a:buFont typeface="Arial" panose="020B0604020202020204" pitchFamily="34" charset="0"/>
              <a:buChar char="•"/>
            </a:pPr>
            <a:endParaRPr lang="en-US" sz="1000" dirty="0"/>
          </a:p>
          <a:p>
            <a:pPr marL="285750" indent="-285750">
              <a:spcBef>
                <a:spcPts val="0"/>
              </a:spcBef>
              <a:buFont typeface="Arial" panose="020B0604020202020204" pitchFamily="34" charset="0"/>
              <a:buChar char="•"/>
            </a:pPr>
            <a:r>
              <a:rPr lang="en-GB" altLang="en-US" sz="1800" dirty="0"/>
              <a:t>QA1, QA2 are measured with MRL Anterior and Posterior coils, QA3 with QBC.</a:t>
            </a:r>
            <a:endParaRPr lang="en-US" sz="1800" dirty="0"/>
          </a:p>
          <a:p>
            <a:pPr marL="285750" indent="-285750">
              <a:spcBef>
                <a:spcPts val="0"/>
              </a:spcBef>
              <a:buFont typeface="Arial" panose="020B0604020202020204" pitchFamily="34" charset="0"/>
              <a:buChar char="•"/>
            </a:pPr>
            <a:endParaRPr lang="en-US" sz="1800" dirty="0">
              <a:cs typeface="Calibri" panose="020F0502020204030204" pitchFamily="34" charset="0"/>
            </a:endParaRPr>
          </a:p>
          <a:p>
            <a:pPr marL="342900" indent="-342900">
              <a:spcBef>
                <a:spcPts val="0"/>
              </a:spcBef>
              <a:buFont typeface="Arial" panose="020B0604020202020204" pitchFamily="34" charset="0"/>
              <a:buChar char="•"/>
            </a:pPr>
            <a:endParaRPr lang="en-US" sz="1800" dirty="0"/>
          </a:p>
          <a:p>
            <a:pPr marL="285750" indent="-285750">
              <a:spcBef>
                <a:spcPts val="0"/>
              </a:spcBef>
              <a:buFont typeface="Arial" panose="020B0604020202020204" pitchFamily="34" charset="0"/>
              <a:buChar char="•"/>
            </a:pPr>
            <a:endParaRPr lang="en-US" sz="1800" dirty="0">
              <a:cs typeface="Calibri" panose="020F0502020204030204" pitchFamily="34" charset="0"/>
            </a:endParaRPr>
          </a:p>
          <a:p>
            <a:pPr marL="285750" indent="-285750">
              <a:spcBef>
                <a:spcPts val="0"/>
              </a:spcBef>
              <a:buFont typeface="Arial" panose="020B0604020202020204" pitchFamily="34" charset="0"/>
              <a:buChar char="•"/>
            </a:pPr>
            <a:endParaRPr lang="en-US" sz="1800" dirty="0">
              <a:cs typeface="Calibri" panose="020F0502020204030204" pitchFamily="34" charset="0"/>
            </a:endParaRPr>
          </a:p>
          <a:p>
            <a:pPr marL="285750" indent="-285750">
              <a:spcBef>
                <a:spcPts val="0"/>
              </a:spcBef>
              <a:buFont typeface="Arial" panose="020B0604020202020204" pitchFamily="34" charset="0"/>
              <a:buChar char="•"/>
            </a:pPr>
            <a:endParaRPr lang="en-US" kern="0" dirty="0"/>
          </a:p>
          <a:p>
            <a:pPr marL="285750" indent="-285750">
              <a:spcBef>
                <a:spcPts val="0"/>
              </a:spcBef>
              <a:buFont typeface="Arial" panose="020B0604020202020204" pitchFamily="34" charset="0"/>
              <a:buChar char="•"/>
            </a:pPr>
            <a:endParaRPr lang="en-US" kern="0" dirty="0"/>
          </a:p>
          <a:p>
            <a:pPr marL="285750" indent="-285750">
              <a:spcBef>
                <a:spcPts val="0"/>
              </a:spcBef>
              <a:buFont typeface="Arial" panose="020B0604020202020204" pitchFamily="34" charset="0"/>
              <a:buChar char="•"/>
            </a:pPr>
            <a:endParaRPr lang="en-US" kern="0" dirty="0"/>
          </a:p>
          <a:p>
            <a:pPr marL="285750" indent="-285750">
              <a:spcBef>
                <a:spcPts val="0"/>
              </a:spcBef>
              <a:buFont typeface="Arial" panose="020B0604020202020204" pitchFamily="34" charset="0"/>
              <a:buChar char="•"/>
            </a:pPr>
            <a:endParaRPr lang="en-US" kern="0" dirty="0"/>
          </a:p>
          <a:p>
            <a:pPr marL="285750" indent="-285750">
              <a:spcBef>
                <a:spcPts val="0"/>
              </a:spcBef>
              <a:buFont typeface="Arial" panose="020B0604020202020204" pitchFamily="34" charset="0"/>
              <a:buChar char="•"/>
            </a:pPr>
            <a:endParaRPr lang="en-US" kern="0" dirty="0"/>
          </a:p>
          <a:p>
            <a:pPr marL="285750" indent="-285750">
              <a:spcBef>
                <a:spcPts val="0"/>
              </a:spcBef>
              <a:buFont typeface="Arial" panose="020B0604020202020204" pitchFamily="34" charset="0"/>
              <a:buChar char="•"/>
            </a:pPr>
            <a:endParaRPr lang="en-US" kern="0" dirty="0"/>
          </a:p>
          <a:p>
            <a:pPr marL="285750" indent="-285750">
              <a:spcBef>
                <a:spcPts val="0"/>
              </a:spcBef>
              <a:buFont typeface="Arial" panose="020B0604020202020204" pitchFamily="34" charset="0"/>
              <a:buChar char="•"/>
            </a:pPr>
            <a:endParaRPr lang="en-US" kern="0" dirty="0"/>
          </a:p>
          <a:p>
            <a:pPr marL="285750" indent="-285750">
              <a:spcBef>
                <a:spcPts val="0"/>
              </a:spcBef>
              <a:buFont typeface="Arial" panose="020B0604020202020204" pitchFamily="34" charset="0"/>
              <a:buChar char="•"/>
            </a:pPr>
            <a:endParaRPr lang="en-US" kern="0" dirty="0"/>
          </a:p>
          <a:p>
            <a:pPr>
              <a:spcBef>
                <a:spcPts val="0"/>
              </a:spcBef>
            </a:pPr>
            <a:endParaRPr lang="en-US" kern="0" dirty="0"/>
          </a:p>
          <a:p>
            <a:pPr marL="285750" indent="-285750">
              <a:spcBef>
                <a:spcPts val="0"/>
              </a:spcBef>
              <a:buFont typeface="Arial" panose="020B0604020202020204" pitchFamily="34" charset="0"/>
              <a:buChar char="•"/>
            </a:pPr>
            <a:endParaRPr lang="en-US" kern="0" dirty="0"/>
          </a:p>
          <a:p>
            <a:pPr marL="285750" indent="-285750">
              <a:spcBef>
                <a:spcPts val="0"/>
              </a:spcBef>
              <a:buFont typeface="Arial" panose="020B0604020202020204" pitchFamily="34" charset="0"/>
              <a:buChar char="•"/>
            </a:pPr>
            <a:endParaRPr lang="en-US" kern="0" dirty="0"/>
          </a:p>
          <a:p>
            <a:pPr marL="342900" indent="-342900">
              <a:spcBef>
                <a:spcPts val="0"/>
              </a:spcBef>
              <a:buFont typeface="Arial" panose="020B0604020202020204" pitchFamily="34" charset="0"/>
              <a:buChar char="•"/>
            </a:pPr>
            <a:endParaRPr lang="en-US" kern="0" dirty="0">
              <a:latin typeface="Calibri" panose="020F0502020204030204"/>
            </a:endParaRPr>
          </a:p>
        </p:txBody>
      </p:sp>
      <p:sp>
        <p:nvSpPr>
          <p:cNvPr id="15" name="TextBox 14"/>
          <p:cNvSpPr txBox="1"/>
          <p:nvPr/>
        </p:nvSpPr>
        <p:spPr>
          <a:xfrm>
            <a:off x="3845132" y="5672354"/>
            <a:ext cx="5195967" cy="707886"/>
          </a:xfrm>
          <a:prstGeom prst="rect">
            <a:avLst/>
          </a:prstGeom>
          <a:noFill/>
        </p:spPr>
        <p:txBody>
          <a:bodyPr wrap="square" rtlCol="0">
            <a:spAutoFit/>
          </a:bodyPr>
          <a:lstStyle/>
          <a:p>
            <a:r>
              <a:rPr lang="fi-FI" sz="1000" i="1" dirty="0">
                <a:solidFill>
                  <a:srgbClr val="585C7C"/>
                </a:solidFill>
                <a:latin typeface="Calibri" panose="020F0502020204030204" pitchFamily="34" charset="0"/>
                <a:cs typeface="Calibri" panose="020F0502020204030204" pitchFamily="34" charset="0"/>
              </a:rPr>
              <a:t>*</a:t>
            </a:r>
            <a:r>
              <a:rPr lang="en-GB" altLang="en-US" sz="1000" i="1" dirty="0">
                <a:solidFill>
                  <a:srgbClr val="585C7C"/>
                </a:solidFill>
                <a:latin typeface="Calibri" panose="020F0502020204030204" pitchFamily="34" charset="0"/>
                <a:cs typeface="Calibri" panose="020F0502020204030204" pitchFamily="34" charset="0"/>
              </a:rPr>
              <a:t>NEMA procedure (NEMA MS 1-2008): Alternative SNR (method 4) is used.</a:t>
            </a:r>
          </a:p>
          <a:p>
            <a:r>
              <a:rPr lang="en-US" sz="1000" i="1" dirty="0">
                <a:solidFill>
                  <a:srgbClr val="585C7C"/>
                </a:solidFill>
                <a:latin typeface="Calibri" panose="020F0502020204030204" pitchFamily="34" charset="0"/>
                <a:cs typeface="Calibri" panose="020F0502020204030204" pitchFamily="34" charset="0"/>
              </a:rPr>
              <a:t>NEMA Standards Publication MS 6-2008 (Determination of </a:t>
            </a:r>
          </a:p>
          <a:p>
            <a:r>
              <a:rPr lang="en-US" sz="1000" i="1" dirty="0">
                <a:solidFill>
                  <a:srgbClr val="585C7C"/>
                </a:solidFill>
                <a:latin typeface="Calibri" panose="020F0502020204030204" pitchFamily="34" charset="0"/>
                <a:cs typeface="Calibri" panose="020F0502020204030204" pitchFamily="34" charset="0"/>
              </a:rPr>
              <a:t>Signal-to-Noise Ratio and Image Uniformity  for Single-Channel </a:t>
            </a:r>
          </a:p>
          <a:p>
            <a:r>
              <a:rPr lang="en-US" sz="1000" i="1" dirty="0">
                <a:solidFill>
                  <a:srgbClr val="585C7C"/>
                </a:solidFill>
                <a:latin typeface="Calibri" panose="020F0502020204030204" pitchFamily="34" charset="0"/>
                <a:cs typeface="Calibri" panose="020F0502020204030204" pitchFamily="34" charset="0"/>
              </a:rPr>
              <a:t>Non-Volume Coils in Diagnostic MR Imaging Published)</a:t>
            </a:r>
            <a:endParaRPr lang="en-GB" altLang="en-US" sz="1000" i="1" dirty="0">
              <a:solidFill>
                <a:srgbClr val="585C7C"/>
              </a:solidFill>
              <a:latin typeface="Calibri" panose="020F0502020204030204" pitchFamily="34" charset="0"/>
              <a:cs typeface="Calibri" panose="020F0502020204030204" pitchFamily="34" charset="0"/>
            </a:endParaRPr>
          </a:p>
        </p:txBody>
      </p:sp>
      <p:sp>
        <p:nvSpPr>
          <p:cNvPr id="17" name="TextBox 16"/>
          <p:cNvSpPr txBox="1"/>
          <p:nvPr/>
        </p:nvSpPr>
        <p:spPr>
          <a:xfrm>
            <a:off x="35024" y="5764687"/>
            <a:ext cx="3375645" cy="261610"/>
          </a:xfrm>
          <a:prstGeom prst="rect">
            <a:avLst/>
          </a:prstGeom>
          <a:noFill/>
        </p:spPr>
        <p:txBody>
          <a:bodyPr wrap="square" rtlCol="0">
            <a:spAutoFit/>
          </a:bodyPr>
          <a:lstStyle/>
          <a:p>
            <a:pPr algn="ctr"/>
            <a:r>
              <a:rPr lang="fi-FI" sz="1100" i="1" dirty="0">
                <a:solidFill>
                  <a:schemeClr val="bg1"/>
                </a:solidFill>
                <a:latin typeface="Calibri" panose="020F0502020204030204" pitchFamily="34" charset="0"/>
                <a:cs typeface="Calibri" panose="020F0502020204030204" pitchFamily="34" charset="0"/>
              </a:rPr>
              <a:t>FFU image – SNR measurement</a:t>
            </a:r>
            <a:endParaRPr lang="en-US" sz="1100" i="1" dirty="0">
              <a:solidFill>
                <a:schemeClr val="bg1"/>
              </a:solidFill>
              <a:latin typeface="Calibri" panose="020F0502020204030204" pitchFamily="34" charset="0"/>
              <a:cs typeface="Calibri" panose="020F0502020204030204" pitchFamily="34" charset="0"/>
            </a:endParaRPr>
          </a:p>
        </p:txBody>
      </p:sp>
      <p:sp>
        <p:nvSpPr>
          <p:cNvPr id="18" name="Rectangle 17"/>
          <p:cNvSpPr/>
          <p:nvPr/>
        </p:nvSpPr>
        <p:spPr bwMode="auto">
          <a:xfrm>
            <a:off x="1584502" y="3197283"/>
            <a:ext cx="407050" cy="456257"/>
          </a:xfrm>
          <a:prstGeom prst="rect">
            <a:avLst/>
          </a:prstGeom>
          <a:noFill/>
          <a:ln w="28575" cap="flat" cmpd="sng" algn="ctr">
            <a:solidFill>
              <a:srgbClr val="E973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C00000"/>
              </a:solidFill>
              <a:effectLst>
                <a:outerShdw blurRad="38100" dist="38100" dir="2700000" algn="tl">
                  <a:srgbClr val="000000">
                    <a:alpha val="43137"/>
                  </a:srgbClr>
                </a:outerShdw>
              </a:effectLst>
              <a:latin typeface="Arial" charset="0"/>
            </a:endParaRPr>
          </a:p>
        </p:txBody>
      </p:sp>
      <p:sp>
        <p:nvSpPr>
          <p:cNvPr id="22" name="Rectangle 21"/>
          <p:cNvSpPr/>
          <p:nvPr/>
        </p:nvSpPr>
        <p:spPr bwMode="auto">
          <a:xfrm>
            <a:off x="2373709" y="4800758"/>
            <a:ext cx="1043781" cy="258477"/>
          </a:xfrm>
          <a:prstGeom prst="rect">
            <a:avLst/>
          </a:prstGeom>
          <a:noFill/>
          <a:ln w="28575" cap="flat" cmpd="sng" algn="ctr">
            <a:solidFill>
              <a:srgbClr val="CECCB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24" name="TextBox 23"/>
          <p:cNvSpPr txBox="1"/>
          <p:nvPr>
            <p:custDataLst>
              <p:tags r:id="rId1"/>
            </p:custDataLst>
          </p:nvPr>
        </p:nvSpPr>
        <p:spPr>
          <a:xfrm>
            <a:off x="1091404" y="3693670"/>
            <a:ext cx="1212958" cy="276999"/>
          </a:xfrm>
          <a:prstGeom prst="rect">
            <a:avLst/>
          </a:prstGeom>
          <a:noFill/>
        </p:spPr>
        <p:txBody>
          <a:bodyPr wrap="square" rtlCol="0">
            <a:spAutoFit/>
          </a:bodyPr>
          <a:lstStyle/>
          <a:p>
            <a:pPr algn="ctr"/>
            <a:r>
              <a:rPr lang="fi-FI" b="1" i="1" dirty="0">
                <a:solidFill>
                  <a:srgbClr val="E97301"/>
                </a:solidFill>
                <a:latin typeface="Calibri" panose="020F0502020204030204" pitchFamily="34" charset="0"/>
                <a:cs typeface="Calibri" panose="020F0502020204030204" pitchFamily="34" charset="0"/>
              </a:rPr>
              <a:t>ROI in Center (C)</a:t>
            </a:r>
            <a:endParaRPr lang="en-US" b="1" i="1" dirty="0">
              <a:solidFill>
                <a:srgbClr val="E97301"/>
              </a:solidFill>
              <a:latin typeface="Calibri" panose="020F0502020204030204" pitchFamily="34" charset="0"/>
              <a:cs typeface="Calibri" panose="020F0502020204030204" pitchFamily="34" charset="0"/>
            </a:endParaRPr>
          </a:p>
        </p:txBody>
      </p:sp>
      <p:sp>
        <p:nvSpPr>
          <p:cNvPr id="25" name="TextBox 24"/>
          <p:cNvSpPr txBox="1"/>
          <p:nvPr>
            <p:custDataLst>
              <p:tags r:id="rId2"/>
            </p:custDataLst>
          </p:nvPr>
        </p:nvSpPr>
        <p:spPr>
          <a:xfrm>
            <a:off x="2300198" y="5048332"/>
            <a:ext cx="1190801" cy="646331"/>
          </a:xfrm>
          <a:prstGeom prst="rect">
            <a:avLst/>
          </a:prstGeom>
          <a:noFill/>
        </p:spPr>
        <p:txBody>
          <a:bodyPr wrap="square" rtlCol="0">
            <a:spAutoFit/>
          </a:bodyPr>
          <a:lstStyle/>
          <a:p>
            <a:pPr algn="ctr"/>
            <a:r>
              <a:rPr lang="fi-FI" i="1" dirty="0">
                <a:solidFill>
                  <a:schemeClr val="bg1">
                    <a:lumMod val="75000"/>
                  </a:schemeClr>
                </a:solidFill>
                <a:latin typeface="Calibri" panose="020F0502020204030204" pitchFamily="34" charset="0"/>
                <a:cs typeface="Calibri" panose="020F0502020204030204" pitchFamily="34" charset="0"/>
              </a:rPr>
              <a:t>ROI in background (B)</a:t>
            </a:r>
            <a:endParaRPr lang="en-US" i="1" dirty="0">
              <a:solidFill>
                <a:schemeClr val="bg1">
                  <a:lumMod val="75000"/>
                </a:schemeClr>
              </a:solidFill>
              <a:latin typeface="Calibri" panose="020F0502020204030204" pitchFamily="34" charset="0"/>
              <a:cs typeface="Calibri" panose="020F0502020204030204" pitchFamily="34" charset="0"/>
            </a:endParaRPr>
          </a:p>
        </p:txBody>
      </p:sp>
      <p:sp>
        <p:nvSpPr>
          <p:cNvPr id="20" name="Rounded Rectangle 19"/>
          <p:cNvSpPr/>
          <p:nvPr/>
        </p:nvSpPr>
        <p:spPr bwMode="auto">
          <a:xfrm>
            <a:off x="82678" y="389505"/>
            <a:ext cx="3327991" cy="382311"/>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PIQT measurement</a:t>
            </a:r>
            <a:endParaRPr lang="en-US" sz="3200" b="1" dirty="0">
              <a:latin typeface="+mn-lt"/>
              <a:ea typeface="Calibri"/>
            </a:endParaRPr>
          </a:p>
        </p:txBody>
      </p:sp>
    </p:spTree>
    <p:extLst>
      <p:ext uri="{BB962C8B-B14F-4D97-AF65-F5344CB8AC3E}">
        <p14:creationId xmlns:p14="http://schemas.microsoft.com/office/powerpoint/2010/main" val="2051680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0" y="0"/>
            <a:ext cx="3487479" cy="6858000"/>
          </a:xfrm>
          <a:prstGeom prst="roundRect">
            <a:avLst>
              <a:gd name="adj" fmla="val 984"/>
            </a:avLst>
          </a:prstGeom>
          <a:solidFill>
            <a:schemeClr val="tx1"/>
          </a:solidFill>
          <a:ln w="28575" cap="flat" cmpd="sng" algn="ctr">
            <a:solidFill>
              <a:schemeClr val="tx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lnSpc>
                <a:spcPct val="107000"/>
              </a:lnSpc>
              <a:spcAft>
                <a:spcPts val="0"/>
              </a:spcAft>
            </a:pPr>
            <a:r>
              <a:rPr lang="en-US" sz="2000" b="1" dirty="0">
                <a:solidFill>
                  <a:schemeClr val="bg1"/>
                </a:solidFill>
                <a:latin typeface="+mn-lt"/>
                <a:ea typeface="Calibri"/>
                <a:cs typeface="Times New Roman"/>
              </a:rPr>
              <a:t>FFU</a:t>
            </a:r>
            <a:endParaRPr lang="en-US" sz="2000" b="1" dirty="0">
              <a:solidFill>
                <a:schemeClr val="bg1"/>
              </a:solidFill>
              <a:latin typeface="+mn-lt"/>
              <a:ea typeface="Calibri"/>
            </a:endParaRPr>
          </a:p>
        </p:txBody>
      </p:sp>
      <p:pic>
        <p:nvPicPr>
          <p:cNvPr id="27" name="Picture 26"/>
          <p:cNvPicPr>
            <a:picLocks noChangeAspect="1"/>
          </p:cNvPicPr>
          <p:nvPr/>
        </p:nvPicPr>
        <p:blipFill rotWithShape="1">
          <a:blip r:embed="rId5" cstate="email">
            <a:extLst>
              <a:ext uri="{28A0092B-C50C-407E-A947-70E740481C1C}">
                <a14:useLocalDpi xmlns:a14="http://schemas.microsoft.com/office/drawing/2010/main" val="0"/>
              </a:ext>
            </a:extLst>
          </a:blip>
          <a:srcRect l="8089" t="5251" r="26819" b="5785"/>
          <a:stretch/>
        </p:blipFill>
        <p:spPr>
          <a:xfrm>
            <a:off x="0" y="1717432"/>
            <a:ext cx="3499759" cy="3441982"/>
          </a:xfrm>
          <a:prstGeom prst="rect">
            <a:avLst/>
          </a:prstGeom>
        </p:spPr>
      </p:pic>
      <p:sp>
        <p:nvSpPr>
          <p:cNvPr id="14"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latin typeface="Calibri" panose="020F0502020204030204" pitchFamily="34" charset="0"/>
                <a:cs typeface="Calibri" panose="020F0502020204030204" pitchFamily="34" charset="0"/>
              </a:rPr>
              <a:t>FFU - Signal to Noise Ratio (SNR)</a:t>
            </a:r>
            <a:endParaRPr lang="en-US" sz="3200" dirty="0">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15</a:t>
            </a:fld>
            <a:endParaRPr lang="en-US" dirty="0">
              <a:solidFill>
                <a:srgbClr val="000000">
                  <a:tint val="75000"/>
                </a:srgbClr>
              </a:solidFill>
            </a:endParaRPr>
          </a:p>
        </p:txBody>
      </p:sp>
      <p:sp>
        <p:nvSpPr>
          <p:cNvPr id="36" name="Text Placeholder 1"/>
          <p:cNvSpPr txBox="1">
            <a:spLocks/>
          </p:cNvSpPr>
          <p:nvPr/>
        </p:nvSpPr>
        <p:spPr>
          <a:xfrm>
            <a:off x="3648487" y="1383659"/>
            <a:ext cx="5306041" cy="4873922"/>
          </a:xfrm>
          <a:prstGeom prst="rect">
            <a:avLst/>
          </a:prstGeom>
        </p:spPr>
        <p:txBody>
          <a:bodyPr/>
          <a:lstStyle>
            <a:lvl1pPr marL="0" indent="0" algn="l" rtl="0" eaLnBrk="1" fontAlgn="base" hangingPunct="1">
              <a:lnSpc>
                <a:spcPct val="100000"/>
              </a:lnSpc>
              <a:spcBef>
                <a:spcPts val="469"/>
              </a:spcBef>
              <a:spcAft>
                <a:spcPct val="0"/>
              </a:spcAft>
              <a:buFont typeface="Arial" panose="020B0604020202020204" pitchFamily="34" charset="0"/>
              <a:buNone/>
              <a:defRPr lang="en-US" sz="2000" b="0" i="0" baseline="0" noProof="0" dirty="0">
                <a:solidFill>
                  <a:schemeClr val="tx1"/>
                </a:solidFill>
                <a:latin typeface="Calibri" panose="020F0502020204030204" pitchFamily="34" charset="0"/>
                <a:ea typeface="Calibri" panose="020F0502020204030204" pitchFamily="34" charset="0"/>
                <a:cs typeface="Arial"/>
              </a:defRPr>
            </a:lvl1pPr>
            <a:lvl2pPr marL="511175" marR="0" indent="-285750" algn="l" defTabSz="1072866" rtl="0" eaLnBrk="1" fontAlgn="base" latinLnBrk="0" hangingPunct="1">
              <a:lnSpc>
                <a:spcPct val="100000"/>
              </a:lnSpc>
              <a:spcBef>
                <a:spcPts val="0"/>
              </a:spcBef>
              <a:spcAft>
                <a:spcPct val="0"/>
              </a:spcAft>
              <a:buClrTx/>
              <a:buSzTx/>
              <a:buFont typeface="Calibri" panose="020F0502020204030204" pitchFamily="34" charset="0"/>
              <a:buNone/>
              <a:tabLst/>
              <a:defRPr lang="en-US" sz="2000" b="0" i="0" noProof="0" dirty="0" smtClean="0">
                <a:solidFill>
                  <a:schemeClr val="tx1"/>
                </a:solidFill>
                <a:latin typeface="Calibri" panose="020F0502020204030204" pitchFamily="34" charset="0"/>
                <a:ea typeface="Calibri" panose="020F0502020204030204" pitchFamily="34" charset="0"/>
                <a:cs typeface="Arial"/>
              </a:defRPr>
            </a:lvl2pPr>
            <a:lvl3pPr marL="747712" indent="-285750" algn="l" rtl="0" eaLnBrk="1" fontAlgn="base" hangingPunct="1">
              <a:lnSpc>
                <a:spcPct val="100000"/>
              </a:lnSpc>
              <a:spcBef>
                <a:spcPts val="0"/>
              </a:spcBef>
              <a:spcAft>
                <a:spcPct val="0"/>
              </a:spcAft>
              <a:buFont typeface="Wingdings" panose="05000000000000000000" pitchFamily="2" charset="2"/>
              <a:buNone/>
              <a:defRPr lang="en-US" sz="1800" b="0" i="0" noProof="0" dirty="0" smtClean="0">
                <a:solidFill>
                  <a:schemeClr val="tx1"/>
                </a:solidFill>
                <a:latin typeface="Calibri" panose="020F0502020204030204" pitchFamily="34" charset="0"/>
                <a:ea typeface="Calibri" panose="020F0502020204030204" pitchFamily="34" charset="0"/>
                <a:cs typeface="Arial"/>
              </a:defRPr>
            </a:lvl3pPr>
            <a:lvl4pPr marL="974725" indent="-285750" algn="l" rtl="0" eaLnBrk="1" fontAlgn="base" hangingPunct="1">
              <a:lnSpc>
                <a:spcPct val="100000"/>
              </a:lnSpc>
              <a:spcBef>
                <a:spcPts val="0"/>
              </a:spcBef>
              <a:spcAft>
                <a:spcPct val="0"/>
              </a:spcAft>
              <a:buFont typeface="Arial" panose="020B0604020202020204" pitchFamily="34" charset="0"/>
              <a:buChar char="•"/>
              <a:defRPr lang="en-US" sz="1800" b="0" i="0" noProof="0" dirty="0" smtClean="0">
                <a:solidFill>
                  <a:schemeClr val="tx1"/>
                </a:solidFill>
                <a:latin typeface="Calibri" panose="020F0502020204030204" pitchFamily="34" charset="0"/>
                <a:ea typeface="Calibri" panose="020F0502020204030204" pitchFamily="34" charset="0"/>
                <a:cs typeface="Arial"/>
              </a:defRPr>
            </a:lvl4pPr>
            <a:lvl5pPr marL="1200150" indent="-285750" algn="l" rtl="0" eaLnBrk="1" fontAlgn="base" hangingPunct="1">
              <a:lnSpc>
                <a:spcPct val="100000"/>
              </a:lnSpc>
              <a:spcBef>
                <a:spcPts val="0"/>
              </a:spcBef>
              <a:spcAft>
                <a:spcPts val="0"/>
              </a:spcAft>
              <a:buFont typeface="Lucida Grande"/>
              <a:buChar char="–"/>
              <a:defRPr lang="en-US" sz="1800" b="0" i="0" noProof="0" dirty="0" smtClean="0">
                <a:solidFill>
                  <a:schemeClr val="tx1"/>
                </a:solidFill>
                <a:latin typeface="Calibri" panose="020F0502020204030204" pitchFamily="34" charset="0"/>
                <a:ea typeface="Calibri" panose="020F0502020204030204" pitchFamily="34" charset="0"/>
                <a:cs typeface="Arial"/>
              </a:defRPr>
            </a:lvl5pPr>
            <a:lvl6pPr marL="1882775" indent="-266700" algn="l" rtl="0" eaLnBrk="1" fontAlgn="base" hangingPunct="1">
              <a:lnSpc>
                <a:spcPct val="130000"/>
              </a:lnSpc>
              <a:spcBef>
                <a:spcPct val="20000"/>
              </a:spcBef>
              <a:spcAft>
                <a:spcPct val="0"/>
              </a:spcAft>
              <a:buChar char="»"/>
              <a:defRPr sz="1400">
                <a:solidFill>
                  <a:schemeClr val="tx1"/>
                </a:solidFill>
                <a:latin typeface="+mn-lt"/>
              </a:defRPr>
            </a:lvl6pPr>
            <a:lvl7pPr marL="1425575" indent="-285750" algn="l" rtl="0" eaLnBrk="1" fontAlgn="base" hangingPunct="1">
              <a:lnSpc>
                <a:spcPct val="100000"/>
              </a:lnSpc>
              <a:spcBef>
                <a:spcPts val="0"/>
              </a:spcBef>
              <a:spcAft>
                <a:spcPts val="0"/>
              </a:spcAft>
              <a:buChar char="»"/>
              <a:defRPr lang="en-US" sz="1800" b="0" i="0" noProof="0" dirty="0" smtClean="0">
                <a:solidFill>
                  <a:schemeClr val="tx1"/>
                </a:solidFill>
                <a:latin typeface="Calibri" panose="020F0502020204030204" pitchFamily="34" charset="0"/>
                <a:cs typeface="Calibri" panose="020F0502020204030204" pitchFamily="34" charset="0"/>
              </a:defRPr>
            </a:lvl7pPr>
            <a:lvl8pPr marL="4023246" indent="-268216" algn="l" rtl="0" eaLnBrk="1" fontAlgn="base" hangingPunct="1">
              <a:lnSpc>
                <a:spcPct val="130000"/>
              </a:lnSpc>
              <a:spcBef>
                <a:spcPct val="20000"/>
              </a:spcBef>
              <a:spcAft>
                <a:spcPct val="0"/>
              </a:spcAft>
              <a:buChar char="»"/>
              <a:defRPr sz="1400">
                <a:solidFill>
                  <a:schemeClr val="tx1"/>
                </a:solidFill>
                <a:latin typeface="+mn-lt"/>
              </a:defRPr>
            </a:lvl8pPr>
            <a:lvl9pPr marL="4559678" indent="-268216" algn="l" rtl="0" eaLnBrk="1" fontAlgn="base" hangingPunct="1">
              <a:lnSpc>
                <a:spcPct val="130000"/>
              </a:lnSpc>
              <a:spcBef>
                <a:spcPct val="20000"/>
              </a:spcBef>
              <a:spcAft>
                <a:spcPct val="0"/>
              </a:spcAft>
              <a:buChar char="»"/>
              <a:defRPr sz="1400">
                <a:solidFill>
                  <a:schemeClr val="tx1"/>
                </a:solidFill>
                <a:latin typeface="+mn-lt"/>
              </a:defRPr>
            </a:lvl9pPr>
          </a:lstStyle>
          <a:p>
            <a:pPr marL="285750" indent="-285750">
              <a:buFont typeface="Arial" panose="020B0604020202020204" pitchFamily="34" charset="0"/>
              <a:buChar char="•"/>
            </a:pPr>
            <a:r>
              <a:rPr lang="en-US" sz="1800" dirty="0">
                <a:cs typeface="Calibri" panose="020F0502020204030204" pitchFamily="34" charset="0"/>
              </a:rPr>
              <a:t>Philips </a:t>
            </a:r>
            <a:r>
              <a:rPr lang="en-US" sz="1800" dirty="0" err="1">
                <a:cs typeface="Calibri" panose="020F0502020204030204" pitchFamily="34" charset="0"/>
              </a:rPr>
              <a:t>Nema</a:t>
            </a:r>
            <a:r>
              <a:rPr lang="en-US" sz="1800" dirty="0">
                <a:cs typeface="Calibri" panose="020F0502020204030204" pitchFamily="34" charset="0"/>
              </a:rPr>
              <a:t> S/N(B) test</a:t>
            </a:r>
            <a:r>
              <a:rPr lang="en-US" dirty="0">
                <a:cs typeface="Calibri" panose="020F0502020204030204" pitchFamily="34" charset="0"/>
              </a:rPr>
              <a:t> </a:t>
            </a:r>
            <a:r>
              <a:rPr lang="en-US" altLang="en-US" sz="1800" dirty="0">
                <a:cs typeface="Calibri" panose="020F0502020204030204" pitchFamily="34" charset="0"/>
              </a:rPr>
              <a:t>differs slightly from the standard NEMA test</a:t>
            </a:r>
            <a:r>
              <a:rPr lang="en-US" sz="1800" dirty="0">
                <a:cs typeface="Calibri" panose="020F0502020204030204" pitchFamily="34" charset="0"/>
              </a:rPr>
              <a:t>.</a:t>
            </a:r>
          </a:p>
          <a:p>
            <a:pPr marL="285750" indent="-285750">
              <a:buFont typeface="Arial" panose="020B0604020202020204" pitchFamily="34" charset="0"/>
              <a:buChar char="•"/>
            </a:pPr>
            <a:endParaRPr lang="en-US" sz="1800" dirty="0">
              <a:cs typeface="Calibri" panose="020F0502020204030204" pitchFamily="34" charset="0"/>
            </a:endParaRPr>
          </a:p>
          <a:p>
            <a:pPr marL="285750" indent="-285750">
              <a:spcBef>
                <a:spcPts val="0"/>
              </a:spcBef>
              <a:buFont typeface="Arial" panose="020B0604020202020204" pitchFamily="34" charset="0"/>
              <a:buChar char="•"/>
            </a:pPr>
            <a:r>
              <a:rPr lang="fi-FI" sz="1800" dirty="0"/>
              <a:t>The </a:t>
            </a:r>
            <a:r>
              <a:rPr lang="fi-FI" sz="1800" b="1" dirty="0"/>
              <a:t>signal ROI (</a:t>
            </a:r>
            <a:r>
              <a:rPr lang="fi-FI" sz="1800" b="1" i="1" dirty="0"/>
              <a:t>C</a:t>
            </a:r>
            <a:r>
              <a:rPr lang="fi-FI" sz="1800" b="1" dirty="0"/>
              <a:t>) </a:t>
            </a:r>
            <a:r>
              <a:rPr lang="fi-FI" sz="1800" dirty="0"/>
              <a:t>for signal estimation is 31 </a:t>
            </a:r>
            <a:r>
              <a:rPr lang="fi-FI" sz="1800" baseline="10000" dirty="0"/>
              <a:t>x</a:t>
            </a:r>
            <a:r>
              <a:rPr lang="fi-FI" sz="1800" dirty="0"/>
              <a:t> 31 px</a:t>
            </a:r>
            <a:r>
              <a:rPr lang="fi-FI" sz="1800" baseline="30000" dirty="0"/>
              <a:t>2</a:t>
            </a:r>
            <a:r>
              <a:rPr lang="fi-FI" sz="1800" dirty="0"/>
              <a:t> in the center of the image (= 30 </a:t>
            </a:r>
            <a:r>
              <a:rPr lang="fi-FI" sz="1800" baseline="10000" dirty="0"/>
              <a:t>x</a:t>
            </a:r>
            <a:r>
              <a:rPr lang="fi-FI" sz="1800" dirty="0"/>
              <a:t> 30 mm</a:t>
            </a:r>
            <a:r>
              <a:rPr lang="fi-FI" sz="1800" baseline="30000" dirty="0"/>
              <a:t>2</a:t>
            </a:r>
            <a:r>
              <a:rPr lang="fi-FI" sz="1800" dirty="0"/>
              <a:t> with 0.98</a:t>
            </a:r>
            <a:r>
              <a:rPr lang="fi-FI" sz="1800" baseline="10000" dirty="0"/>
              <a:t> x</a:t>
            </a:r>
            <a:r>
              <a:rPr lang="fi-FI" sz="1800" dirty="0"/>
              <a:t> 0.98 mm</a:t>
            </a:r>
            <a:r>
              <a:rPr lang="fi-FI" sz="1800" baseline="30000" dirty="0"/>
              <a:t>2</a:t>
            </a:r>
            <a:r>
              <a:rPr lang="fi-FI" sz="1800" dirty="0"/>
              <a:t> recon pixels).</a:t>
            </a:r>
          </a:p>
          <a:p>
            <a:pPr marL="285750" indent="-285750">
              <a:spcBef>
                <a:spcPts val="0"/>
              </a:spcBef>
              <a:buFont typeface="Arial" panose="020B0604020202020204" pitchFamily="34" charset="0"/>
              <a:buChar char="•"/>
            </a:pPr>
            <a:endParaRPr lang="en-US" sz="1050" dirty="0"/>
          </a:p>
          <a:p>
            <a:pPr marL="285750" indent="-285750">
              <a:spcBef>
                <a:spcPts val="0"/>
              </a:spcBef>
              <a:buFont typeface="Arial" panose="020B0604020202020204" pitchFamily="34" charset="0"/>
              <a:buChar char="•"/>
            </a:pPr>
            <a:r>
              <a:rPr lang="fi-FI" sz="1800" dirty="0"/>
              <a:t>For noise estimation </a:t>
            </a:r>
            <a:r>
              <a:rPr lang="fi-FI" sz="1800" b="1" dirty="0"/>
              <a:t>background ROI (B)</a:t>
            </a:r>
            <a:r>
              <a:rPr lang="fi-FI" sz="1800" dirty="0"/>
              <a:t> is 15 x 62.5 mm</a:t>
            </a:r>
            <a:r>
              <a:rPr lang="fi-FI" sz="1800" baseline="30000" dirty="0"/>
              <a:t>2</a:t>
            </a:r>
            <a:r>
              <a:rPr lang="fi-FI" sz="1800" dirty="0"/>
              <a:t> at the corner of the image (3 px away from the edge)</a:t>
            </a:r>
          </a:p>
          <a:p>
            <a:pPr lvl="1">
              <a:buFont typeface="Arial" panose="020B0604020202020204" pitchFamily="34" charset="0"/>
              <a:buChar char="•"/>
            </a:pPr>
            <a:r>
              <a:rPr lang="en-US" sz="1600" dirty="0"/>
              <a:t>The corner and ROI orientation (horizontal/ vertical) with lowest average signal is chosen.</a:t>
            </a:r>
          </a:p>
          <a:p>
            <a:pPr lvl="1">
              <a:buFont typeface="Arial" panose="020B0604020202020204" pitchFamily="34" charset="0"/>
              <a:buChar char="•"/>
            </a:pPr>
            <a:endParaRPr lang="en-US" sz="1000" dirty="0"/>
          </a:p>
          <a:p>
            <a:pPr marL="285750" indent="-285750">
              <a:spcBef>
                <a:spcPts val="0"/>
              </a:spcBef>
              <a:buFont typeface="Arial" panose="020B0604020202020204" pitchFamily="34" charset="0"/>
              <a:buChar char="•"/>
            </a:pPr>
            <a:r>
              <a:rPr lang="en-US" sz="1800" dirty="0"/>
              <a:t>Noise in magnitude image is not Gaussian but Rayleigh distributed, thus image noise is divided by 0.655.</a:t>
            </a:r>
            <a:endParaRPr lang="en-US" sz="1400" kern="0" dirty="0">
              <a:cs typeface="Calibri" panose="020F0502020204030204" pitchFamily="34" charset="0"/>
            </a:endParaRPr>
          </a:p>
          <a:p>
            <a:pPr marL="285750" indent="-285750">
              <a:buFont typeface="Arial" panose="020B0604020202020204" pitchFamily="34" charset="0"/>
              <a:buChar char="•"/>
            </a:pPr>
            <a:endParaRPr lang="en-US" sz="1800" dirty="0">
              <a:cs typeface="Calibri" panose="020F0502020204030204" pitchFamily="34" charset="0"/>
            </a:endParaRPr>
          </a:p>
          <a:p>
            <a:pPr marL="342900" indent="-34290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cs typeface="Calibri" panose="020F0502020204030204" pitchFamily="34" charset="0"/>
            </a:endParaRPr>
          </a:p>
          <a:p>
            <a:pPr marL="285750" indent="-285750">
              <a:buFont typeface="Arial" panose="020B0604020202020204" pitchFamily="34" charset="0"/>
              <a:buChar char="•"/>
            </a:pPr>
            <a:endParaRPr lang="en-US" sz="1800" dirty="0">
              <a:cs typeface="Calibri" panose="020F0502020204030204" pitchFamily="34" charset="0"/>
            </a:endParaRPr>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342900" indent="-342900">
              <a:buFont typeface="Arial" panose="020B0604020202020204" pitchFamily="34" charset="0"/>
              <a:buChar char="•"/>
            </a:pPr>
            <a:endParaRPr lang="en-US" kern="0" dirty="0">
              <a:latin typeface="Calibri" panose="020F0502020204030204"/>
            </a:endParaRPr>
          </a:p>
        </p:txBody>
      </p:sp>
      <p:sp>
        <p:nvSpPr>
          <p:cNvPr id="18" name="Rectangle 17"/>
          <p:cNvSpPr/>
          <p:nvPr/>
        </p:nvSpPr>
        <p:spPr bwMode="auto">
          <a:xfrm>
            <a:off x="1584502" y="3197283"/>
            <a:ext cx="407050" cy="456257"/>
          </a:xfrm>
          <a:prstGeom prst="rect">
            <a:avLst/>
          </a:prstGeom>
          <a:noFill/>
          <a:ln w="28575" cap="flat" cmpd="sng" algn="ctr">
            <a:solidFill>
              <a:srgbClr val="E973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22" name="Rectangle 21"/>
          <p:cNvSpPr/>
          <p:nvPr/>
        </p:nvSpPr>
        <p:spPr bwMode="auto">
          <a:xfrm>
            <a:off x="2441050" y="4800758"/>
            <a:ext cx="976440" cy="258477"/>
          </a:xfrm>
          <a:prstGeom prst="rect">
            <a:avLst/>
          </a:prstGeom>
          <a:noFill/>
          <a:ln w="28575" cap="flat" cmpd="sng" algn="ctr">
            <a:solidFill>
              <a:srgbClr val="CECCB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24" name="TextBox 23"/>
          <p:cNvSpPr txBox="1"/>
          <p:nvPr>
            <p:custDataLst>
              <p:tags r:id="rId1"/>
            </p:custDataLst>
          </p:nvPr>
        </p:nvSpPr>
        <p:spPr>
          <a:xfrm>
            <a:off x="1091404" y="3693670"/>
            <a:ext cx="1212958" cy="276999"/>
          </a:xfrm>
          <a:prstGeom prst="rect">
            <a:avLst/>
          </a:prstGeom>
          <a:noFill/>
        </p:spPr>
        <p:txBody>
          <a:bodyPr wrap="square" rtlCol="0">
            <a:spAutoFit/>
          </a:bodyPr>
          <a:lstStyle/>
          <a:p>
            <a:pPr algn="ctr"/>
            <a:r>
              <a:rPr lang="fi-FI" b="1" i="1" dirty="0">
                <a:solidFill>
                  <a:srgbClr val="E97301"/>
                </a:solidFill>
                <a:latin typeface="Calibri" panose="020F0502020204030204" pitchFamily="34" charset="0"/>
                <a:cs typeface="Calibri" panose="020F0502020204030204" pitchFamily="34" charset="0"/>
              </a:rPr>
              <a:t>ROI in Center (C)</a:t>
            </a:r>
            <a:endParaRPr lang="en-US" b="1" i="1" dirty="0">
              <a:solidFill>
                <a:srgbClr val="E97301"/>
              </a:solidFill>
              <a:latin typeface="Calibri" panose="020F0502020204030204" pitchFamily="34" charset="0"/>
              <a:cs typeface="Calibri" panose="020F0502020204030204" pitchFamily="34" charset="0"/>
            </a:endParaRPr>
          </a:p>
        </p:txBody>
      </p:sp>
      <p:sp>
        <p:nvSpPr>
          <p:cNvPr id="25" name="TextBox 24"/>
          <p:cNvSpPr txBox="1"/>
          <p:nvPr>
            <p:custDataLst>
              <p:tags r:id="rId2"/>
            </p:custDataLst>
          </p:nvPr>
        </p:nvSpPr>
        <p:spPr>
          <a:xfrm>
            <a:off x="194338" y="4902480"/>
            <a:ext cx="2544794" cy="276999"/>
          </a:xfrm>
          <a:prstGeom prst="rect">
            <a:avLst/>
          </a:prstGeom>
          <a:noFill/>
        </p:spPr>
        <p:txBody>
          <a:bodyPr wrap="square" rtlCol="0">
            <a:spAutoFit/>
          </a:bodyPr>
          <a:lstStyle/>
          <a:p>
            <a:pPr algn="ctr"/>
            <a:r>
              <a:rPr lang="fi-FI" i="1" dirty="0">
                <a:solidFill>
                  <a:schemeClr val="bg1">
                    <a:lumMod val="75000"/>
                  </a:schemeClr>
                </a:solidFill>
                <a:latin typeface="Calibri" panose="020F0502020204030204" pitchFamily="34" charset="0"/>
                <a:cs typeface="Calibri" panose="020F0502020204030204" pitchFamily="34" charset="0"/>
              </a:rPr>
              <a:t>ROIs in background (B)</a:t>
            </a:r>
            <a:endParaRPr lang="en-US" i="1" dirty="0">
              <a:solidFill>
                <a:schemeClr val="bg1">
                  <a:lumMod val="75000"/>
                </a:schemeClr>
              </a:solidFill>
              <a:latin typeface="Calibri" panose="020F0502020204030204" pitchFamily="34" charset="0"/>
              <a:cs typeface="Calibri" panose="020F0502020204030204" pitchFamily="34" charset="0"/>
            </a:endParaRPr>
          </a:p>
        </p:txBody>
      </p:sp>
      <p:graphicFrame>
        <p:nvGraphicFramePr>
          <p:cNvPr id="30" name="Object 29"/>
          <p:cNvGraphicFramePr>
            <a:graphicFrameLocks noChangeAspect="1"/>
          </p:cNvGraphicFramePr>
          <p:nvPr/>
        </p:nvGraphicFramePr>
        <p:xfrm>
          <a:off x="5878478" y="5389277"/>
          <a:ext cx="2060915" cy="912538"/>
        </p:xfrm>
        <a:graphic>
          <a:graphicData uri="http://schemas.openxmlformats.org/presentationml/2006/ole">
            <mc:AlternateContent xmlns:mc="http://schemas.openxmlformats.org/markup-compatibility/2006">
              <mc:Choice xmlns:v="urn:schemas-microsoft-com:vml" Requires="v">
                <p:oleObj name="Equation" r:id="rId6" imgW="1587240" imgH="812520" progId="Equation.3">
                  <p:embed/>
                </p:oleObj>
              </mc:Choice>
              <mc:Fallback>
                <p:oleObj name="Equation" r:id="rId6" imgW="1587240" imgH="812520" progId="Equation.3">
                  <p:embed/>
                  <p:pic>
                    <p:nvPicPr>
                      <p:cNvPr id="30" name="Object 29"/>
                      <p:cNvPicPr>
                        <a:picLocks noChangeAspect="1" noChangeArrowheads="1"/>
                      </p:cNvPicPr>
                      <p:nvPr/>
                    </p:nvPicPr>
                    <p:blipFill>
                      <a:blip r:embed="rId7"/>
                      <a:srcRect/>
                      <a:stretch>
                        <a:fillRect/>
                      </a:stretch>
                    </p:blipFill>
                    <p:spPr bwMode="auto">
                      <a:xfrm>
                        <a:off x="5878478" y="5389277"/>
                        <a:ext cx="2060915" cy="912538"/>
                      </a:xfrm>
                      <a:prstGeom prst="rect">
                        <a:avLst/>
                      </a:prstGeom>
                      <a:noFill/>
                      <a:ln>
                        <a:noFill/>
                      </a:ln>
                    </p:spPr>
                  </p:pic>
                </p:oleObj>
              </mc:Fallback>
            </mc:AlternateContent>
          </a:graphicData>
        </a:graphic>
      </p:graphicFrame>
      <p:sp>
        <p:nvSpPr>
          <p:cNvPr id="19" name="Rectangle 18"/>
          <p:cNvSpPr/>
          <p:nvPr/>
        </p:nvSpPr>
        <p:spPr bwMode="auto">
          <a:xfrm rot="5400000">
            <a:off x="-290200" y="4545637"/>
            <a:ext cx="969077" cy="258477"/>
          </a:xfrm>
          <a:prstGeom prst="rect">
            <a:avLst/>
          </a:prstGeom>
          <a:noFill/>
          <a:ln w="28575" cap="flat" cmpd="sng" algn="ctr">
            <a:solidFill>
              <a:srgbClr val="CECCB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17" name="Rounded Rectangle 16"/>
          <p:cNvSpPr/>
          <p:nvPr/>
        </p:nvSpPr>
        <p:spPr bwMode="auto">
          <a:xfrm>
            <a:off x="82678" y="389505"/>
            <a:ext cx="3327991" cy="382311"/>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PIQT measurement</a:t>
            </a:r>
            <a:endParaRPr lang="en-US" sz="3200" b="1" dirty="0">
              <a:latin typeface="+mn-lt"/>
              <a:ea typeface="Calibri"/>
            </a:endParaRPr>
          </a:p>
        </p:txBody>
      </p:sp>
      <p:sp>
        <p:nvSpPr>
          <p:cNvPr id="21" name="TextBox 20"/>
          <p:cNvSpPr txBox="1"/>
          <p:nvPr/>
        </p:nvSpPr>
        <p:spPr>
          <a:xfrm>
            <a:off x="35024" y="5764687"/>
            <a:ext cx="3375645" cy="261610"/>
          </a:xfrm>
          <a:prstGeom prst="rect">
            <a:avLst/>
          </a:prstGeom>
          <a:noFill/>
        </p:spPr>
        <p:txBody>
          <a:bodyPr wrap="square" rtlCol="0">
            <a:spAutoFit/>
          </a:bodyPr>
          <a:lstStyle/>
          <a:p>
            <a:pPr algn="ctr"/>
            <a:r>
              <a:rPr lang="fi-FI" sz="1100" i="1" dirty="0">
                <a:solidFill>
                  <a:schemeClr val="bg1"/>
                </a:solidFill>
                <a:latin typeface="Calibri" panose="020F0502020204030204" pitchFamily="34" charset="0"/>
                <a:cs typeface="Calibri" panose="020F0502020204030204" pitchFamily="34" charset="0"/>
              </a:rPr>
              <a:t>FFU image – SNR measurement</a:t>
            </a:r>
            <a:endParaRPr lang="en-US" sz="1100" i="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3977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1" y="0"/>
            <a:ext cx="3487479" cy="6858000"/>
          </a:xfrm>
          <a:prstGeom prst="roundRect">
            <a:avLst>
              <a:gd name="adj" fmla="val 984"/>
            </a:avLst>
          </a:prstGeom>
          <a:solidFill>
            <a:schemeClr val="accent1">
              <a:lumMod val="75000"/>
            </a:schemeClr>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endParaRPr lang="en-US" sz="2000" b="1" dirty="0">
              <a:solidFill>
                <a:schemeClr val="bg1">
                  <a:lumMod val="95000"/>
                </a:schemeClr>
              </a:solidFill>
              <a:latin typeface="Calibri" panose="020F0502020204030204"/>
            </a:endParaRPr>
          </a:p>
        </p:txBody>
      </p:sp>
      <p:sp>
        <p:nvSpPr>
          <p:cNvPr id="15" name="Rounded Rectangle 14"/>
          <p:cNvSpPr/>
          <p:nvPr/>
        </p:nvSpPr>
        <p:spPr bwMode="auto">
          <a:xfrm>
            <a:off x="84591" y="2595824"/>
            <a:ext cx="3318295" cy="4038812"/>
          </a:xfrm>
          <a:prstGeom prst="roundRect">
            <a:avLst>
              <a:gd name="adj" fmla="val 232"/>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latin typeface="Calibri" panose="020F0502020204030204" pitchFamily="34" charset="0"/>
                <a:cs typeface="Calibri" panose="020F0502020204030204" pitchFamily="34" charset="0"/>
              </a:rPr>
              <a:t>Signal to Noise Ratio Results</a:t>
            </a:r>
            <a:endParaRPr lang="en-US" sz="3200" dirty="0">
              <a:latin typeface="Calibri" panose="020F0502020204030204" pitchFamily="34" charset="0"/>
              <a:cs typeface="Calibri" panose="020F0502020204030204" pitchFamily="34" charset="0"/>
            </a:endParaRPr>
          </a:p>
        </p:txBody>
      </p:sp>
      <p:sp>
        <p:nvSpPr>
          <p:cNvPr id="2" name="Text Placeholder 1"/>
          <p:cNvSpPr>
            <a:spLocks noGrp="1"/>
          </p:cNvSpPr>
          <p:nvPr>
            <p:ph type="body" sz="quarter" idx="13"/>
          </p:nvPr>
        </p:nvSpPr>
        <p:spPr>
          <a:xfrm>
            <a:off x="3648487" y="1340820"/>
            <a:ext cx="5306041" cy="1112514"/>
          </a:xfrm>
        </p:spPr>
        <p:txBody>
          <a:bodyPr/>
          <a:lstStyle/>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endParaRPr lang="fi-FI" dirty="0">
              <a:cs typeface="Calibri" panose="020F0502020204030204" pitchFamily="34" charset="0"/>
            </a:endParaRPr>
          </a:p>
          <a:p>
            <a:pPr marL="285750" indent="-285750">
              <a:buFont typeface="Arial" panose="020B0604020202020204" pitchFamily="34" charset="0"/>
              <a:buChar char="•"/>
            </a:pPr>
            <a:endParaRPr lang="fi-FI" dirty="0">
              <a:cs typeface="Calibri" panose="020F0502020204030204" pitchFamily="34" charset="0"/>
            </a:endParaRPr>
          </a:p>
          <a:p>
            <a:pPr marL="285750" indent="-285750">
              <a:buFont typeface="Arial" panose="020B0604020202020204" pitchFamily="34" charset="0"/>
              <a:buChar char="•"/>
            </a:pPr>
            <a:endParaRPr lang="en-US" dirty="0">
              <a:cs typeface="Calibri" panose="020F0502020204030204" pitchFamily="34" charset="0"/>
            </a:endParaRPr>
          </a:p>
          <a:p>
            <a:pPr marL="342900" indent="-342900">
              <a:buFont typeface="+mj-lt"/>
              <a:buAutoNum type="arabicPeriod"/>
            </a:pPr>
            <a:endParaRPr lang="en-US" dirty="0">
              <a:latin typeface="Calibri" panose="020F0502020204030204"/>
              <a:cs typeface="Calibri" panose="020F0502020204030204" pitchFamily="34" charset="0"/>
            </a:endParaRPr>
          </a:p>
          <a:p>
            <a:endParaRPr lang="en-US" dirty="0">
              <a:cs typeface="Calibri" panose="020F0502020204030204" pitchFamily="34" charset="0"/>
            </a:endParaRPr>
          </a:p>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endParaRPr lang="en-US" b="1" dirty="0">
              <a:cs typeface="Calibri" panose="020F0502020204030204" pitchFamily="34"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0" indent="0"/>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fi-FI" dirty="0">
              <a:latin typeface="Calibri" panose="020F0502020204030204"/>
            </a:endParaRPr>
          </a:p>
        </p:txBody>
      </p:sp>
      <p:sp>
        <p:nvSpPr>
          <p:cNvPr id="20" name="TextBox 19"/>
          <p:cNvSpPr txBox="1"/>
          <p:nvPr/>
        </p:nvSpPr>
        <p:spPr>
          <a:xfrm>
            <a:off x="82678" y="4871089"/>
            <a:ext cx="3114721" cy="261610"/>
          </a:xfrm>
          <a:prstGeom prst="rect">
            <a:avLst/>
          </a:prstGeom>
          <a:noFill/>
        </p:spPr>
        <p:txBody>
          <a:bodyPr wrap="square" rtlCol="0">
            <a:spAutoFit/>
          </a:bodyPr>
          <a:lstStyle/>
          <a:p>
            <a:pPr algn="ctr"/>
            <a:r>
              <a:rPr lang="fi-FI" sz="1100" i="1" dirty="0">
                <a:solidFill>
                  <a:schemeClr val="tx1">
                    <a:lumMod val="75000"/>
                    <a:lumOff val="25000"/>
                  </a:schemeClr>
                </a:solidFill>
                <a:latin typeface="Calibri" panose="020F0502020204030204" pitchFamily="34" charset="0"/>
                <a:cs typeface="Calibri" panose="020F0502020204030204" pitchFamily="34" charset="0"/>
              </a:rPr>
              <a:t>FFU SNR result</a:t>
            </a:r>
            <a:endParaRPr lang="en-US" sz="1100" i="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21" name="TextBox 20"/>
          <p:cNvSpPr txBox="1"/>
          <p:nvPr/>
        </p:nvSpPr>
        <p:spPr>
          <a:xfrm>
            <a:off x="11016" y="-11606"/>
            <a:ext cx="3461621" cy="400110"/>
          </a:xfrm>
          <a:prstGeom prst="rect">
            <a:avLst/>
          </a:prstGeom>
          <a:noFill/>
        </p:spPr>
        <p:txBody>
          <a:bodyPr wrap="square" rtlCol="0">
            <a:spAutoFit/>
          </a:bodyPr>
          <a:lstStyle/>
          <a:p>
            <a:pPr algn="ctr"/>
            <a:r>
              <a:rPr lang="fi-FI" sz="2000" b="1" dirty="0">
                <a:solidFill>
                  <a:schemeClr val="bg1"/>
                </a:solidFill>
                <a:latin typeface="+mn-lt"/>
              </a:rPr>
              <a:t>PIQT</a:t>
            </a:r>
          </a:p>
        </p:txBody>
      </p:sp>
      <p:sp>
        <p:nvSpPr>
          <p:cNvPr id="32" name="Rectangle 31"/>
          <p:cNvSpPr/>
          <p:nvPr/>
        </p:nvSpPr>
        <p:spPr bwMode="auto">
          <a:xfrm>
            <a:off x="3668044" y="3648030"/>
            <a:ext cx="5224436" cy="1146607"/>
          </a:xfrm>
          <a:prstGeom prst="rect">
            <a:avLst/>
          </a:prstGeom>
          <a:noFill/>
          <a:ln w="2857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33" name="Text Placeholder 9"/>
          <p:cNvSpPr txBox="1">
            <a:spLocks/>
          </p:cNvSpPr>
          <p:nvPr/>
        </p:nvSpPr>
        <p:spPr>
          <a:xfrm>
            <a:off x="3658266" y="3708223"/>
            <a:ext cx="5166632" cy="142832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800" dirty="0" err="1">
                <a:cs typeface="Times New Roman" panose="02020603050405020304" pitchFamily="18" charset="0"/>
              </a:rPr>
              <a:t>Nema</a:t>
            </a:r>
            <a:r>
              <a:rPr lang="en-US" sz="1800" dirty="0">
                <a:cs typeface="Times New Roman" panose="02020603050405020304" pitchFamily="18" charset="0"/>
              </a:rPr>
              <a:t> S/N (B):</a:t>
            </a:r>
          </a:p>
          <a:p>
            <a:pPr marL="854075" lvl="1" indent="-342900">
              <a:buFont typeface="Arial" panose="020B0604020202020204" pitchFamily="34" charset="0"/>
              <a:buChar char="•"/>
            </a:pPr>
            <a:r>
              <a:rPr lang="en-US" sz="1800" b="1" dirty="0">
                <a:cs typeface="Calibri" panose="020F0502020204030204" pitchFamily="34" charset="0"/>
              </a:rPr>
              <a:t>Check that measurements are within specification.</a:t>
            </a:r>
          </a:p>
          <a:p>
            <a:pPr marL="854075" lvl="1" indent="-342900">
              <a:buFont typeface="Arial" panose="020B0604020202020204" pitchFamily="34" charset="0"/>
              <a:buChar char="•"/>
            </a:pPr>
            <a:endParaRPr lang="fi-FI" sz="1800" dirty="0">
              <a:cs typeface="Times New Roman" panose="02020603050405020304" pitchFamily="18" charset="0"/>
            </a:endParaRPr>
          </a:p>
        </p:txBody>
      </p:sp>
      <p:sp>
        <p:nvSpPr>
          <p:cNvPr id="27" name="Rounded Rectangle 26"/>
          <p:cNvSpPr/>
          <p:nvPr/>
        </p:nvSpPr>
        <p:spPr bwMode="auto">
          <a:xfrm>
            <a:off x="82678" y="389505"/>
            <a:ext cx="3327991" cy="382311"/>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Analyzing SPT report</a:t>
            </a:r>
            <a:endParaRPr lang="en-US" sz="3200" b="1" dirty="0">
              <a:latin typeface="+mn-lt"/>
              <a:ea typeface="Calibri"/>
            </a:endParaRPr>
          </a:p>
        </p:txBody>
      </p:sp>
      <p:sp>
        <p:nvSpPr>
          <p:cNvPr id="3" name="Slide Number Placeholder 2"/>
          <p:cNvSpPr>
            <a:spLocks noGrp="1"/>
          </p:cNvSpPr>
          <p:nvPr>
            <p:ph type="sldNum" sz="quarter" idx="4"/>
          </p:nvPr>
        </p:nvSpPr>
        <p:spPr/>
        <p:txBody>
          <a:bodyPr/>
          <a:lstStyle/>
          <a:p>
            <a:fld id="{BF6EE56F-7E62-4925-8F8D-EE0C8B8E832F}" type="slidenum">
              <a:rPr lang="en-US" smtClean="0">
                <a:solidFill>
                  <a:srgbClr val="000000">
                    <a:tint val="75000"/>
                  </a:srgbClr>
                </a:solidFill>
              </a:rPr>
              <a:pPr/>
              <a:t>16</a:t>
            </a:fld>
            <a:endParaRPr lang="en-US" dirty="0">
              <a:solidFill>
                <a:srgbClr val="000000">
                  <a:tint val="75000"/>
                </a:srgbClr>
              </a:solidFill>
            </a:endParaRPr>
          </a:p>
        </p:txBody>
      </p:sp>
      <p:pic>
        <p:nvPicPr>
          <p:cNvPr id="25" name="Picture 24"/>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82356" y="3314768"/>
            <a:ext cx="3133337" cy="1351976"/>
          </a:xfrm>
          <a:prstGeom prst="rect">
            <a:avLst/>
          </a:prstGeom>
        </p:spPr>
      </p:pic>
      <p:sp>
        <p:nvSpPr>
          <p:cNvPr id="28" name="Right Arrow 27"/>
          <p:cNvSpPr/>
          <p:nvPr/>
        </p:nvSpPr>
        <p:spPr bwMode="auto">
          <a:xfrm>
            <a:off x="3311346" y="4086457"/>
            <a:ext cx="405746" cy="240642"/>
          </a:xfrm>
          <a:prstGeom prst="rightArrow">
            <a:avLst/>
          </a:prstGeom>
          <a:solidFill>
            <a:schemeClr val="accent3"/>
          </a:solidFill>
          <a:ln w="28575" cap="flat" cmpd="sng" algn="ctr">
            <a:solidFill>
              <a:schemeClr val="accent3"/>
            </a:solidFill>
            <a:prstDash val="solid"/>
            <a:round/>
            <a:headEnd type="none" w="med" len="med"/>
            <a:tailEnd type="none" w="med" len="med"/>
          </a:ln>
          <a:effectLst/>
          <a:scene3d>
            <a:camera prst="orthographicFront"/>
            <a:lightRig rig="soft" dir="t"/>
          </a:scene3d>
          <a:sp3d extrusionH="101600" contourW="6350" prstMaterial="matte">
            <a:bevelT w="101600" h="127000"/>
            <a:bevelB w="95250" h="1016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24" name="Rectangle 23"/>
          <p:cNvSpPr/>
          <p:nvPr/>
        </p:nvSpPr>
        <p:spPr bwMode="auto">
          <a:xfrm>
            <a:off x="200973" y="3996362"/>
            <a:ext cx="3096105" cy="345682"/>
          </a:xfrm>
          <a:prstGeom prst="rect">
            <a:avLst/>
          </a:prstGeom>
          <a:noFill/>
          <a:ln w="381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4162219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0" y="0"/>
            <a:ext cx="3487479" cy="6858000"/>
          </a:xfrm>
          <a:prstGeom prst="roundRect">
            <a:avLst>
              <a:gd name="adj" fmla="val 984"/>
            </a:avLst>
          </a:prstGeom>
          <a:solidFill>
            <a:schemeClr val="tx1"/>
          </a:solidFill>
          <a:ln w="28575" cap="flat" cmpd="sng" algn="ctr">
            <a:solidFill>
              <a:schemeClr val="tx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lnSpc>
                <a:spcPct val="107000"/>
              </a:lnSpc>
              <a:spcAft>
                <a:spcPts val="0"/>
              </a:spcAft>
            </a:pPr>
            <a:r>
              <a:rPr lang="en-US" sz="2000" b="1" dirty="0">
                <a:solidFill>
                  <a:schemeClr val="bg1"/>
                </a:solidFill>
                <a:latin typeface="+mn-lt"/>
                <a:ea typeface="Calibri"/>
                <a:cs typeface="Times New Roman"/>
              </a:rPr>
              <a:t>FFU</a:t>
            </a:r>
            <a:endParaRPr lang="en-US" sz="2000" b="1" dirty="0">
              <a:solidFill>
                <a:schemeClr val="bg1"/>
              </a:solidFill>
              <a:latin typeface="+mn-lt"/>
              <a:ea typeface="Calibri"/>
            </a:endParaRPr>
          </a:p>
        </p:txBody>
      </p:sp>
      <p:pic>
        <p:nvPicPr>
          <p:cNvPr id="27" name="Picture 26"/>
          <p:cNvPicPr>
            <a:picLocks noChangeAspect="1"/>
          </p:cNvPicPr>
          <p:nvPr/>
        </p:nvPicPr>
        <p:blipFill rotWithShape="1">
          <a:blip r:embed="rId4" cstate="email">
            <a:extLst>
              <a:ext uri="{28A0092B-C50C-407E-A947-70E740481C1C}">
                <a14:useLocalDpi xmlns:a14="http://schemas.microsoft.com/office/drawing/2010/main" val="0"/>
              </a:ext>
            </a:extLst>
          </a:blip>
          <a:srcRect l="8089" t="5251" r="26819" b="5785"/>
          <a:stretch/>
        </p:blipFill>
        <p:spPr>
          <a:xfrm>
            <a:off x="0" y="1717432"/>
            <a:ext cx="3499759" cy="3441982"/>
          </a:xfrm>
          <a:prstGeom prst="rect">
            <a:avLst/>
          </a:prstGeom>
        </p:spPr>
      </p:pic>
      <p:sp>
        <p:nvSpPr>
          <p:cNvPr id="14"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latin typeface="Calibri" panose="020F0502020204030204" pitchFamily="34" charset="0"/>
                <a:cs typeface="Calibri" panose="020F0502020204030204" pitchFamily="34" charset="0"/>
              </a:rPr>
              <a:t>FFU - Image Uniformity</a:t>
            </a:r>
            <a:endParaRPr lang="en-US" sz="3200" dirty="0">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17</a:t>
            </a:fld>
            <a:endParaRPr lang="en-US" dirty="0">
              <a:solidFill>
                <a:srgbClr val="000000">
                  <a:tint val="75000"/>
                </a:srgbClr>
              </a:solidFill>
            </a:endParaRPr>
          </a:p>
        </p:txBody>
      </p:sp>
      <p:sp>
        <p:nvSpPr>
          <p:cNvPr id="36" name="Text Placeholder 1"/>
          <p:cNvSpPr txBox="1">
            <a:spLocks/>
          </p:cNvSpPr>
          <p:nvPr/>
        </p:nvSpPr>
        <p:spPr>
          <a:xfrm>
            <a:off x="3648487" y="1383659"/>
            <a:ext cx="5243993" cy="4746797"/>
          </a:xfrm>
          <a:prstGeom prst="rect">
            <a:avLst/>
          </a:prstGeom>
        </p:spPr>
        <p:txBody>
          <a:bodyPr/>
          <a:lstStyle>
            <a:lvl1pPr marL="0" indent="0" algn="l" rtl="0" eaLnBrk="1" fontAlgn="base" hangingPunct="1">
              <a:lnSpc>
                <a:spcPct val="100000"/>
              </a:lnSpc>
              <a:spcBef>
                <a:spcPts val="469"/>
              </a:spcBef>
              <a:spcAft>
                <a:spcPct val="0"/>
              </a:spcAft>
              <a:buFont typeface="Arial" panose="020B0604020202020204" pitchFamily="34" charset="0"/>
              <a:buNone/>
              <a:defRPr lang="en-US" sz="2000" b="0" i="0" baseline="0" noProof="0" dirty="0">
                <a:solidFill>
                  <a:schemeClr val="tx1"/>
                </a:solidFill>
                <a:latin typeface="Calibri" panose="020F0502020204030204" pitchFamily="34" charset="0"/>
                <a:ea typeface="Calibri" panose="020F0502020204030204" pitchFamily="34" charset="0"/>
                <a:cs typeface="Arial"/>
              </a:defRPr>
            </a:lvl1pPr>
            <a:lvl2pPr marL="511175" marR="0" indent="-285750" algn="l" defTabSz="1072866" rtl="0" eaLnBrk="1" fontAlgn="base" latinLnBrk="0" hangingPunct="1">
              <a:lnSpc>
                <a:spcPct val="100000"/>
              </a:lnSpc>
              <a:spcBef>
                <a:spcPts val="0"/>
              </a:spcBef>
              <a:spcAft>
                <a:spcPct val="0"/>
              </a:spcAft>
              <a:buClrTx/>
              <a:buSzTx/>
              <a:buFont typeface="Calibri" panose="020F0502020204030204" pitchFamily="34" charset="0"/>
              <a:buNone/>
              <a:tabLst/>
              <a:defRPr lang="en-US" sz="2000" b="0" i="0" noProof="0" dirty="0" smtClean="0">
                <a:solidFill>
                  <a:schemeClr val="tx1"/>
                </a:solidFill>
                <a:latin typeface="Calibri" panose="020F0502020204030204" pitchFamily="34" charset="0"/>
                <a:ea typeface="Calibri" panose="020F0502020204030204" pitchFamily="34" charset="0"/>
                <a:cs typeface="Arial"/>
              </a:defRPr>
            </a:lvl2pPr>
            <a:lvl3pPr marL="747712" indent="-285750" algn="l" rtl="0" eaLnBrk="1" fontAlgn="base" hangingPunct="1">
              <a:lnSpc>
                <a:spcPct val="100000"/>
              </a:lnSpc>
              <a:spcBef>
                <a:spcPts val="0"/>
              </a:spcBef>
              <a:spcAft>
                <a:spcPct val="0"/>
              </a:spcAft>
              <a:buFont typeface="Wingdings" panose="05000000000000000000" pitchFamily="2" charset="2"/>
              <a:buNone/>
              <a:defRPr lang="en-US" sz="1800" b="0" i="0" noProof="0" dirty="0" smtClean="0">
                <a:solidFill>
                  <a:schemeClr val="tx1"/>
                </a:solidFill>
                <a:latin typeface="Calibri" panose="020F0502020204030204" pitchFamily="34" charset="0"/>
                <a:ea typeface="Calibri" panose="020F0502020204030204" pitchFamily="34" charset="0"/>
                <a:cs typeface="Arial"/>
              </a:defRPr>
            </a:lvl3pPr>
            <a:lvl4pPr marL="974725" indent="-285750" algn="l" rtl="0" eaLnBrk="1" fontAlgn="base" hangingPunct="1">
              <a:lnSpc>
                <a:spcPct val="100000"/>
              </a:lnSpc>
              <a:spcBef>
                <a:spcPts val="0"/>
              </a:spcBef>
              <a:spcAft>
                <a:spcPct val="0"/>
              </a:spcAft>
              <a:buFont typeface="Arial" panose="020B0604020202020204" pitchFamily="34" charset="0"/>
              <a:buChar char="•"/>
              <a:defRPr lang="en-US" sz="1800" b="0" i="0" noProof="0" dirty="0" smtClean="0">
                <a:solidFill>
                  <a:schemeClr val="tx1"/>
                </a:solidFill>
                <a:latin typeface="Calibri" panose="020F0502020204030204" pitchFamily="34" charset="0"/>
                <a:ea typeface="Calibri" panose="020F0502020204030204" pitchFamily="34" charset="0"/>
                <a:cs typeface="Arial"/>
              </a:defRPr>
            </a:lvl4pPr>
            <a:lvl5pPr marL="1200150" indent="-285750" algn="l" rtl="0" eaLnBrk="1" fontAlgn="base" hangingPunct="1">
              <a:lnSpc>
                <a:spcPct val="100000"/>
              </a:lnSpc>
              <a:spcBef>
                <a:spcPts val="0"/>
              </a:spcBef>
              <a:spcAft>
                <a:spcPts val="0"/>
              </a:spcAft>
              <a:buFont typeface="Lucida Grande"/>
              <a:buChar char="–"/>
              <a:defRPr lang="en-US" sz="1800" b="0" i="0" noProof="0" dirty="0" smtClean="0">
                <a:solidFill>
                  <a:schemeClr val="tx1"/>
                </a:solidFill>
                <a:latin typeface="Calibri" panose="020F0502020204030204" pitchFamily="34" charset="0"/>
                <a:ea typeface="Calibri" panose="020F0502020204030204" pitchFamily="34" charset="0"/>
                <a:cs typeface="Arial"/>
              </a:defRPr>
            </a:lvl5pPr>
            <a:lvl6pPr marL="1882775" indent="-266700" algn="l" rtl="0" eaLnBrk="1" fontAlgn="base" hangingPunct="1">
              <a:lnSpc>
                <a:spcPct val="130000"/>
              </a:lnSpc>
              <a:spcBef>
                <a:spcPct val="20000"/>
              </a:spcBef>
              <a:spcAft>
                <a:spcPct val="0"/>
              </a:spcAft>
              <a:buChar char="»"/>
              <a:defRPr sz="1400">
                <a:solidFill>
                  <a:schemeClr val="tx1"/>
                </a:solidFill>
                <a:latin typeface="+mn-lt"/>
              </a:defRPr>
            </a:lvl6pPr>
            <a:lvl7pPr marL="1425575" indent="-285750" algn="l" rtl="0" eaLnBrk="1" fontAlgn="base" hangingPunct="1">
              <a:lnSpc>
                <a:spcPct val="100000"/>
              </a:lnSpc>
              <a:spcBef>
                <a:spcPts val="0"/>
              </a:spcBef>
              <a:spcAft>
                <a:spcPts val="0"/>
              </a:spcAft>
              <a:buChar char="»"/>
              <a:defRPr lang="en-US" sz="1800" b="0" i="0" noProof="0" dirty="0" smtClean="0">
                <a:solidFill>
                  <a:schemeClr val="tx1"/>
                </a:solidFill>
                <a:latin typeface="Calibri" panose="020F0502020204030204" pitchFamily="34" charset="0"/>
                <a:cs typeface="Calibri" panose="020F0502020204030204" pitchFamily="34" charset="0"/>
              </a:defRPr>
            </a:lvl7pPr>
            <a:lvl8pPr marL="4023246" indent="-268216" algn="l" rtl="0" eaLnBrk="1" fontAlgn="base" hangingPunct="1">
              <a:lnSpc>
                <a:spcPct val="130000"/>
              </a:lnSpc>
              <a:spcBef>
                <a:spcPct val="20000"/>
              </a:spcBef>
              <a:spcAft>
                <a:spcPct val="0"/>
              </a:spcAft>
              <a:buChar char="»"/>
              <a:defRPr sz="1400">
                <a:solidFill>
                  <a:schemeClr val="tx1"/>
                </a:solidFill>
                <a:latin typeface="+mn-lt"/>
              </a:defRPr>
            </a:lvl8pPr>
            <a:lvl9pPr marL="4559678" indent="-268216" algn="l" rtl="0" eaLnBrk="1" fontAlgn="base" hangingPunct="1">
              <a:lnSpc>
                <a:spcPct val="130000"/>
              </a:lnSpc>
              <a:spcBef>
                <a:spcPct val="20000"/>
              </a:spcBef>
              <a:spcAft>
                <a:spcPct val="0"/>
              </a:spcAft>
              <a:buChar char="»"/>
              <a:defRPr sz="1400">
                <a:solidFill>
                  <a:schemeClr val="tx1"/>
                </a:solidFill>
                <a:latin typeface="+mn-lt"/>
              </a:defRPr>
            </a:lvl9pPr>
          </a:lstStyle>
          <a:p>
            <a:pPr marL="285750" indent="-285750">
              <a:buFont typeface="Arial" panose="020B0604020202020204" pitchFamily="34" charset="0"/>
              <a:buChar char="•"/>
            </a:pPr>
            <a:r>
              <a:rPr lang="en-US" altLang="en-US" sz="1800" dirty="0">
                <a:cs typeface="Calibri" panose="020F0502020204030204" pitchFamily="34" charset="0"/>
              </a:rPr>
              <a:t>Image uniformity is measured with a region of interest of 170 mm in diameter</a:t>
            </a:r>
            <a:r>
              <a:rPr lang="en-US" sz="1800" dirty="0">
                <a:cs typeface="Calibri" panose="020F0502020204030204" pitchFamily="34" charset="0"/>
              </a:rPr>
              <a:t>.</a:t>
            </a:r>
          </a:p>
          <a:p>
            <a:pPr marL="285750" indent="-285750">
              <a:buFont typeface="Arial" panose="020B0604020202020204" pitchFamily="34" charset="0"/>
              <a:buChar char="•"/>
            </a:pPr>
            <a:endParaRPr lang="en-US" sz="1800" dirty="0">
              <a:cs typeface="Calibri" panose="020F0502020204030204" pitchFamily="34" charset="0"/>
            </a:endParaRPr>
          </a:p>
          <a:p>
            <a:pPr marL="342900" indent="-342900">
              <a:spcBef>
                <a:spcPts val="0"/>
              </a:spcBef>
              <a:buFont typeface="Arial" panose="020B0604020202020204" pitchFamily="34" charset="0"/>
              <a:buChar char="•"/>
            </a:pPr>
            <a:r>
              <a:rPr lang="en-US" sz="1800" dirty="0"/>
              <a:t>The Philips PIQT approach includes also the ACR and NEMA Integral Uniformity measure, where two small areas of maximal and minimal pixel intensity are chosen and the uniformity index is calculated from how much their average intensities differ:</a:t>
            </a:r>
          </a:p>
          <a:p>
            <a:pPr marL="342900" indent="-342900">
              <a:spcBef>
                <a:spcPts val="0"/>
              </a:spcBef>
              <a:buFont typeface="Arial" panose="020B0604020202020204" pitchFamily="34" charset="0"/>
              <a:buChar char="•"/>
            </a:pPr>
            <a:endParaRPr lang="fi-FI" sz="1800" dirty="0">
              <a:cs typeface="Calibri" panose="020F0502020204030204" pitchFamily="34" charset="0"/>
            </a:endParaRPr>
          </a:p>
          <a:p>
            <a:pPr marL="342900" indent="-342900">
              <a:spcBef>
                <a:spcPts val="0"/>
              </a:spcBef>
              <a:buFont typeface="Arial" panose="020B0604020202020204" pitchFamily="34" charset="0"/>
              <a:buChar char="•"/>
            </a:pPr>
            <a:endParaRPr lang="fi-FI" sz="1800" dirty="0">
              <a:cs typeface="Calibri" panose="020F0502020204030204" pitchFamily="34" charset="0"/>
            </a:endParaRPr>
          </a:p>
          <a:p>
            <a:pPr marL="342900" indent="-342900">
              <a:spcBef>
                <a:spcPts val="0"/>
              </a:spcBef>
              <a:buFont typeface="Arial" panose="020B0604020202020204" pitchFamily="34" charset="0"/>
              <a:buChar char="•"/>
            </a:pPr>
            <a:endParaRPr lang="fi-FI" sz="1000" dirty="0">
              <a:cs typeface="Calibri" panose="020F0502020204030204" pitchFamily="34" charset="0"/>
            </a:endParaRPr>
          </a:p>
          <a:p>
            <a:pPr>
              <a:spcBef>
                <a:spcPts val="0"/>
              </a:spcBef>
            </a:pPr>
            <a:endParaRPr lang="fi-FI" sz="1800" dirty="0">
              <a:cs typeface="Calibri" panose="020F0502020204030204" pitchFamily="34" charset="0"/>
            </a:endParaRPr>
          </a:p>
          <a:p>
            <a:pPr marL="342900" indent="-342900">
              <a:spcBef>
                <a:spcPts val="0"/>
              </a:spcBef>
              <a:buFont typeface="Arial" panose="020B0604020202020204" pitchFamily="34" charset="0"/>
              <a:buChar char="•"/>
            </a:pPr>
            <a:endParaRPr lang="fi-FI" sz="1800" dirty="0">
              <a:cs typeface="Calibri" panose="020F0502020204030204" pitchFamily="34" charset="0"/>
            </a:endParaRPr>
          </a:p>
          <a:p>
            <a:pPr marL="342900" indent="-342900">
              <a:spcBef>
                <a:spcPts val="0"/>
              </a:spcBef>
              <a:buFont typeface="Arial" panose="020B0604020202020204" pitchFamily="34" charset="0"/>
              <a:buChar char="•"/>
            </a:pPr>
            <a:r>
              <a:rPr lang="fi-FI" sz="1800" dirty="0">
                <a:cs typeface="Calibri" panose="020F0502020204030204" pitchFamily="34" charset="0"/>
              </a:rPr>
              <a:t>Image is filtered with a nine-point filter before calculation to reduce noise influences.</a:t>
            </a:r>
          </a:p>
          <a:p>
            <a:pPr marL="285750" indent="-285750">
              <a:buFont typeface="Arial" panose="020B0604020202020204" pitchFamily="34" charset="0"/>
              <a:buChar char="•"/>
            </a:pPr>
            <a:endParaRPr lang="en-US" sz="1800" dirty="0">
              <a:cs typeface="Calibri" panose="020F0502020204030204" pitchFamily="34" charset="0"/>
            </a:endParaRPr>
          </a:p>
          <a:p>
            <a:pPr marL="285750" indent="-285750">
              <a:buFont typeface="Arial" panose="020B0604020202020204" pitchFamily="34" charset="0"/>
              <a:buChar char="•"/>
            </a:pPr>
            <a:endParaRPr lang="en-US" sz="1800" dirty="0">
              <a:cs typeface="Calibri" panose="020F0502020204030204" pitchFamily="34" charset="0"/>
            </a:endParaRPr>
          </a:p>
          <a:p>
            <a:pPr marL="342900" indent="-34290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cs typeface="Calibri" panose="020F0502020204030204" pitchFamily="34" charset="0"/>
            </a:endParaRPr>
          </a:p>
          <a:p>
            <a:pPr marL="285750" indent="-285750">
              <a:buFont typeface="Arial" panose="020B0604020202020204" pitchFamily="34" charset="0"/>
              <a:buChar char="•"/>
            </a:pPr>
            <a:endParaRPr lang="en-US" sz="1800" dirty="0">
              <a:cs typeface="Calibri" panose="020F0502020204030204" pitchFamily="34" charset="0"/>
            </a:endParaRPr>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342900" indent="-342900">
              <a:buFont typeface="Arial" panose="020B0604020202020204" pitchFamily="34" charset="0"/>
              <a:buChar char="•"/>
            </a:pPr>
            <a:endParaRPr lang="en-US" kern="0" dirty="0">
              <a:latin typeface="Calibri" panose="020F0502020204030204"/>
            </a:endParaRPr>
          </a:p>
        </p:txBody>
      </p:sp>
      <p:sp>
        <p:nvSpPr>
          <p:cNvPr id="17" name="TextBox 16"/>
          <p:cNvSpPr txBox="1"/>
          <p:nvPr/>
        </p:nvSpPr>
        <p:spPr>
          <a:xfrm>
            <a:off x="-88515" y="5747097"/>
            <a:ext cx="3506005" cy="261610"/>
          </a:xfrm>
          <a:prstGeom prst="rect">
            <a:avLst/>
          </a:prstGeom>
          <a:noFill/>
        </p:spPr>
        <p:txBody>
          <a:bodyPr wrap="square" rtlCol="0">
            <a:spAutoFit/>
          </a:bodyPr>
          <a:lstStyle/>
          <a:p>
            <a:pPr algn="ctr"/>
            <a:r>
              <a:rPr lang="fi-FI" sz="1100" i="1" dirty="0">
                <a:solidFill>
                  <a:schemeClr val="bg1"/>
                </a:solidFill>
                <a:latin typeface="Calibri" panose="020F0502020204030204" pitchFamily="34" charset="0"/>
                <a:cs typeface="Calibri" panose="020F0502020204030204" pitchFamily="34" charset="0"/>
              </a:rPr>
              <a:t>FFU image – Uniformity</a:t>
            </a:r>
            <a:endParaRPr lang="en-US" sz="1100" i="1" dirty="0">
              <a:solidFill>
                <a:schemeClr val="bg1"/>
              </a:solidFill>
              <a:latin typeface="Calibri" panose="020F0502020204030204" pitchFamily="34" charset="0"/>
              <a:cs typeface="Calibri" panose="020F0502020204030204" pitchFamily="34" charset="0"/>
            </a:endParaRPr>
          </a:p>
        </p:txBody>
      </p:sp>
      <p:sp>
        <p:nvSpPr>
          <p:cNvPr id="22" name="Rectangle 21"/>
          <p:cNvSpPr/>
          <p:nvPr/>
        </p:nvSpPr>
        <p:spPr bwMode="auto">
          <a:xfrm>
            <a:off x="2373709" y="4800758"/>
            <a:ext cx="1043781" cy="258477"/>
          </a:xfrm>
          <a:prstGeom prst="rect">
            <a:avLst/>
          </a:prstGeom>
          <a:noFill/>
          <a:ln w="28575" cap="flat" cmpd="sng" algn="ctr">
            <a:solidFill>
              <a:srgbClr val="CECCB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24" name="TextBox 23"/>
          <p:cNvSpPr txBox="1"/>
          <p:nvPr>
            <p:custDataLst>
              <p:tags r:id="rId1"/>
            </p:custDataLst>
          </p:nvPr>
        </p:nvSpPr>
        <p:spPr>
          <a:xfrm>
            <a:off x="1091404" y="3693670"/>
            <a:ext cx="1212958" cy="461665"/>
          </a:xfrm>
          <a:prstGeom prst="rect">
            <a:avLst/>
          </a:prstGeom>
          <a:noFill/>
        </p:spPr>
        <p:txBody>
          <a:bodyPr wrap="square" rtlCol="0">
            <a:spAutoFit/>
          </a:bodyPr>
          <a:lstStyle/>
          <a:p>
            <a:pPr algn="ctr"/>
            <a:r>
              <a:rPr lang="fi-FI" i="1" dirty="0">
                <a:solidFill>
                  <a:schemeClr val="accent4"/>
                </a:solidFill>
                <a:latin typeface="Calibri" panose="020F0502020204030204" pitchFamily="34" charset="0"/>
                <a:cs typeface="Calibri" panose="020F0502020204030204" pitchFamily="34" charset="0"/>
              </a:rPr>
              <a:t>ROI in Cnter (C)</a:t>
            </a:r>
            <a:endParaRPr lang="en-US" i="1" dirty="0">
              <a:solidFill>
                <a:schemeClr val="accent4"/>
              </a:solidFill>
              <a:latin typeface="Calibri" panose="020F0502020204030204" pitchFamily="34" charset="0"/>
              <a:cs typeface="Calibri" panose="020F0502020204030204" pitchFamily="34" charset="0"/>
            </a:endParaRPr>
          </a:p>
        </p:txBody>
      </p:sp>
      <p:graphicFrame>
        <p:nvGraphicFramePr>
          <p:cNvPr id="16" name="Object 15"/>
          <p:cNvGraphicFramePr>
            <a:graphicFrameLocks noChangeAspect="1"/>
          </p:cNvGraphicFramePr>
          <p:nvPr/>
        </p:nvGraphicFramePr>
        <p:xfrm>
          <a:off x="4073828" y="4040890"/>
          <a:ext cx="3847661" cy="625211"/>
        </p:xfrm>
        <a:graphic>
          <a:graphicData uri="http://schemas.openxmlformats.org/presentationml/2006/ole">
            <mc:AlternateContent xmlns:mc="http://schemas.openxmlformats.org/markup-compatibility/2006">
              <mc:Choice xmlns:v="urn:schemas-microsoft-com:vml" Requires="v">
                <p:oleObj name="Equation" r:id="rId5" imgW="2247840" imgH="393480" progId="Equation.3">
                  <p:embed/>
                </p:oleObj>
              </mc:Choice>
              <mc:Fallback>
                <p:oleObj name="Equation" r:id="rId5" imgW="2247840" imgH="393480" progId="Equation.3">
                  <p:embed/>
                  <p:pic>
                    <p:nvPicPr>
                      <p:cNvPr id="16"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3828" y="4040890"/>
                        <a:ext cx="3847661" cy="625211"/>
                      </a:xfrm>
                      <a:prstGeom prst="rect">
                        <a:avLst/>
                      </a:prstGeom>
                      <a:noFill/>
                      <a:ln>
                        <a:noFill/>
                      </a:ln>
                    </p:spPr>
                  </p:pic>
                </p:oleObj>
              </mc:Fallback>
            </mc:AlternateContent>
          </a:graphicData>
        </a:graphic>
      </p:graphicFrame>
      <p:pic>
        <p:nvPicPr>
          <p:cNvPr id="20" name="Picture 380" descr="C:\Users\310118826\Documents\MR-Linac\QA\IfU\For advanced QA\int_unif_mod.png"/>
          <p:cNvPicPr>
            <a:picLocks noChangeAspect="1" noChangeArrowheads="1"/>
          </p:cNvPicPr>
          <p:nvPr/>
        </p:nvPicPr>
        <p:blipFill rotWithShape="1">
          <a:blip r:embed="rId7" cstate="email">
            <a:extLst>
              <a:ext uri="{28A0092B-C50C-407E-A947-70E740481C1C}">
                <a14:useLocalDpi xmlns:a14="http://schemas.microsoft.com/office/drawing/2010/main" val="0"/>
              </a:ext>
            </a:extLst>
          </a:blip>
          <a:srcRect l="2276" t="5379" r="5949" b="4450"/>
          <a:stretch/>
        </p:blipFill>
        <p:spPr bwMode="auto">
          <a:xfrm>
            <a:off x="-12777" y="1589414"/>
            <a:ext cx="3470352" cy="3570000"/>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7"/>
          <p:cNvSpPr/>
          <p:nvPr/>
        </p:nvSpPr>
        <p:spPr bwMode="auto">
          <a:xfrm>
            <a:off x="82678" y="389505"/>
            <a:ext cx="3327991" cy="382311"/>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PIQT measurement</a:t>
            </a:r>
            <a:endParaRPr lang="en-US" sz="3200" b="1" dirty="0">
              <a:latin typeface="+mn-lt"/>
              <a:ea typeface="Calibri"/>
            </a:endParaRPr>
          </a:p>
        </p:txBody>
      </p:sp>
    </p:spTree>
    <p:extLst>
      <p:ext uri="{BB962C8B-B14F-4D97-AF65-F5344CB8AC3E}">
        <p14:creationId xmlns:p14="http://schemas.microsoft.com/office/powerpoint/2010/main" val="2061321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1" y="0"/>
            <a:ext cx="3487479" cy="6858000"/>
          </a:xfrm>
          <a:prstGeom prst="roundRect">
            <a:avLst>
              <a:gd name="adj" fmla="val 984"/>
            </a:avLst>
          </a:prstGeom>
          <a:solidFill>
            <a:schemeClr val="accent1">
              <a:lumMod val="75000"/>
            </a:schemeClr>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endParaRPr lang="en-US" sz="2000" b="1" dirty="0">
              <a:solidFill>
                <a:schemeClr val="bg1">
                  <a:lumMod val="95000"/>
                </a:schemeClr>
              </a:solidFill>
              <a:latin typeface="Calibri" panose="020F0502020204030204"/>
            </a:endParaRPr>
          </a:p>
        </p:txBody>
      </p:sp>
      <p:sp>
        <p:nvSpPr>
          <p:cNvPr id="18" name="Rounded Rectangle 17"/>
          <p:cNvSpPr/>
          <p:nvPr/>
        </p:nvSpPr>
        <p:spPr bwMode="auto">
          <a:xfrm>
            <a:off x="84591" y="2595824"/>
            <a:ext cx="3318295" cy="4038812"/>
          </a:xfrm>
          <a:prstGeom prst="roundRect">
            <a:avLst>
              <a:gd name="adj" fmla="val 232"/>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latin typeface="Calibri" panose="020F0502020204030204" pitchFamily="34" charset="0"/>
                <a:cs typeface="Calibri" panose="020F0502020204030204" pitchFamily="34" charset="0"/>
              </a:rPr>
              <a:t>Image Uniformity Results</a:t>
            </a:r>
            <a:endParaRPr lang="en-US" sz="3200" dirty="0">
              <a:latin typeface="Calibri" panose="020F0502020204030204" pitchFamily="34" charset="0"/>
              <a:cs typeface="Calibri" panose="020F0502020204030204" pitchFamily="34" charset="0"/>
            </a:endParaRPr>
          </a:p>
        </p:txBody>
      </p:sp>
      <p:sp>
        <p:nvSpPr>
          <p:cNvPr id="2" name="Text Placeholder 1"/>
          <p:cNvSpPr>
            <a:spLocks noGrp="1"/>
          </p:cNvSpPr>
          <p:nvPr>
            <p:ph type="body" sz="quarter" idx="13"/>
          </p:nvPr>
        </p:nvSpPr>
        <p:spPr>
          <a:xfrm>
            <a:off x="3648487" y="1434661"/>
            <a:ext cx="5306041" cy="2429673"/>
          </a:xfrm>
        </p:spPr>
        <p:txBody>
          <a:bodyPr/>
          <a:lstStyle/>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endParaRPr lang="fi-FI" dirty="0">
              <a:cs typeface="Calibri" panose="020F0502020204030204" pitchFamily="34" charset="0"/>
            </a:endParaRPr>
          </a:p>
          <a:p>
            <a:pPr marL="285750" indent="-285750">
              <a:buFont typeface="Arial" panose="020B0604020202020204" pitchFamily="34" charset="0"/>
              <a:buChar char="•"/>
            </a:pPr>
            <a:endParaRPr lang="fi-FI" dirty="0">
              <a:cs typeface="Calibri" panose="020F0502020204030204" pitchFamily="34" charset="0"/>
            </a:endParaRPr>
          </a:p>
          <a:p>
            <a:pPr marL="285750" indent="-285750">
              <a:buFont typeface="Arial" panose="020B0604020202020204" pitchFamily="34" charset="0"/>
              <a:buChar char="•"/>
            </a:pPr>
            <a:endParaRPr lang="en-US" dirty="0">
              <a:cs typeface="Calibri" panose="020F0502020204030204" pitchFamily="34" charset="0"/>
            </a:endParaRPr>
          </a:p>
          <a:p>
            <a:pPr marL="342900" indent="-342900">
              <a:buFont typeface="+mj-lt"/>
              <a:buAutoNum type="arabicPeriod"/>
            </a:pPr>
            <a:endParaRPr lang="en-US" dirty="0">
              <a:latin typeface="Calibri" panose="020F0502020204030204"/>
              <a:cs typeface="Calibri" panose="020F0502020204030204" pitchFamily="34" charset="0"/>
            </a:endParaRPr>
          </a:p>
          <a:p>
            <a:endParaRPr lang="en-US" dirty="0">
              <a:cs typeface="Calibri" panose="020F0502020204030204" pitchFamily="34" charset="0"/>
            </a:endParaRPr>
          </a:p>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endParaRPr lang="en-US" b="1" dirty="0">
              <a:cs typeface="Calibri" panose="020F0502020204030204" pitchFamily="34"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0" indent="0"/>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fi-FI" dirty="0">
              <a:latin typeface="Calibri" panose="020F0502020204030204"/>
            </a:endParaRPr>
          </a:p>
        </p:txBody>
      </p:sp>
      <p:sp>
        <p:nvSpPr>
          <p:cNvPr id="20" name="TextBox 19"/>
          <p:cNvSpPr txBox="1"/>
          <p:nvPr/>
        </p:nvSpPr>
        <p:spPr>
          <a:xfrm>
            <a:off x="191481" y="4930130"/>
            <a:ext cx="3039013" cy="261610"/>
          </a:xfrm>
          <a:prstGeom prst="rect">
            <a:avLst/>
          </a:prstGeom>
          <a:noFill/>
        </p:spPr>
        <p:txBody>
          <a:bodyPr wrap="square" rtlCol="0">
            <a:spAutoFit/>
          </a:bodyPr>
          <a:lstStyle/>
          <a:p>
            <a:pPr algn="ctr"/>
            <a:r>
              <a:rPr lang="fi-FI" sz="1100" i="1" dirty="0">
                <a:solidFill>
                  <a:schemeClr val="tx1">
                    <a:lumMod val="75000"/>
                    <a:lumOff val="25000"/>
                  </a:schemeClr>
                </a:solidFill>
                <a:latin typeface="Calibri" panose="020F0502020204030204" pitchFamily="34" charset="0"/>
                <a:cs typeface="Calibri" panose="020F0502020204030204" pitchFamily="34" charset="0"/>
              </a:rPr>
              <a:t>FFU image  Uniformity result</a:t>
            </a:r>
            <a:endParaRPr lang="en-US" sz="1100" i="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21" name="TextBox 20"/>
          <p:cNvSpPr txBox="1"/>
          <p:nvPr/>
        </p:nvSpPr>
        <p:spPr>
          <a:xfrm>
            <a:off x="11016" y="-11606"/>
            <a:ext cx="3461621" cy="400110"/>
          </a:xfrm>
          <a:prstGeom prst="rect">
            <a:avLst/>
          </a:prstGeom>
          <a:noFill/>
        </p:spPr>
        <p:txBody>
          <a:bodyPr wrap="square" rtlCol="0">
            <a:spAutoFit/>
          </a:bodyPr>
          <a:lstStyle/>
          <a:p>
            <a:pPr algn="ctr"/>
            <a:r>
              <a:rPr lang="fi-FI" sz="2000" b="1" dirty="0">
                <a:solidFill>
                  <a:schemeClr val="bg1"/>
                </a:solidFill>
                <a:latin typeface="+mn-lt"/>
              </a:rPr>
              <a:t>PIQT</a:t>
            </a:r>
          </a:p>
        </p:txBody>
      </p:sp>
      <p:sp>
        <p:nvSpPr>
          <p:cNvPr id="32" name="Rectangle 31"/>
          <p:cNvSpPr/>
          <p:nvPr/>
        </p:nvSpPr>
        <p:spPr bwMode="auto">
          <a:xfrm>
            <a:off x="3668044" y="3975667"/>
            <a:ext cx="5224436" cy="1871155"/>
          </a:xfrm>
          <a:prstGeom prst="rect">
            <a:avLst/>
          </a:prstGeom>
          <a:noFill/>
          <a:ln w="2857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33" name="Text Placeholder 9"/>
          <p:cNvSpPr txBox="1">
            <a:spLocks/>
          </p:cNvSpPr>
          <p:nvPr/>
        </p:nvSpPr>
        <p:spPr>
          <a:xfrm>
            <a:off x="3648487" y="3984127"/>
            <a:ext cx="5186188" cy="166930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800" dirty="0"/>
              <a:t>The smaller the number, the better.</a:t>
            </a:r>
          </a:p>
          <a:p>
            <a:pPr>
              <a:spcBef>
                <a:spcPts val="0"/>
              </a:spcBef>
            </a:pPr>
            <a:endParaRPr lang="en-US" sz="1000" dirty="0"/>
          </a:p>
          <a:p>
            <a:pPr>
              <a:spcBef>
                <a:spcPts val="0"/>
              </a:spcBef>
            </a:pPr>
            <a:r>
              <a:rPr lang="en-US" sz="1800" b="1" dirty="0">
                <a:cs typeface="Calibri" panose="020F0502020204030204" pitchFamily="34" charset="0"/>
              </a:rPr>
              <a:t>Check that measurements are within specification.</a:t>
            </a:r>
          </a:p>
          <a:p>
            <a:pPr>
              <a:spcBef>
                <a:spcPts val="0"/>
              </a:spcBef>
            </a:pPr>
            <a:endParaRPr lang="en-US" sz="1000" dirty="0">
              <a:cs typeface="Calibri" panose="020F0502020204030204" pitchFamily="34" charset="0"/>
            </a:endParaRPr>
          </a:p>
          <a:p>
            <a:pPr>
              <a:spcBef>
                <a:spcPts val="0"/>
              </a:spcBef>
            </a:pPr>
            <a:r>
              <a:rPr lang="en-US" sz="1800" dirty="0">
                <a:cs typeface="Calibri" panose="020F0502020204030204" pitchFamily="34" charset="0"/>
              </a:rPr>
              <a:t>Often used percent integral uniformity (PIU) is </a:t>
            </a:r>
          </a:p>
          <a:p>
            <a:pPr lvl="1" indent="0">
              <a:buNone/>
            </a:pPr>
            <a:r>
              <a:rPr lang="en-US" sz="1800" dirty="0">
                <a:cs typeface="Calibri" panose="020F0502020204030204" pitchFamily="34" charset="0"/>
              </a:rPr>
              <a:t>1-Nema/100.</a:t>
            </a:r>
          </a:p>
        </p:txBody>
      </p:sp>
      <p:sp>
        <p:nvSpPr>
          <p:cNvPr id="27" name="Rounded Rectangle 26"/>
          <p:cNvSpPr/>
          <p:nvPr/>
        </p:nvSpPr>
        <p:spPr bwMode="auto">
          <a:xfrm>
            <a:off x="82678" y="389505"/>
            <a:ext cx="3327991" cy="382311"/>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Analyzing SPT report</a:t>
            </a:r>
            <a:endParaRPr lang="en-US" sz="3200" b="1" dirty="0">
              <a:latin typeface="+mn-lt"/>
              <a:ea typeface="Calibri"/>
            </a:endParaRPr>
          </a:p>
        </p:txBody>
      </p:sp>
      <p:sp>
        <p:nvSpPr>
          <p:cNvPr id="3" name="Slide Number Placeholder 2"/>
          <p:cNvSpPr>
            <a:spLocks noGrp="1"/>
          </p:cNvSpPr>
          <p:nvPr>
            <p:ph type="sldNum" sz="quarter" idx="4"/>
          </p:nvPr>
        </p:nvSpPr>
        <p:spPr/>
        <p:txBody>
          <a:bodyPr/>
          <a:lstStyle/>
          <a:p>
            <a:fld id="{BF6EE56F-7E62-4925-8F8D-EE0C8B8E832F}" type="slidenum">
              <a:rPr lang="en-US" smtClean="0">
                <a:solidFill>
                  <a:srgbClr val="000000">
                    <a:tint val="75000"/>
                  </a:srgbClr>
                </a:solidFill>
              </a:rPr>
              <a:pPr/>
              <a:t>18</a:t>
            </a:fld>
            <a:endParaRPr lang="en-US" dirty="0">
              <a:solidFill>
                <a:srgbClr val="000000">
                  <a:tint val="75000"/>
                </a:srgbClr>
              </a:solidFill>
            </a:endParaRPr>
          </a:p>
        </p:txBody>
      </p:sp>
      <p:pic>
        <p:nvPicPr>
          <p:cNvPr id="16" name="Picture 15"/>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72865" y="3326374"/>
            <a:ext cx="3133337" cy="1351976"/>
          </a:xfrm>
          <a:prstGeom prst="rect">
            <a:avLst/>
          </a:prstGeom>
        </p:spPr>
      </p:pic>
      <p:sp>
        <p:nvSpPr>
          <p:cNvPr id="15" name="Right Arrow 14"/>
          <p:cNvSpPr/>
          <p:nvPr/>
        </p:nvSpPr>
        <p:spPr bwMode="auto">
          <a:xfrm>
            <a:off x="3270343" y="4388582"/>
            <a:ext cx="387923" cy="238073"/>
          </a:xfrm>
          <a:prstGeom prst="rightArrow">
            <a:avLst/>
          </a:prstGeom>
          <a:solidFill>
            <a:schemeClr val="accent3"/>
          </a:solidFill>
          <a:ln w="28575" cap="flat" cmpd="sng" algn="ctr">
            <a:solidFill>
              <a:schemeClr val="accent3"/>
            </a:solidFill>
            <a:prstDash val="solid"/>
            <a:round/>
            <a:headEnd type="none" w="med" len="med"/>
            <a:tailEnd type="none" w="med" len="med"/>
          </a:ln>
          <a:effectLst/>
          <a:scene3d>
            <a:camera prst="orthographicFront"/>
            <a:lightRig rig="soft" dir="t"/>
          </a:scene3d>
          <a:sp3d extrusionH="101600" contourW="6350" prstMaterial="matte">
            <a:bevelT w="101600" h="127000"/>
            <a:bevelB w="95250" h="1016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24" name="Rectangle 23"/>
          <p:cNvSpPr/>
          <p:nvPr/>
        </p:nvSpPr>
        <p:spPr bwMode="auto">
          <a:xfrm>
            <a:off x="173872" y="4338414"/>
            <a:ext cx="3096105" cy="310551"/>
          </a:xfrm>
          <a:prstGeom prst="rect">
            <a:avLst/>
          </a:prstGeom>
          <a:noFill/>
          <a:ln w="381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402708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360010" y="153649"/>
            <a:ext cx="8203545"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t>FFU – Possible Causes of Failure</a:t>
            </a:r>
            <a:endParaRPr lang="en-US" sz="3200" dirty="0"/>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19</a:t>
            </a:fld>
            <a:endParaRPr lang="en-US" dirty="0">
              <a:solidFill>
                <a:srgbClr val="000000">
                  <a:tint val="75000"/>
                </a:srgbClr>
              </a:solidFill>
            </a:endParaRPr>
          </a:p>
        </p:txBody>
      </p:sp>
      <p:sp>
        <p:nvSpPr>
          <p:cNvPr id="19" name="Text Placeholder 9"/>
          <p:cNvSpPr txBox="1">
            <a:spLocks/>
          </p:cNvSpPr>
          <p:nvPr/>
        </p:nvSpPr>
        <p:spPr>
          <a:xfrm>
            <a:off x="360008" y="1064207"/>
            <a:ext cx="8532471" cy="511395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000" indent="-342000">
              <a:spcBef>
                <a:spcPts val="0"/>
              </a:spcBef>
              <a:buNone/>
            </a:pPr>
            <a:r>
              <a:rPr lang="en-US" altLang="en-US" sz="1700" b="1" dirty="0"/>
              <a:t>If the coils are placed incorrectly</a:t>
            </a:r>
            <a:r>
              <a:rPr lang="en-US" altLang="en-US" sz="1700" dirty="0"/>
              <a:t>, closer to or further from the phantom as intended, the test may fail.</a:t>
            </a:r>
          </a:p>
          <a:p>
            <a:pPr marL="342000" lvl="3" indent="-342000">
              <a:spcBef>
                <a:spcPts val="0"/>
              </a:spcBef>
              <a:buFont typeface="Arial" panose="020B0604020202020204" pitchFamily="34" charset="0"/>
              <a:buChar char="•"/>
            </a:pPr>
            <a:r>
              <a:rPr lang="en-US" altLang="en-US" sz="1700" dirty="0"/>
              <a:t>Position the phantom as instructed in </a:t>
            </a:r>
            <a:r>
              <a:rPr lang="en-US" altLang="en-US" sz="1700" b="1" dirty="0"/>
              <a:t>Marlin 1.5T Instructions for Use</a:t>
            </a:r>
            <a:r>
              <a:rPr lang="en-US" altLang="en-US" sz="1700" dirty="0"/>
              <a:t>. </a:t>
            </a:r>
          </a:p>
          <a:p>
            <a:pPr marL="342000" lvl="3" indent="-342000">
              <a:spcBef>
                <a:spcPts val="0"/>
              </a:spcBef>
              <a:buFont typeface="Arial" panose="020B0604020202020204" pitchFamily="34" charset="0"/>
              <a:buChar char="•"/>
            </a:pPr>
            <a:r>
              <a:rPr lang="en-US" altLang="en-US" sz="1700" dirty="0"/>
              <a:t>An indicator of the problem is the appearance of non-symmetrical intensity  distribution in the phantom.</a:t>
            </a:r>
          </a:p>
          <a:p>
            <a:pPr marL="342000" lvl="3" indent="-342000">
              <a:spcBef>
                <a:spcPts val="0"/>
              </a:spcBef>
              <a:buFont typeface="Arial" panose="020B0604020202020204" pitchFamily="34" charset="0"/>
              <a:buChar char="•"/>
            </a:pPr>
            <a:endParaRPr lang="en-US" altLang="en-US" sz="900" dirty="0"/>
          </a:p>
          <a:p>
            <a:pPr marL="342000" indent="-342000">
              <a:spcBef>
                <a:spcPts val="0"/>
              </a:spcBef>
              <a:buNone/>
            </a:pPr>
            <a:r>
              <a:rPr lang="en-US" altLang="en-US" sz="1700" b="1" dirty="0"/>
              <a:t>Failure of components </a:t>
            </a:r>
            <a:r>
              <a:rPr lang="en-US" altLang="en-US" sz="1700" dirty="0"/>
              <a:t>in the coils, and from failure of the mechanisms for inductive decoupling of the body coil from the surface coils can result in degraded image intensity uniformity or SNR.</a:t>
            </a:r>
          </a:p>
          <a:p>
            <a:pPr marL="342000" lvl="3" indent="-342000">
              <a:spcBef>
                <a:spcPts val="0"/>
              </a:spcBef>
              <a:buFont typeface="Arial" panose="020B0604020202020204" pitchFamily="34" charset="0"/>
              <a:buChar char="•"/>
            </a:pPr>
            <a:r>
              <a:rPr lang="en-US" altLang="en-US" sz="1700" dirty="0"/>
              <a:t>In these cases the images usually become noticeably lower in signal-to-noise ratio, usually appearing  more grainy.</a:t>
            </a:r>
          </a:p>
          <a:p>
            <a:pPr marL="342000" lvl="3" indent="-342000">
              <a:spcBef>
                <a:spcPts val="0"/>
              </a:spcBef>
              <a:buFont typeface="Arial" panose="020B0604020202020204" pitchFamily="34" charset="0"/>
              <a:buChar char="•"/>
            </a:pPr>
            <a:endParaRPr lang="en-US" altLang="en-US" sz="900" dirty="0"/>
          </a:p>
          <a:p>
            <a:pPr marL="342000" lvl="1" indent="-342000">
              <a:spcBef>
                <a:spcPts val="0"/>
              </a:spcBef>
              <a:buNone/>
            </a:pPr>
            <a:r>
              <a:rPr lang="en-US" altLang="en-US" sz="1700" b="1" dirty="0"/>
              <a:t>RF interference </a:t>
            </a:r>
            <a:r>
              <a:rPr lang="en-US" altLang="en-US" sz="1700" dirty="0"/>
              <a:t>from RF emitters in the treatment room, such as screens, fluorescent lights, or the </a:t>
            </a:r>
            <a:r>
              <a:rPr lang="en-US" altLang="en-US" sz="1700" dirty="0" err="1"/>
              <a:t>Linac</a:t>
            </a:r>
            <a:r>
              <a:rPr lang="en-US" altLang="en-US" sz="1700" dirty="0"/>
              <a:t> system can result in lower SNR.</a:t>
            </a:r>
          </a:p>
          <a:p>
            <a:pPr marL="342000" lvl="1" indent="-342000">
              <a:spcBef>
                <a:spcPts val="0"/>
              </a:spcBef>
              <a:buFont typeface="Arial" panose="020B0604020202020204" pitchFamily="34" charset="0"/>
              <a:buChar char="•"/>
            </a:pPr>
            <a:endParaRPr lang="fi-FI" altLang="en-US" sz="900" dirty="0"/>
          </a:p>
          <a:p>
            <a:pPr marL="342000" indent="-342000">
              <a:spcBef>
                <a:spcPts val="0"/>
              </a:spcBef>
              <a:buNone/>
            </a:pPr>
            <a:r>
              <a:rPr lang="en-US" altLang="en-US" sz="1700" b="1" dirty="0"/>
              <a:t>Image ghosting </a:t>
            </a:r>
            <a:r>
              <a:rPr lang="en-US" altLang="en-US" sz="1700" dirty="0"/>
              <a:t>can cause image intensity variations and hence failure of this test.</a:t>
            </a:r>
          </a:p>
          <a:p>
            <a:pPr marL="342000" lvl="2" indent="-342000">
              <a:spcBef>
                <a:spcPts val="0"/>
              </a:spcBef>
            </a:pPr>
            <a:r>
              <a:rPr lang="en-US" altLang="en-US" sz="1700" dirty="0"/>
              <a:t>Ghosting is a very nonspecific symptom of a hardware problem. </a:t>
            </a:r>
          </a:p>
          <a:p>
            <a:pPr marL="342000" lvl="3" indent="-342000">
              <a:spcBef>
                <a:spcPts val="0"/>
              </a:spcBef>
              <a:buFont typeface="Arial" panose="020B0604020202020204" pitchFamily="34" charset="0"/>
              <a:buChar char="•"/>
            </a:pPr>
            <a:r>
              <a:rPr lang="en-US" altLang="en-US" sz="1700" dirty="0"/>
              <a:t>Ghosting sufficient to cause failure is readily apparent in the image.</a:t>
            </a:r>
          </a:p>
          <a:p>
            <a:pPr marL="342000" lvl="2" indent="-342000">
              <a:spcBef>
                <a:spcPts val="0"/>
              </a:spcBef>
            </a:pPr>
            <a:r>
              <a:rPr lang="en-US" altLang="en-US" sz="1700" dirty="0"/>
              <a:t>In general, it is caused by instability of the measured signal, which can have its origin in the receiver, transmitter, or gradient subsystems.</a:t>
            </a:r>
          </a:p>
          <a:p>
            <a:pPr marL="342000" indent="-342000">
              <a:spcBef>
                <a:spcPts val="0"/>
              </a:spcBef>
            </a:pPr>
            <a:endParaRPr lang="en-US" sz="1700" dirty="0"/>
          </a:p>
          <a:p>
            <a:pPr marL="342000" indent="-342000">
              <a:spcBef>
                <a:spcPts val="0"/>
              </a:spcBef>
              <a:buNone/>
            </a:pPr>
            <a:endParaRPr lang="en-US" sz="1700" dirty="0"/>
          </a:p>
        </p:txBody>
      </p:sp>
    </p:spTree>
    <p:extLst>
      <p:ext uri="{BB962C8B-B14F-4D97-AF65-F5344CB8AC3E}">
        <p14:creationId xmlns:p14="http://schemas.microsoft.com/office/powerpoint/2010/main" val="3021391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97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0" y="0"/>
            <a:ext cx="3487479" cy="6858000"/>
          </a:xfrm>
          <a:prstGeom prst="roundRect">
            <a:avLst>
              <a:gd name="adj" fmla="val 984"/>
            </a:avLst>
          </a:prstGeom>
          <a:solidFill>
            <a:schemeClr val="tx1"/>
          </a:solidFill>
          <a:ln w="28575" cap="flat" cmpd="sng" algn="ctr">
            <a:solidFill>
              <a:schemeClr val="tx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lnSpc>
                <a:spcPct val="107000"/>
              </a:lnSpc>
              <a:spcAft>
                <a:spcPts val="0"/>
              </a:spcAft>
            </a:pPr>
            <a:r>
              <a:rPr lang="en-US" sz="2000" b="1" dirty="0">
                <a:solidFill>
                  <a:schemeClr val="bg1"/>
                </a:solidFill>
                <a:latin typeface="+mn-lt"/>
                <a:ea typeface="Calibri"/>
                <a:cs typeface="Times New Roman"/>
              </a:rPr>
              <a:t>SPL</a:t>
            </a:r>
            <a:endParaRPr lang="en-US" sz="2000" b="1" dirty="0">
              <a:solidFill>
                <a:schemeClr val="bg1"/>
              </a:solidFill>
              <a:latin typeface="+mn-lt"/>
              <a:ea typeface="Calibri"/>
            </a:endParaRPr>
          </a:p>
        </p:txBody>
      </p:sp>
      <p:pic>
        <p:nvPicPr>
          <p:cNvPr id="16" name="Picture 15"/>
          <p:cNvPicPr>
            <a:picLocks noChangeAspect="1"/>
          </p:cNvPicPr>
          <p:nvPr/>
        </p:nvPicPr>
        <p:blipFill rotWithShape="1">
          <a:blip r:embed="rId4" cstate="email">
            <a:extLst>
              <a:ext uri="{28A0092B-C50C-407E-A947-70E740481C1C}">
                <a14:useLocalDpi xmlns:a14="http://schemas.microsoft.com/office/drawing/2010/main" val="0"/>
              </a:ext>
            </a:extLst>
          </a:blip>
          <a:srcRect l="6752" t="4656" r="24444" b="6023"/>
          <a:stretch/>
        </p:blipFill>
        <p:spPr>
          <a:xfrm>
            <a:off x="-4325" y="822274"/>
            <a:ext cx="3506008" cy="3336597"/>
          </a:xfrm>
          <a:prstGeom prst="rect">
            <a:avLst/>
          </a:prstGeom>
        </p:spPr>
      </p:pic>
      <p:sp>
        <p:nvSpPr>
          <p:cNvPr id="14"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latin typeface="Calibri" panose="020F0502020204030204" pitchFamily="34" charset="0"/>
                <a:cs typeface="Calibri" panose="020F0502020204030204" pitchFamily="34" charset="0"/>
              </a:rPr>
              <a:t>Spatial Linearity</a:t>
            </a:r>
            <a:endParaRPr lang="en-US" sz="3200" dirty="0">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20</a:t>
            </a:fld>
            <a:endParaRPr lang="en-US" dirty="0">
              <a:solidFill>
                <a:srgbClr val="000000">
                  <a:tint val="75000"/>
                </a:srgbClr>
              </a:solidFill>
            </a:endParaRPr>
          </a:p>
        </p:txBody>
      </p:sp>
      <p:sp>
        <p:nvSpPr>
          <p:cNvPr id="36" name="Text Placeholder 1"/>
          <p:cNvSpPr txBox="1">
            <a:spLocks/>
          </p:cNvSpPr>
          <p:nvPr/>
        </p:nvSpPr>
        <p:spPr>
          <a:xfrm>
            <a:off x="3648487" y="1383659"/>
            <a:ext cx="5243993" cy="4873922"/>
          </a:xfrm>
          <a:prstGeom prst="rect">
            <a:avLst/>
          </a:prstGeom>
        </p:spPr>
        <p:txBody>
          <a:bodyPr/>
          <a:lstStyle>
            <a:lvl1pPr marL="0" indent="0" algn="l" rtl="0" eaLnBrk="1" fontAlgn="base" hangingPunct="1">
              <a:lnSpc>
                <a:spcPct val="100000"/>
              </a:lnSpc>
              <a:spcBef>
                <a:spcPts val="469"/>
              </a:spcBef>
              <a:spcAft>
                <a:spcPct val="0"/>
              </a:spcAft>
              <a:buFont typeface="Arial" panose="020B0604020202020204" pitchFamily="34" charset="0"/>
              <a:buNone/>
              <a:defRPr lang="en-US" sz="2000" b="0" i="0" baseline="0" noProof="0" dirty="0">
                <a:solidFill>
                  <a:schemeClr val="tx1"/>
                </a:solidFill>
                <a:latin typeface="Calibri" panose="020F0502020204030204" pitchFamily="34" charset="0"/>
                <a:ea typeface="Calibri" panose="020F0502020204030204" pitchFamily="34" charset="0"/>
                <a:cs typeface="Arial"/>
              </a:defRPr>
            </a:lvl1pPr>
            <a:lvl2pPr marL="511175" marR="0" indent="-285750" algn="l" defTabSz="1072866" rtl="0" eaLnBrk="1" fontAlgn="base" latinLnBrk="0" hangingPunct="1">
              <a:lnSpc>
                <a:spcPct val="100000"/>
              </a:lnSpc>
              <a:spcBef>
                <a:spcPts val="0"/>
              </a:spcBef>
              <a:spcAft>
                <a:spcPct val="0"/>
              </a:spcAft>
              <a:buClrTx/>
              <a:buSzTx/>
              <a:buFont typeface="Calibri" panose="020F0502020204030204" pitchFamily="34" charset="0"/>
              <a:buNone/>
              <a:tabLst/>
              <a:defRPr lang="en-US" sz="2000" b="0" i="0" noProof="0" dirty="0" smtClean="0">
                <a:solidFill>
                  <a:schemeClr val="tx1"/>
                </a:solidFill>
                <a:latin typeface="Calibri" panose="020F0502020204030204" pitchFamily="34" charset="0"/>
                <a:ea typeface="Calibri" panose="020F0502020204030204" pitchFamily="34" charset="0"/>
                <a:cs typeface="Arial"/>
              </a:defRPr>
            </a:lvl2pPr>
            <a:lvl3pPr marL="747712" indent="-285750" algn="l" rtl="0" eaLnBrk="1" fontAlgn="base" hangingPunct="1">
              <a:lnSpc>
                <a:spcPct val="100000"/>
              </a:lnSpc>
              <a:spcBef>
                <a:spcPts val="0"/>
              </a:spcBef>
              <a:spcAft>
                <a:spcPct val="0"/>
              </a:spcAft>
              <a:buFont typeface="Wingdings" panose="05000000000000000000" pitchFamily="2" charset="2"/>
              <a:buNone/>
              <a:defRPr lang="en-US" sz="1800" b="0" i="0" noProof="0" dirty="0" smtClean="0">
                <a:solidFill>
                  <a:schemeClr val="tx1"/>
                </a:solidFill>
                <a:latin typeface="Calibri" panose="020F0502020204030204" pitchFamily="34" charset="0"/>
                <a:ea typeface="Calibri" panose="020F0502020204030204" pitchFamily="34" charset="0"/>
                <a:cs typeface="Arial"/>
              </a:defRPr>
            </a:lvl3pPr>
            <a:lvl4pPr marL="974725" indent="-285750" algn="l" rtl="0" eaLnBrk="1" fontAlgn="base" hangingPunct="1">
              <a:lnSpc>
                <a:spcPct val="100000"/>
              </a:lnSpc>
              <a:spcBef>
                <a:spcPts val="0"/>
              </a:spcBef>
              <a:spcAft>
                <a:spcPct val="0"/>
              </a:spcAft>
              <a:buFont typeface="Arial" panose="020B0604020202020204" pitchFamily="34" charset="0"/>
              <a:buChar char="•"/>
              <a:defRPr lang="en-US" sz="1800" b="0" i="0" noProof="0" dirty="0" smtClean="0">
                <a:solidFill>
                  <a:schemeClr val="tx1"/>
                </a:solidFill>
                <a:latin typeface="Calibri" panose="020F0502020204030204" pitchFamily="34" charset="0"/>
                <a:ea typeface="Calibri" panose="020F0502020204030204" pitchFamily="34" charset="0"/>
                <a:cs typeface="Arial"/>
              </a:defRPr>
            </a:lvl4pPr>
            <a:lvl5pPr marL="1200150" indent="-285750" algn="l" rtl="0" eaLnBrk="1" fontAlgn="base" hangingPunct="1">
              <a:lnSpc>
                <a:spcPct val="100000"/>
              </a:lnSpc>
              <a:spcBef>
                <a:spcPts val="0"/>
              </a:spcBef>
              <a:spcAft>
                <a:spcPts val="0"/>
              </a:spcAft>
              <a:buFont typeface="Lucida Grande"/>
              <a:buChar char="–"/>
              <a:defRPr lang="en-US" sz="1800" b="0" i="0" noProof="0" dirty="0" smtClean="0">
                <a:solidFill>
                  <a:schemeClr val="tx1"/>
                </a:solidFill>
                <a:latin typeface="Calibri" panose="020F0502020204030204" pitchFamily="34" charset="0"/>
                <a:ea typeface="Calibri" panose="020F0502020204030204" pitchFamily="34" charset="0"/>
                <a:cs typeface="Arial"/>
              </a:defRPr>
            </a:lvl5pPr>
            <a:lvl6pPr marL="1882775" indent="-266700" algn="l" rtl="0" eaLnBrk="1" fontAlgn="base" hangingPunct="1">
              <a:lnSpc>
                <a:spcPct val="130000"/>
              </a:lnSpc>
              <a:spcBef>
                <a:spcPct val="20000"/>
              </a:spcBef>
              <a:spcAft>
                <a:spcPct val="0"/>
              </a:spcAft>
              <a:buChar char="»"/>
              <a:defRPr sz="1400">
                <a:solidFill>
                  <a:schemeClr val="tx1"/>
                </a:solidFill>
                <a:latin typeface="+mn-lt"/>
              </a:defRPr>
            </a:lvl6pPr>
            <a:lvl7pPr marL="1425575" indent="-285750" algn="l" rtl="0" eaLnBrk="1" fontAlgn="base" hangingPunct="1">
              <a:lnSpc>
                <a:spcPct val="100000"/>
              </a:lnSpc>
              <a:spcBef>
                <a:spcPts val="0"/>
              </a:spcBef>
              <a:spcAft>
                <a:spcPts val="0"/>
              </a:spcAft>
              <a:buChar char="»"/>
              <a:defRPr lang="en-US" sz="1800" b="0" i="0" noProof="0" dirty="0" smtClean="0">
                <a:solidFill>
                  <a:schemeClr val="tx1"/>
                </a:solidFill>
                <a:latin typeface="Calibri" panose="020F0502020204030204" pitchFamily="34" charset="0"/>
                <a:cs typeface="Calibri" panose="020F0502020204030204" pitchFamily="34" charset="0"/>
              </a:defRPr>
            </a:lvl7pPr>
            <a:lvl8pPr marL="4023246" indent="-268216" algn="l" rtl="0" eaLnBrk="1" fontAlgn="base" hangingPunct="1">
              <a:lnSpc>
                <a:spcPct val="130000"/>
              </a:lnSpc>
              <a:spcBef>
                <a:spcPct val="20000"/>
              </a:spcBef>
              <a:spcAft>
                <a:spcPct val="0"/>
              </a:spcAft>
              <a:buChar char="»"/>
              <a:defRPr sz="1400">
                <a:solidFill>
                  <a:schemeClr val="tx1"/>
                </a:solidFill>
                <a:latin typeface="+mn-lt"/>
              </a:defRPr>
            </a:lvl8pPr>
            <a:lvl9pPr marL="4559678" indent="-268216" algn="l" rtl="0" eaLnBrk="1" fontAlgn="base" hangingPunct="1">
              <a:lnSpc>
                <a:spcPct val="130000"/>
              </a:lnSpc>
              <a:spcBef>
                <a:spcPct val="20000"/>
              </a:spcBef>
              <a:spcAft>
                <a:spcPct val="0"/>
              </a:spcAft>
              <a:buChar char="»"/>
              <a:defRPr sz="1400">
                <a:solidFill>
                  <a:schemeClr val="tx1"/>
                </a:solidFill>
                <a:latin typeface="+mn-lt"/>
              </a:defRPr>
            </a:lvl9pPr>
          </a:lstStyle>
          <a:p>
            <a:pPr marL="285750" indent="-285750">
              <a:buFont typeface="Arial" panose="020B0604020202020204" pitchFamily="34" charset="0"/>
              <a:buChar char="•"/>
            </a:pPr>
            <a:r>
              <a:rPr lang="fi-FI" altLang="en-US" sz="1800" dirty="0">
                <a:cs typeface="Calibri" panose="020F0502020204030204" pitchFamily="34" charset="0"/>
              </a:rPr>
              <a:t>The SPL section contains 45 holes of 5 mm diameter separated by 25 mm in horizontal and vertical directions in a rectangular grid of 150 mm x 150 mm for assessing correct scaling of images</a:t>
            </a:r>
            <a:r>
              <a:rPr lang="en-US" sz="1800" dirty="0">
                <a:cs typeface="Calibri" panose="020F0502020204030204" pitchFamily="34" charset="0"/>
              </a:rPr>
              <a:t>.</a:t>
            </a:r>
          </a:p>
          <a:p>
            <a:pPr marL="342900" indent="-342900">
              <a:buFont typeface="Arial" panose="020B0604020202020204" pitchFamily="34" charset="0"/>
              <a:buChar char="•"/>
            </a:pPr>
            <a:endParaRPr lang="en-US" altLang="en-US" sz="900" dirty="0">
              <a:cs typeface="Calibri" panose="020F0502020204030204" pitchFamily="34" charset="0"/>
            </a:endParaRPr>
          </a:p>
          <a:p>
            <a:pPr marL="285750" indent="-285750">
              <a:lnSpc>
                <a:spcPct val="85000"/>
              </a:lnSpc>
              <a:buFont typeface="Arial" panose="020B0604020202020204" pitchFamily="34" charset="0"/>
              <a:buChar char="•"/>
            </a:pPr>
            <a:r>
              <a:rPr lang="en-US" sz="1800" dirty="0"/>
              <a:t>The maximum observed deviation of the phantom diameter is to be followed.</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cs typeface="Calibri" panose="020F0502020204030204" pitchFamily="34" charset="0"/>
            </a:endParaRPr>
          </a:p>
          <a:p>
            <a:pPr marL="285750" indent="-285750">
              <a:buFont typeface="Arial" panose="020B0604020202020204" pitchFamily="34" charset="0"/>
              <a:buChar char="•"/>
            </a:pPr>
            <a:endParaRPr lang="en-US" sz="1800" dirty="0">
              <a:cs typeface="Calibri" panose="020F0502020204030204" pitchFamily="34" charset="0"/>
            </a:endParaRPr>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342900" indent="-342900">
              <a:buFont typeface="Arial" panose="020B0604020202020204" pitchFamily="34" charset="0"/>
              <a:buChar char="•"/>
            </a:pPr>
            <a:endParaRPr lang="en-US" kern="0" dirty="0">
              <a:latin typeface="Calibri" panose="020F0502020204030204"/>
            </a:endParaRPr>
          </a:p>
        </p:txBody>
      </p:sp>
      <p:sp>
        <p:nvSpPr>
          <p:cNvPr id="23" name="TextBox 22"/>
          <p:cNvSpPr txBox="1"/>
          <p:nvPr>
            <p:custDataLst>
              <p:tags r:id="rId1"/>
            </p:custDataLst>
          </p:nvPr>
        </p:nvSpPr>
        <p:spPr>
          <a:xfrm>
            <a:off x="-9264" y="6481315"/>
            <a:ext cx="3487479" cy="261610"/>
          </a:xfrm>
          <a:prstGeom prst="rect">
            <a:avLst/>
          </a:prstGeom>
          <a:noFill/>
        </p:spPr>
        <p:txBody>
          <a:bodyPr wrap="square" rtlCol="0">
            <a:spAutoFit/>
          </a:bodyPr>
          <a:lstStyle/>
          <a:p>
            <a:pPr algn="ctr"/>
            <a:r>
              <a:rPr lang="fi-FI" sz="1100" i="1" dirty="0">
                <a:solidFill>
                  <a:schemeClr val="bg1"/>
                </a:solidFill>
                <a:latin typeface="Calibri" panose="020F0502020204030204" pitchFamily="34" charset="0"/>
                <a:cs typeface="Calibri" panose="020F0502020204030204" pitchFamily="34" charset="0"/>
              </a:rPr>
              <a:t>SPL section inside the head phantom </a:t>
            </a:r>
            <a:endParaRPr lang="en-US" sz="1100" i="1" dirty="0">
              <a:solidFill>
                <a:schemeClr val="bg1"/>
              </a:solidFill>
              <a:latin typeface="Calibri" panose="020F0502020204030204" pitchFamily="34" charset="0"/>
              <a:cs typeface="Calibri" panose="020F0502020204030204" pitchFamily="34" charset="0"/>
            </a:endParaRPr>
          </a:p>
        </p:txBody>
      </p:sp>
      <p:pic>
        <p:nvPicPr>
          <p:cNvPr id="26" name="Picture 25"/>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1" y="4566006"/>
            <a:ext cx="3506009" cy="1904298"/>
          </a:xfrm>
          <a:prstGeom prst="rect">
            <a:avLst/>
          </a:prstGeom>
        </p:spPr>
      </p:pic>
      <p:sp>
        <p:nvSpPr>
          <p:cNvPr id="39" name="TextBox 38"/>
          <p:cNvSpPr txBox="1"/>
          <p:nvPr/>
        </p:nvSpPr>
        <p:spPr>
          <a:xfrm>
            <a:off x="-9264" y="786536"/>
            <a:ext cx="3506005" cy="261610"/>
          </a:xfrm>
          <a:prstGeom prst="rect">
            <a:avLst/>
          </a:prstGeom>
          <a:noFill/>
        </p:spPr>
        <p:txBody>
          <a:bodyPr wrap="square" rtlCol="0">
            <a:spAutoFit/>
          </a:bodyPr>
          <a:lstStyle/>
          <a:p>
            <a:pPr algn="ctr"/>
            <a:r>
              <a:rPr lang="fi-FI" sz="1100" i="1" dirty="0">
                <a:solidFill>
                  <a:schemeClr val="bg1"/>
                </a:solidFill>
                <a:latin typeface="Calibri" panose="020F0502020204030204" pitchFamily="34" charset="0"/>
                <a:cs typeface="Calibri" panose="020F0502020204030204" pitchFamily="34" charset="0"/>
              </a:rPr>
              <a:t>SPL image</a:t>
            </a:r>
            <a:endParaRPr lang="en-US" sz="1100" i="1" dirty="0">
              <a:solidFill>
                <a:schemeClr val="bg1"/>
              </a:solidFill>
              <a:latin typeface="Calibri" panose="020F0502020204030204" pitchFamily="34" charset="0"/>
              <a:cs typeface="Calibri" panose="020F0502020204030204" pitchFamily="34" charset="0"/>
            </a:endParaRPr>
          </a:p>
        </p:txBody>
      </p:sp>
      <p:sp>
        <p:nvSpPr>
          <p:cNvPr id="29" name="Right Arrow 28"/>
          <p:cNvSpPr/>
          <p:nvPr/>
        </p:nvSpPr>
        <p:spPr bwMode="auto">
          <a:xfrm rot="16200000">
            <a:off x="1266160" y="4294621"/>
            <a:ext cx="955158" cy="413246"/>
          </a:xfrm>
          <a:prstGeom prst="rightArrow">
            <a:avLst/>
          </a:prstGeom>
          <a:solidFill>
            <a:schemeClr val="accent4"/>
          </a:solidFill>
          <a:ln w="28575" cap="flat" cmpd="sng" algn="ctr">
            <a:solidFill>
              <a:schemeClr val="accent4"/>
            </a:solidFill>
            <a:prstDash val="solid"/>
            <a:round/>
            <a:headEnd type="none" w="med" len="med"/>
            <a:tailEnd type="none" w="med" len="med"/>
          </a:ln>
          <a:effectLst/>
          <a:scene3d>
            <a:camera prst="orthographicFront"/>
            <a:lightRig rig="soft" dir="t"/>
          </a:scene3d>
          <a:sp3d extrusionH="101600" contourW="6350" prstMaterial="matte">
            <a:bevelT w="101600" h="127000"/>
            <a:bevelB w="95250" h="1016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15" name="Rectangle 14"/>
          <p:cNvSpPr/>
          <p:nvPr/>
        </p:nvSpPr>
        <p:spPr bwMode="auto">
          <a:xfrm>
            <a:off x="149232" y="5929679"/>
            <a:ext cx="3223444" cy="225680"/>
          </a:xfrm>
          <a:prstGeom prst="rect">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19" name="Rounded Rectangle 18"/>
          <p:cNvSpPr/>
          <p:nvPr/>
        </p:nvSpPr>
        <p:spPr bwMode="auto">
          <a:xfrm>
            <a:off x="82678" y="389505"/>
            <a:ext cx="3327991" cy="382311"/>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PIQT measurement</a:t>
            </a:r>
            <a:endParaRPr lang="en-US" sz="3200" b="1" dirty="0">
              <a:latin typeface="+mn-lt"/>
              <a:ea typeface="Calibri"/>
            </a:endParaRPr>
          </a:p>
        </p:txBody>
      </p:sp>
    </p:spTree>
    <p:extLst>
      <p:ext uri="{BB962C8B-B14F-4D97-AF65-F5344CB8AC3E}">
        <p14:creationId xmlns:p14="http://schemas.microsoft.com/office/powerpoint/2010/main" val="384167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0" y="0"/>
            <a:ext cx="3487479" cy="6858000"/>
          </a:xfrm>
          <a:prstGeom prst="roundRect">
            <a:avLst>
              <a:gd name="adj" fmla="val 984"/>
            </a:avLst>
          </a:prstGeom>
          <a:solidFill>
            <a:schemeClr val="tx1"/>
          </a:solidFill>
          <a:ln w="28575" cap="flat" cmpd="sng" algn="ctr">
            <a:solidFill>
              <a:schemeClr val="tx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lnSpc>
                <a:spcPct val="107000"/>
              </a:lnSpc>
              <a:spcAft>
                <a:spcPts val="0"/>
              </a:spcAft>
            </a:pPr>
            <a:r>
              <a:rPr lang="en-US" sz="2000" b="1" dirty="0">
                <a:solidFill>
                  <a:schemeClr val="bg1"/>
                </a:solidFill>
                <a:latin typeface="+mn-lt"/>
                <a:ea typeface="Calibri"/>
                <a:cs typeface="Times New Roman"/>
              </a:rPr>
              <a:t>SPL</a:t>
            </a:r>
            <a:endParaRPr lang="en-US" sz="2000" b="1" dirty="0">
              <a:solidFill>
                <a:schemeClr val="bg1"/>
              </a:solidFill>
              <a:latin typeface="+mn-lt"/>
              <a:ea typeface="Calibri"/>
            </a:endParaRPr>
          </a:p>
        </p:txBody>
      </p:sp>
      <p:graphicFrame>
        <p:nvGraphicFramePr>
          <p:cNvPr id="45" name="Object 4"/>
          <p:cNvGraphicFramePr>
            <a:graphicFrameLocks/>
          </p:cNvGraphicFramePr>
          <p:nvPr/>
        </p:nvGraphicFramePr>
        <p:xfrm>
          <a:off x="-36462" y="1643270"/>
          <a:ext cx="3528065" cy="3587535"/>
        </p:xfrm>
        <a:graphic>
          <a:graphicData uri="http://schemas.openxmlformats.org/presentationml/2006/ole">
            <mc:AlternateContent xmlns:mc="http://schemas.openxmlformats.org/markup-compatibility/2006">
              <mc:Choice xmlns:v="urn:schemas-microsoft-com:vml" Requires="v">
                <p:oleObj name="Document" r:id="rId3" imgW="2432304" imgH="2438400" progId="Word.Document.8">
                  <p:embed/>
                </p:oleObj>
              </mc:Choice>
              <mc:Fallback>
                <p:oleObj name="Document" r:id="rId3" imgW="2432304" imgH="2438400" progId="Word.Document.8">
                  <p:embed/>
                  <p:pic>
                    <p:nvPicPr>
                      <p:cNvPr id="4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62" y="1643270"/>
                        <a:ext cx="3528065" cy="3587535"/>
                      </a:xfrm>
                      <a:prstGeom prst="rect">
                        <a:avLst/>
                      </a:prstGeom>
                      <a:noFill/>
                      <a:ln w="9525">
                        <a:solidFill>
                          <a:schemeClr val="tx1"/>
                        </a:solidFill>
                        <a:miter lim="800000"/>
                        <a:headEnd/>
                        <a:tailEnd/>
                      </a:ln>
                      <a:effectLst/>
                    </p:spPr>
                  </p:pic>
                </p:oleObj>
              </mc:Fallback>
            </mc:AlternateContent>
          </a:graphicData>
        </a:graphic>
      </p:graphicFrame>
      <p:sp>
        <p:nvSpPr>
          <p:cNvPr id="14"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latin typeface="Calibri" panose="020F0502020204030204" pitchFamily="34" charset="0"/>
                <a:cs typeface="Calibri" panose="020F0502020204030204" pitchFamily="34" charset="0"/>
              </a:rPr>
              <a:t>SPL - Differential Linearity</a:t>
            </a:r>
            <a:endParaRPr lang="en-US" sz="3200" dirty="0">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21</a:t>
            </a:fld>
            <a:endParaRPr lang="en-US" dirty="0">
              <a:solidFill>
                <a:srgbClr val="000000">
                  <a:tint val="75000"/>
                </a:srgbClr>
              </a:solidFill>
            </a:endParaRPr>
          </a:p>
        </p:txBody>
      </p:sp>
      <p:sp>
        <p:nvSpPr>
          <p:cNvPr id="36" name="Text Placeholder 1"/>
          <p:cNvSpPr txBox="1">
            <a:spLocks/>
          </p:cNvSpPr>
          <p:nvPr/>
        </p:nvSpPr>
        <p:spPr>
          <a:xfrm>
            <a:off x="3648488" y="1383659"/>
            <a:ext cx="5243992" cy="4873922"/>
          </a:xfrm>
          <a:prstGeom prst="rect">
            <a:avLst/>
          </a:prstGeom>
        </p:spPr>
        <p:txBody>
          <a:bodyPr/>
          <a:lstStyle>
            <a:lvl1pPr marL="0" indent="0" algn="l" rtl="0" eaLnBrk="1" fontAlgn="base" hangingPunct="1">
              <a:lnSpc>
                <a:spcPct val="100000"/>
              </a:lnSpc>
              <a:spcBef>
                <a:spcPts val="469"/>
              </a:spcBef>
              <a:spcAft>
                <a:spcPct val="0"/>
              </a:spcAft>
              <a:buFont typeface="Arial" panose="020B0604020202020204" pitchFamily="34" charset="0"/>
              <a:buNone/>
              <a:defRPr lang="en-US" sz="2000" b="0" i="0" baseline="0" noProof="0" dirty="0">
                <a:solidFill>
                  <a:schemeClr val="tx1"/>
                </a:solidFill>
                <a:latin typeface="Calibri" panose="020F0502020204030204" pitchFamily="34" charset="0"/>
                <a:ea typeface="Calibri" panose="020F0502020204030204" pitchFamily="34" charset="0"/>
                <a:cs typeface="Arial"/>
              </a:defRPr>
            </a:lvl1pPr>
            <a:lvl2pPr marL="511175" marR="0" indent="-285750" algn="l" defTabSz="1072866" rtl="0" eaLnBrk="1" fontAlgn="base" latinLnBrk="0" hangingPunct="1">
              <a:lnSpc>
                <a:spcPct val="100000"/>
              </a:lnSpc>
              <a:spcBef>
                <a:spcPts val="0"/>
              </a:spcBef>
              <a:spcAft>
                <a:spcPct val="0"/>
              </a:spcAft>
              <a:buClrTx/>
              <a:buSzTx/>
              <a:buFont typeface="Calibri" panose="020F0502020204030204" pitchFamily="34" charset="0"/>
              <a:buNone/>
              <a:tabLst/>
              <a:defRPr lang="en-US" sz="2000" b="0" i="0" noProof="0" dirty="0" smtClean="0">
                <a:solidFill>
                  <a:schemeClr val="tx1"/>
                </a:solidFill>
                <a:latin typeface="Calibri" panose="020F0502020204030204" pitchFamily="34" charset="0"/>
                <a:ea typeface="Calibri" panose="020F0502020204030204" pitchFamily="34" charset="0"/>
                <a:cs typeface="Arial"/>
              </a:defRPr>
            </a:lvl2pPr>
            <a:lvl3pPr marL="747712" indent="-285750" algn="l" rtl="0" eaLnBrk="1" fontAlgn="base" hangingPunct="1">
              <a:lnSpc>
                <a:spcPct val="100000"/>
              </a:lnSpc>
              <a:spcBef>
                <a:spcPts val="0"/>
              </a:spcBef>
              <a:spcAft>
                <a:spcPct val="0"/>
              </a:spcAft>
              <a:buFont typeface="Wingdings" panose="05000000000000000000" pitchFamily="2" charset="2"/>
              <a:buNone/>
              <a:defRPr lang="en-US" sz="1800" b="0" i="0" noProof="0" dirty="0" smtClean="0">
                <a:solidFill>
                  <a:schemeClr val="tx1"/>
                </a:solidFill>
                <a:latin typeface="Calibri" panose="020F0502020204030204" pitchFamily="34" charset="0"/>
                <a:ea typeface="Calibri" panose="020F0502020204030204" pitchFamily="34" charset="0"/>
                <a:cs typeface="Arial"/>
              </a:defRPr>
            </a:lvl3pPr>
            <a:lvl4pPr marL="974725" indent="-285750" algn="l" rtl="0" eaLnBrk="1" fontAlgn="base" hangingPunct="1">
              <a:lnSpc>
                <a:spcPct val="100000"/>
              </a:lnSpc>
              <a:spcBef>
                <a:spcPts val="0"/>
              </a:spcBef>
              <a:spcAft>
                <a:spcPct val="0"/>
              </a:spcAft>
              <a:buFont typeface="Arial" panose="020B0604020202020204" pitchFamily="34" charset="0"/>
              <a:buChar char="•"/>
              <a:defRPr lang="en-US" sz="1800" b="0" i="0" noProof="0" dirty="0" smtClean="0">
                <a:solidFill>
                  <a:schemeClr val="tx1"/>
                </a:solidFill>
                <a:latin typeface="Calibri" panose="020F0502020204030204" pitchFamily="34" charset="0"/>
                <a:ea typeface="Calibri" panose="020F0502020204030204" pitchFamily="34" charset="0"/>
                <a:cs typeface="Arial"/>
              </a:defRPr>
            </a:lvl4pPr>
            <a:lvl5pPr marL="1200150" indent="-285750" algn="l" rtl="0" eaLnBrk="1" fontAlgn="base" hangingPunct="1">
              <a:lnSpc>
                <a:spcPct val="100000"/>
              </a:lnSpc>
              <a:spcBef>
                <a:spcPts val="0"/>
              </a:spcBef>
              <a:spcAft>
                <a:spcPts val="0"/>
              </a:spcAft>
              <a:buFont typeface="Lucida Grande"/>
              <a:buChar char="–"/>
              <a:defRPr lang="en-US" sz="1800" b="0" i="0" noProof="0" dirty="0" smtClean="0">
                <a:solidFill>
                  <a:schemeClr val="tx1"/>
                </a:solidFill>
                <a:latin typeface="Calibri" panose="020F0502020204030204" pitchFamily="34" charset="0"/>
                <a:ea typeface="Calibri" panose="020F0502020204030204" pitchFamily="34" charset="0"/>
                <a:cs typeface="Arial"/>
              </a:defRPr>
            </a:lvl5pPr>
            <a:lvl6pPr marL="1882775" indent="-266700" algn="l" rtl="0" eaLnBrk="1" fontAlgn="base" hangingPunct="1">
              <a:lnSpc>
                <a:spcPct val="130000"/>
              </a:lnSpc>
              <a:spcBef>
                <a:spcPct val="20000"/>
              </a:spcBef>
              <a:spcAft>
                <a:spcPct val="0"/>
              </a:spcAft>
              <a:buChar char="»"/>
              <a:defRPr sz="1400">
                <a:solidFill>
                  <a:schemeClr val="tx1"/>
                </a:solidFill>
                <a:latin typeface="+mn-lt"/>
              </a:defRPr>
            </a:lvl6pPr>
            <a:lvl7pPr marL="1425575" indent="-285750" algn="l" rtl="0" eaLnBrk="1" fontAlgn="base" hangingPunct="1">
              <a:lnSpc>
                <a:spcPct val="100000"/>
              </a:lnSpc>
              <a:spcBef>
                <a:spcPts val="0"/>
              </a:spcBef>
              <a:spcAft>
                <a:spcPts val="0"/>
              </a:spcAft>
              <a:buChar char="»"/>
              <a:defRPr lang="en-US" sz="1800" b="0" i="0" noProof="0" dirty="0" smtClean="0">
                <a:solidFill>
                  <a:schemeClr val="tx1"/>
                </a:solidFill>
                <a:latin typeface="Calibri" panose="020F0502020204030204" pitchFamily="34" charset="0"/>
                <a:cs typeface="Calibri" panose="020F0502020204030204" pitchFamily="34" charset="0"/>
              </a:defRPr>
            </a:lvl7pPr>
            <a:lvl8pPr marL="4023246" indent="-268216" algn="l" rtl="0" eaLnBrk="1" fontAlgn="base" hangingPunct="1">
              <a:lnSpc>
                <a:spcPct val="130000"/>
              </a:lnSpc>
              <a:spcBef>
                <a:spcPct val="20000"/>
              </a:spcBef>
              <a:spcAft>
                <a:spcPct val="0"/>
              </a:spcAft>
              <a:buChar char="»"/>
              <a:defRPr sz="1400">
                <a:solidFill>
                  <a:schemeClr val="tx1"/>
                </a:solidFill>
                <a:latin typeface="+mn-lt"/>
              </a:defRPr>
            </a:lvl8pPr>
            <a:lvl9pPr marL="4559678" indent="-268216" algn="l" rtl="0" eaLnBrk="1" fontAlgn="base" hangingPunct="1">
              <a:lnSpc>
                <a:spcPct val="130000"/>
              </a:lnSpc>
              <a:spcBef>
                <a:spcPct val="20000"/>
              </a:spcBef>
              <a:spcAft>
                <a:spcPct val="0"/>
              </a:spcAft>
              <a:buChar char="»"/>
              <a:defRPr sz="1400">
                <a:solidFill>
                  <a:schemeClr val="tx1"/>
                </a:solidFill>
                <a:latin typeface="+mn-lt"/>
              </a:defRPr>
            </a:lvl9pPr>
          </a:lstStyle>
          <a:p>
            <a:pPr marL="285750" indent="-285750">
              <a:buFont typeface="Arial" panose="020B0604020202020204" pitchFamily="34" charset="0"/>
              <a:buChar char="•"/>
            </a:pPr>
            <a:r>
              <a:rPr lang="en-US" altLang="en-US" sz="1800" dirty="0">
                <a:cs typeface="Calibri" panose="020F0502020204030204" pitchFamily="34" charset="0"/>
              </a:rPr>
              <a:t>Differential linearity calculates the relative deviation of the distance between 2 dots.</a:t>
            </a:r>
          </a:p>
          <a:p>
            <a:pPr marL="285750" indent="-285750">
              <a:buFont typeface="Arial" panose="020B0604020202020204" pitchFamily="34" charset="0"/>
              <a:buChar char="•"/>
            </a:pPr>
            <a:endParaRPr lang="fi-FI" altLang="en-US" sz="1800" dirty="0">
              <a:cs typeface="Calibri" panose="020F0502020204030204" pitchFamily="34" charset="0"/>
            </a:endParaRPr>
          </a:p>
          <a:p>
            <a:pPr marL="171450" indent="-171450">
              <a:buFont typeface="Arial" panose="020B0604020202020204" pitchFamily="34" charset="0"/>
              <a:buChar char="•"/>
            </a:pPr>
            <a:r>
              <a:rPr lang="en-US" sz="1800" dirty="0">
                <a:cs typeface="Calibri" panose="020F0502020204030204" pitchFamily="34" charset="0"/>
              </a:rPr>
              <a:t>Differential linearity assess phantom dimensions radially in 8 directions.</a:t>
            </a:r>
          </a:p>
          <a:p>
            <a:pPr marL="171450" indent="-171450">
              <a:buFont typeface="Arial" panose="020B0604020202020204" pitchFamily="34" charset="0"/>
              <a:buChar char="•"/>
            </a:pPr>
            <a:endParaRPr lang="fi-FI" sz="1800" dirty="0">
              <a:cs typeface="Calibri" panose="020F0502020204030204" pitchFamily="34" charset="0"/>
            </a:endParaRPr>
          </a:p>
          <a:p>
            <a:pPr marL="171450" indent="-171450">
              <a:buFont typeface="Arial" panose="020B0604020202020204" pitchFamily="34" charset="0"/>
              <a:buChar char="•"/>
            </a:pPr>
            <a:endParaRPr lang="fi-FI" sz="1800" dirty="0">
              <a:cs typeface="Calibri" panose="020F0502020204030204" pitchFamily="34" charset="0"/>
            </a:endParaRPr>
          </a:p>
          <a:p>
            <a:pPr marL="171450" indent="-171450">
              <a:buFont typeface="Arial" panose="020B0604020202020204" pitchFamily="34" charset="0"/>
              <a:buChar char="•"/>
            </a:pPr>
            <a:r>
              <a:rPr lang="en-US" sz="1800" dirty="0">
                <a:cs typeface="Calibri" panose="020F0502020204030204" pitchFamily="34" charset="0"/>
              </a:rPr>
              <a:t>The Philips PIQT test inherently includes also the method recommended by ACR and NEMA.</a:t>
            </a:r>
            <a:endParaRPr lang="en-US" sz="1800" kern="0" dirty="0">
              <a:cs typeface="Calibri" panose="020F0502020204030204" pitchFamily="34" charset="0"/>
            </a:endParaRPr>
          </a:p>
          <a:p>
            <a:pPr marL="171450" indent="-171450">
              <a:buFont typeface="Arial" panose="020B0604020202020204" pitchFamily="34" charset="0"/>
              <a:buChar char="•"/>
            </a:pPr>
            <a:endParaRPr lang="en-US" sz="1800" dirty="0">
              <a:cs typeface="Calibri" panose="020F0502020204030204" pitchFamily="34" charset="0"/>
            </a:endParaRPr>
          </a:p>
          <a:p>
            <a:pPr marL="285750" indent="-285750">
              <a:buFont typeface="Arial" panose="020B0604020202020204" pitchFamily="34" charset="0"/>
              <a:buChar char="•"/>
            </a:pPr>
            <a:endParaRPr lang="en-US" altLang="en-US" sz="1800" dirty="0">
              <a:cs typeface="Calibri" panose="020F0502020204030204" pitchFamily="34" charset="0"/>
            </a:endParaRPr>
          </a:p>
          <a:p>
            <a:pPr marL="285750" indent="-285750">
              <a:buFont typeface="Arial" panose="020B0604020202020204" pitchFamily="34" charset="0"/>
              <a:buChar char="•"/>
            </a:pPr>
            <a:endParaRPr lang="en-US" sz="1800" dirty="0">
              <a:cs typeface="Calibri" panose="020F0502020204030204" pitchFamily="34" charset="0"/>
            </a:endParaRPr>
          </a:p>
          <a:p>
            <a:pPr marL="342900" indent="-34290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cs typeface="Calibri" panose="020F0502020204030204" pitchFamily="34" charset="0"/>
            </a:endParaRPr>
          </a:p>
          <a:p>
            <a:pPr marL="285750" indent="-285750">
              <a:buFont typeface="Arial" panose="020B0604020202020204" pitchFamily="34" charset="0"/>
              <a:buChar char="•"/>
            </a:pPr>
            <a:endParaRPr lang="en-US" sz="1800" dirty="0">
              <a:cs typeface="Calibri" panose="020F0502020204030204" pitchFamily="34" charset="0"/>
            </a:endParaRPr>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342900" indent="-342900">
              <a:buFont typeface="Arial" panose="020B0604020202020204" pitchFamily="34" charset="0"/>
              <a:buChar char="•"/>
            </a:pPr>
            <a:endParaRPr lang="en-US" kern="0" dirty="0">
              <a:latin typeface="Calibri" panose="020F0502020204030204"/>
            </a:endParaRPr>
          </a:p>
        </p:txBody>
      </p:sp>
      <p:sp>
        <p:nvSpPr>
          <p:cNvPr id="17" name="TextBox 16"/>
          <p:cNvSpPr txBox="1"/>
          <p:nvPr/>
        </p:nvSpPr>
        <p:spPr>
          <a:xfrm>
            <a:off x="-15303" y="5186386"/>
            <a:ext cx="3506005" cy="430887"/>
          </a:xfrm>
          <a:prstGeom prst="rect">
            <a:avLst/>
          </a:prstGeom>
          <a:noFill/>
        </p:spPr>
        <p:txBody>
          <a:bodyPr wrap="square" rtlCol="0">
            <a:spAutoFit/>
          </a:bodyPr>
          <a:lstStyle/>
          <a:p>
            <a:pPr algn="ctr"/>
            <a:r>
              <a:rPr lang="fi-FI" sz="1100" i="1" dirty="0">
                <a:solidFill>
                  <a:schemeClr val="bg1"/>
                </a:solidFill>
                <a:latin typeface="Calibri" panose="020F0502020204030204" pitchFamily="34" charset="0"/>
                <a:cs typeface="Calibri" panose="020F0502020204030204" pitchFamily="34" charset="0"/>
              </a:rPr>
              <a:t>SPL image, where distance between orthogonal holes is measured</a:t>
            </a:r>
          </a:p>
        </p:txBody>
      </p:sp>
      <p:grpSp>
        <p:nvGrpSpPr>
          <p:cNvPr id="20" name="Group 19"/>
          <p:cNvGrpSpPr/>
          <p:nvPr/>
        </p:nvGrpSpPr>
        <p:grpSpPr>
          <a:xfrm>
            <a:off x="590114" y="2265330"/>
            <a:ext cx="2288717" cy="2327339"/>
            <a:chOff x="1125812" y="3487060"/>
            <a:chExt cx="2251149" cy="2251044"/>
          </a:xfrm>
        </p:grpSpPr>
        <p:sp>
          <p:nvSpPr>
            <p:cNvPr id="21" name="Line 5"/>
            <p:cNvSpPr>
              <a:spLocks noChangeShapeType="1"/>
            </p:cNvSpPr>
            <p:nvPr/>
          </p:nvSpPr>
          <p:spPr bwMode="auto">
            <a:xfrm rot="5400000">
              <a:off x="2233887" y="3506210"/>
              <a:ext cx="0" cy="2216150"/>
            </a:xfrm>
            <a:prstGeom prst="line">
              <a:avLst/>
            </a:prstGeom>
            <a:noFill/>
            <a:ln w="9525">
              <a:solidFill>
                <a:schemeClr val="accent4"/>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Line 7"/>
            <p:cNvSpPr>
              <a:spLocks noChangeShapeType="1"/>
            </p:cNvSpPr>
            <p:nvPr/>
          </p:nvSpPr>
          <p:spPr bwMode="auto">
            <a:xfrm>
              <a:off x="1883603" y="3501368"/>
              <a:ext cx="735013" cy="2229043"/>
            </a:xfrm>
            <a:prstGeom prst="line">
              <a:avLst/>
            </a:prstGeom>
            <a:noFill/>
            <a:ln w="9525">
              <a:solidFill>
                <a:schemeClr val="accent4"/>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Line 8"/>
            <p:cNvSpPr>
              <a:spLocks noChangeShapeType="1"/>
            </p:cNvSpPr>
            <p:nvPr/>
          </p:nvSpPr>
          <p:spPr bwMode="auto">
            <a:xfrm flipH="1">
              <a:off x="2244598" y="3487060"/>
              <a:ext cx="9675" cy="2251044"/>
            </a:xfrm>
            <a:prstGeom prst="line">
              <a:avLst/>
            </a:prstGeom>
            <a:noFill/>
            <a:ln w="9525">
              <a:solidFill>
                <a:schemeClr val="accent4"/>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Line 9"/>
            <p:cNvSpPr>
              <a:spLocks noChangeShapeType="1"/>
            </p:cNvSpPr>
            <p:nvPr/>
          </p:nvSpPr>
          <p:spPr bwMode="auto">
            <a:xfrm flipH="1">
              <a:off x="1887859" y="3506568"/>
              <a:ext cx="740138" cy="2227578"/>
            </a:xfrm>
            <a:prstGeom prst="line">
              <a:avLst/>
            </a:prstGeom>
            <a:noFill/>
            <a:ln w="9525">
              <a:solidFill>
                <a:schemeClr val="accent4"/>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10"/>
            <p:cNvSpPr>
              <a:spLocks noChangeShapeType="1"/>
            </p:cNvSpPr>
            <p:nvPr/>
          </p:nvSpPr>
          <p:spPr bwMode="auto">
            <a:xfrm rot="5400000">
              <a:off x="1901716" y="3491228"/>
              <a:ext cx="735195" cy="2215294"/>
            </a:xfrm>
            <a:prstGeom prst="line">
              <a:avLst/>
            </a:prstGeom>
            <a:noFill/>
            <a:ln w="9525">
              <a:solidFill>
                <a:schemeClr val="accent4"/>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11"/>
            <p:cNvSpPr>
              <a:spLocks noChangeShapeType="1"/>
            </p:cNvSpPr>
            <p:nvPr/>
          </p:nvSpPr>
          <p:spPr bwMode="auto">
            <a:xfrm rot="5400000" flipH="1">
              <a:off x="1904823" y="3519620"/>
              <a:ext cx="701675" cy="2205038"/>
            </a:xfrm>
            <a:prstGeom prst="line">
              <a:avLst/>
            </a:prstGeom>
            <a:noFill/>
            <a:ln w="9525">
              <a:solidFill>
                <a:schemeClr val="accent4"/>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7"/>
            <p:cNvSpPr>
              <a:spLocks noChangeShapeType="1"/>
            </p:cNvSpPr>
            <p:nvPr/>
          </p:nvSpPr>
          <p:spPr bwMode="auto">
            <a:xfrm>
              <a:off x="1523533" y="3876436"/>
              <a:ext cx="1467044" cy="1477722"/>
            </a:xfrm>
            <a:prstGeom prst="line">
              <a:avLst/>
            </a:prstGeom>
            <a:noFill/>
            <a:ln w="9525">
              <a:solidFill>
                <a:schemeClr val="accent4"/>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7"/>
            <p:cNvSpPr>
              <a:spLocks noChangeShapeType="1"/>
            </p:cNvSpPr>
            <p:nvPr/>
          </p:nvSpPr>
          <p:spPr bwMode="auto">
            <a:xfrm flipH="1">
              <a:off x="1520138" y="3862844"/>
              <a:ext cx="1467044" cy="1500367"/>
            </a:xfrm>
            <a:prstGeom prst="line">
              <a:avLst/>
            </a:prstGeom>
            <a:noFill/>
            <a:ln w="9525">
              <a:solidFill>
                <a:schemeClr val="accent4"/>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6" name="Group 45"/>
          <p:cNvGrpSpPr/>
          <p:nvPr/>
        </p:nvGrpSpPr>
        <p:grpSpPr>
          <a:xfrm>
            <a:off x="4321379" y="4665989"/>
            <a:ext cx="3744415" cy="1269449"/>
            <a:chOff x="4788024" y="2983275"/>
            <a:chExt cx="3744415" cy="1269449"/>
          </a:xfrm>
        </p:grpSpPr>
        <p:graphicFrame>
          <p:nvGraphicFramePr>
            <p:cNvPr id="47" name="Object 46"/>
            <p:cNvGraphicFramePr>
              <a:graphicFrameLocks noChangeAspect="1"/>
            </p:cNvGraphicFramePr>
            <p:nvPr/>
          </p:nvGraphicFramePr>
          <p:xfrm>
            <a:off x="4788024" y="2983275"/>
            <a:ext cx="3744415" cy="1269449"/>
          </p:xfrm>
          <a:graphic>
            <a:graphicData uri="http://schemas.openxmlformats.org/presentationml/2006/ole">
              <mc:AlternateContent xmlns:mc="http://schemas.openxmlformats.org/markup-compatibility/2006">
                <mc:Choice xmlns:v="urn:schemas-microsoft-com:vml" Requires="v">
                  <p:oleObj name="Equation" r:id="rId5" imgW="2628720" imgH="977760" progId="Equation.3">
                    <p:embed/>
                  </p:oleObj>
                </mc:Choice>
                <mc:Fallback>
                  <p:oleObj name="Equation" r:id="rId5" imgW="2628720" imgH="977760" progId="Equation.3">
                    <p:embed/>
                    <p:pic>
                      <p:nvPicPr>
                        <p:cNvPr id="47" name="Object 46"/>
                        <p:cNvPicPr>
                          <a:picLocks noChangeAspect="1" noChangeArrowheads="1"/>
                        </p:cNvPicPr>
                        <p:nvPr/>
                      </p:nvPicPr>
                      <p:blipFill>
                        <a:blip r:embed="rId6"/>
                        <a:srcRect/>
                        <a:stretch>
                          <a:fillRect/>
                        </a:stretch>
                      </p:blipFill>
                      <p:spPr bwMode="auto">
                        <a:xfrm>
                          <a:off x="4788024" y="2983275"/>
                          <a:ext cx="3744415" cy="1269449"/>
                        </a:xfrm>
                        <a:prstGeom prst="rect">
                          <a:avLst/>
                        </a:prstGeom>
                        <a:solidFill>
                          <a:schemeClr val="bg1"/>
                        </a:solidFill>
                        <a:ln>
                          <a:noFill/>
                        </a:ln>
                      </p:spPr>
                    </p:pic>
                  </p:oleObj>
                </mc:Fallback>
              </mc:AlternateContent>
            </a:graphicData>
          </a:graphic>
        </p:graphicFrame>
        <p:sp>
          <p:nvSpPr>
            <p:cNvPr id="48" name="Rectangle 47"/>
            <p:cNvSpPr/>
            <p:nvPr/>
          </p:nvSpPr>
          <p:spPr>
            <a:xfrm>
              <a:off x="6225001" y="3049975"/>
              <a:ext cx="113971" cy="157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102012" y="3060868"/>
              <a:ext cx="115233" cy="147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6666581" y="3343118"/>
              <a:ext cx="115233" cy="147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ounded Rectangle 26"/>
          <p:cNvSpPr/>
          <p:nvPr/>
        </p:nvSpPr>
        <p:spPr bwMode="auto">
          <a:xfrm>
            <a:off x="82678" y="389505"/>
            <a:ext cx="3327991" cy="382311"/>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PIQT measurement</a:t>
            </a:r>
            <a:endParaRPr lang="en-US" sz="3200" b="1" dirty="0">
              <a:latin typeface="+mn-lt"/>
              <a:ea typeface="Calibri"/>
            </a:endParaRPr>
          </a:p>
        </p:txBody>
      </p:sp>
    </p:spTree>
    <p:extLst>
      <p:ext uri="{BB962C8B-B14F-4D97-AF65-F5344CB8AC3E}">
        <p14:creationId xmlns:p14="http://schemas.microsoft.com/office/powerpoint/2010/main" val="1058196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1" y="0"/>
            <a:ext cx="3487479" cy="6858000"/>
          </a:xfrm>
          <a:prstGeom prst="roundRect">
            <a:avLst>
              <a:gd name="adj" fmla="val 984"/>
            </a:avLst>
          </a:prstGeom>
          <a:solidFill>
            <a:schemeClr val="accent1">
              <a:lumMod val="75000"/>
            </a:schemeClr>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endParaRPr lang="en-US" sz="2000" b="1" dirty="0">
              <a:solidFill>
                <a:schemeClr val="bg1">
                  <a:lumMod val="95000"/>
                </a:schemeClr>
              </a:solidFill>
              <a:latin typeface="Calibri" panose="020F0502020204030204"/>
            </a:endParaRPr>
          </a:p>
        </p:txBody>
      </p:sp>
      <p:sp>
        <p:nvSpPr>
          <p:cNvPr id="18" name="Rounded Rectangle 17"/>
          <p:cNvSpPr/>
          <p:nvPr/>
        </p:nvSpPr>
        <p:spPr bwMode="auto">
          <a:xfrm>
            <a:off x="84591" y="2042984"/>
            <a:ext cx="3318295" cy="4591652"/>
          </a:xfrm>
          <a:prstGeom prst="roundRect">
            <a:avLst>
              <a:gd name="adj" fmla="val 232"/>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latin typeface="Calibri" panose="020F0502020204030204" pitchFamily="34" charset="0"/>
                <a:cs typeface="Calibri" panose="020F0502020204030204" pitchFamily="34" charset="0"/>
              </a:rPr>
              <a:t>Spatial Linearity Results</a:t>
            </a:r>
            <a:endParaRPr lang="en-US" sz="3200" dirty="0">
              <a:latin typeface="Calibri" panose="020F0502020204030204" pitchFamily="34" charset="0"/>
              <a:cs typeface="Calibri" panose="020F0502020204030204" pitchFamily="34" charset="0"/>
            </a:endParaRPr>
          </a:p>
        </p:txBody>
      </p:sp>
      <p:sp>
        <p:nvSpPr>
          <p:cNvPr id="2" name="Text Placeholder 1"/>
          <p:cNvSpPr>
            <a:spLocks noGrp="1"/>
          </p:cNvSpPr>
          <p:nvPr>
            <p:ph type="body" sz="quarter" idx="13"/>
          </p:nvPr>
        </p:nvSpPr>
        <p:spPr>
          <a:xfrm>
            <a:off x="3648487" y="1383658"/>
            <a:ext cx="5243993" cy="1069675"/>
          </a:xfrm>
        </p:spPr>
        <p:txBody>
          <a:bodyPr/>
          <a:lstStyle/>
          <a:p>
            <a:pPr marL="285750" indent="-285750">
              <a:buFont typeface="Arial" panose="020B0604020202020204" pitchFamily="34" charset="0"/>
              <a:buChar char="•"/>
            </a:pPr>
            <a:r>
              <a:rPr lang="en-US" b="1" dirty="0" err="1">
                <a:cs typeface="Calibri" panose="020F0502020204030204" pitchFamily="34" charset="0"/>
              </a:rPr>
              <a:t>Nema_perc_dif</a:t>
            </a:r>
            <a:r>
              <a:rPr lang="en-US" dirty="0">
                <a:cs typeface="Calibri" panose="020F0502020204030204" pitchFamily="34" charset="0"/>
              </a:rPr>
              <a:t> is the number that is expected to follow.</a:t>
            </a:r>
          </a:p>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endParaRPr lang="fi-FI" dirty="0">
              <a:cs typeface="Calibri" panose="020F0502020204030204" pitchFamily="34" charset="0"/>
            </a:endParaRPr>
          </a:p>
          <a:p>
            <a:pPr marL="285750" indent="-285750">
              <a:buFont typeface="Arial" panose="020B0604020202020204" pitchFamily="34" charset="0"/>
              <a:buChar char="•"/>
            </a:pPr>
            <a:endParaRPr lang="fi-FI" dirty="0">
              <a:cs typeface="Calibri" panose="020F0502020204030204" pitchFamily="34" charset="0"/>
            </a:endParaRPr>
          </a:p>
          <a:p>
            <a:pPr marL="285750" indent="-285750">
              <a:buFont typeface="Arial" panose="020B0604020202020204" pitchFamily="34" charset="0"/>
              <a:buChar char="•"/>
            </a:pPr>
            <a:endParaRPr lang="en-US" dirty="0">
              <a:cs typeface="Calibri" panose="020F0502020204030204" pitchFamily="34" charset="0"/>
            </a:endParaRPr>
          </a:p>
          <a:p>
            <a:pPr marL="342900" indent="-342900">
              <a:buFont typeface="+mj-lt"/>
              <a:buAutoNum type="arabicPeriod"/>
            </a:pPr>
            <a:endParaRPr lang="en-US" dirty="0">
              <a:latin typeface="Calibri" panose="020F0502020204030204"/>
              <a:cs typeface="Calibri" panose="020F0502020204030204" pitchFamily="34" charset="0"/>
            </a:endParaRPr>
          </a:p>
          <a:p>
            <a:endParaRPr lang="en-US" dirty="0">
              <a:cs typeface="Calibri" panose="020F0502020204030204" pitchFamily="34" charset="0"/>
            </a:endParaRPr>
          </a:p>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endParaRPr lang="en-US" b="1" dirty="0">
              <a:cs typeface="Calibri" panose="020F0502020204030204" pitchFamily="34"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0" indent="0"/>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fi-FI" dirty="0">
              <a:latin typeface="Calibri" panose="020F0502020204030204"/>
            </a:endParaRPr>
          </a:p>
        </p:txBody>
      </p:sp>
      <p:sp>
        <p:nvSpPr>
          <p:cNvPr id="20" name="TextBox 19"/>
          <p:cNvSpPr txBox="1"/>
          <p:nvPr/>
        </p:nvSpPr>
        <p:spPr>
          <a:xfrm>
            <a:off x="176902" y="5955579"/>
            <a:ext cx="3123500" cy="276999"/>
          </a:xfrm>
          <a:prstGeom prst="rect">
            <a:avLst/>
          </a:prstGeom>
          <a:noFill/>
        </p:spPr>
        <p:txBody>
          <a:bodyPr wrap="square" rtlCol="0">
            <a:spAutoFit/>
          </a:bodyPr>
          <a:lstStyle/>
          <a:p>
            <a:pPr algn="ctr"/>
            <a:r>
              <a:rPr lang="fi-FI" i="1" dirty="0">
                <a:solidFill>
                  <a:schemeClr val="tx1">
                    <a:lumMod val="75000"/>
                    <a:lumOff val="25000"/>
                  </a:schemeClr>
                </a:solidFill>
                <a:latin typeface="Calibri" panose="020F0502020204030204" pitchFamily="34" charset="0"/>
                <a:cs typeface="Calibri" panose="020F0502020204030204" pitchFamily="34" charset="0"/>
              </a:rPr>
              <a:t>SPL result</a:t>
            </a:r>
            <a:endParaRPr lang="en-US" i="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21" name="TextBox 20"/>
          <p:cNvSpPr txBox="1"/>
          <p:nvPr/>
        </p:nvSpPr>
        <p:spPr>
          <a:xfrm>
            <a:off x="11016" y="-11606"/>
            <a:ext cx="3461621" cy="400110"/>
          </a:xfrm>
          <a:prstGeom prst="rect">
            <a:avLst/>
          </a:prstGeom>
          <a:noFill/>
        </p:spPr>
        <p:txBody>
          <a:bodyPr wrap="square" rtlCol="0">
            <a:spAutoFit/>
          </a:bodyPr>
          <a:lstStyle/>
          <a:p>
            <a:pPr algn="ctr"/>
            <a:r>
              <a:rPr lang="fi-FI" sz="2000" b="1" dirty="0">
                <a:solidFill>
                  <a:schemeClr val="bg1"/>
                </a:solidFill>
                <a:latin typeface="+mn-lt"/>
              </a:rPr>
              <a:t>PIQT</a:t>
            </a:r>
          </a:p>
        </p:txBody>
      </p:sp>
      <p:sp>
        <p:nvSpPr>
          <p:cNvPr id="32" name="Rectangle 31"/>
          <p:cNvSpPr/>
          <p:nvPr/>
        </p:nvSpPr>
        <p:spPr bwMode="auto">
          <a:xfrm>
            <a:off x="3668044" y="5110267"/>
            <a:ext cx="5224436" cy="823830"/>
          </a:xfrm>
          <a:prstGeom prst="rect">
            <a:avLst/>
          </a:prstGeom>
          <a:noFill/>
          <a:ln w="2857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27" name="Rounded Rectangle 26"/>
          <p:cNvSpPr/>
          <p:nvPr/>
        </p:nvSpPr>
        <p:spPr bwMode="auto">
          <a:xfrm>
            <a:off x="82678" y="389505"/>
            <a:ext cx="3327991" cy="382311"/>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Analyzing SPT report</a:t>
            </a:r>
            <a:endParaRPr lang="en-US" sz="3200" b="1" dirty="0">
              <a:latin typeface="+mn-lt"/>
              <a:ea typeface="Calibri"/>
            </a:endParaRPr>
          </a:p>
        </p:txBody>
      </p:sp>
      <p:sp>
        <p:nvSpPr>
          <p:cNvPr id="35" name="Text Placeholder 9"/>
          <p:cNvSpPr txBox="1">
            <a:spLocks/>
          </p:cNvSpPr>
          <p:nvPr>
            <p:custDataLst>
              <p:tags r:id="rId1"/>
            </p:custDataLst>
          </p:nvPr>
        </p:nvSpPr>
        <p:spPr>
          <a:xfrm>
            <a:off x="3683841" y="5058985"/>
            <a:ext cx="5192841" cy="735848"/>
          </a:xfrm>
          <a:prstGeom prst="rect">
            <a:avLst/>
          </a:prstGeom>
        </p:spPr>
        <p:txBody>
          <a:bodyPr/>
          <a:lstStyle>
            <a:lvl1pPr marL="0" indent="0" algn="l" rtl="0" eaLnBrk="1" fontAlgn="base" hangingPunct="1">
              <a:lnSpc>
                <a:spcPct val="100000"/>
              </a:lnSpc>
              <a:spcBef>
                <a:spcPts val="469"/>
              </a:spcBef>
              <a:spcAft>
                <a:spcPct val="0"/>
              </a:spcAft>
              <a:buFont typeface="Arial" panose="020B0604020202020204" pitchFamily="34" charset="0"/>
              <a:buNone/>
              <a:defRPr lang="en-US" sz="2000" b="0" i="0" baseline="0" noProof="0" dirty="0">
                <a:solidFill>
                  <a:schemeClr val="tx1"/>
                </a:solidFill>
                <a:latin typeface="Calibri" panose="020F0502020204030204" pitchFamily="34" charset="0"/>
                <a:ea typeface="Calibri" panose="020F0502020204030204" pitchFamily="34" charset="0"/>
                <a:cs typeface="Arial"/>
              </a:defRPr>
            </a:lvl1pPr>
            <a:lvl2pPr marL="511175" marR="0" indent="-285750" algn="l" defTabSz="1072866" rtl="0" eaLnBrk="1" fontAlgn="base" latinLnBrk="0" hangingPunct="1">
              <a:lnSpc>
                <a:spcPct val="100000"/>
              </a:lnSpc>
              <a:spcBef>
                <a:spcPts val="0"/>
              </a:spcBef>
              <a:spcAft>
                <a:spcPct val="0"/>
              </a:spcAft>
              <a:buClrTx/>
              <a:buSzTx/>
              <a:buFont typeface="Calibri" panose="020F0502020204030204" pitchFamily="34" charset="0"/>
              <a:buNone/>
              <a:tabLst/>
              <a:defRPr lang="en-US" sz="2000" b="0" i="0" noProof="0" dirty="0" smtClean="0">
                <a:solidFill>
                  <a:schemeClr val="tx1"/>
                </a:solidFill>
                <a:latin typeface="Calibri" panose="020F0502020204030204" pitchFamily="34" charset="0"/>
                <a:ea typeface="Calibri" panose="020F0502020204030204" pitchFamily="34" charset="0"/>
                <a:cs typeface="Arial"/>
              </a:defRPr>
            </a:lvl2pPr>
            <a:lvl3pPr marL="747712" indent="-285750" algn="l" rtl="0" eaLnBrk="1" fontAlgn="base" hangingPunct="1">
              <a:lnSpc>
                <a:spcPct val="100000"/>
              </a:lnSpc>
              <a:spcBef>
                <a:spcPts val="0"/>
              </a:spcBef>
              <a:spcAft>
                <a:spcPct val="0"/>
              </a:spcAft>
              <a:buFont typeface="Wingdings" panose="05000000000000000000" pitchFamily="2" charset="2"/>
              <a:buNone/>
              <a:defRPr lang="en-US" sz="1800" b="0" i="0" noProof="0" dirty="0" smtClean="0">
                <a:solidFill>
                  <a:schemeClr val="tx1"/>
                </a:solidFill>
                <a:latin typeface="Calibri" panose="020F0502020204030204" pitchFamily="34" charset="0"/>
                <a:ea typeface="Calibri" panose="020F0502020204030204" pitchFamily="34" charset="0"/>
                <a:cs typeface="Arial"/>
              </a:defRPr>
            </a:lvl3pPr>
            <a:lvl4pPr marL="974725" indent="-285750" algn="l" rtl="0" eaLnBrk="1" fontAlgn="base" hangingPunct="1">
              <a:lnSpc>
                <a:spcPct val="100000"/>
              </a:lnSpc>
              <a:spcBef>
                <a:spcPts val="0"/>
              </a:spcBef>
              <a:spcAft>
                <a:spcPct val="0"/>
              </a:spcAft>
              <a:buFont typeface="Arial" panose="020B0604020202020204" pitchFamily="34" charset="0"/>
              <a:buChar char="•"/>
              <a:defRPr lang="en-US" sz="1800" b="0" i="0" noProof="0" dirty="0" smtClean="0">
                <a:solidFill>
                  <a:schemeClr val="tx1"/>
                </a:solidFill>
                <a:latin typeface="Calibri" panose="020F0502020204030204" pitchFamily="34" charset="0"/>
                <a:ea typeface="Calibri" panose="020F0502020204030204" pitchFamily="34" charset="0"/>
                <a:cs typeface="Arial"/>
              </a:defRPr>
            </a:lvl4pPr>
            <a:lvl5pPr marL="1200150" indent="-285750" algn="l" rtl="0" eaLnBrk="1" fontAlgn="base" hangingPunct="1">
              <a:lnSpc>
                <a:spcPct val="100000"/>
              </a:lnSpc>
              <a:spcBef>
                <a:spcPts val="0"/>
              </a:spcBef>
              <a:spcAft>
                <a:spcPts val="0"/>
              </a:spcAft>
              <a:buFont typeface="Lucida Grande"/>
              <a:buChar char="–"/>
              <a:defRPr lang="en-US" sz="1800" b="0" i="0" noProof="0" dirty="0" smtClean="0">
                <a:solidFill>
                  <a:schemeClr val="tx1"/>
                </a:solidFill>
                <a:latin typeface="Calibri" panose="020F0502020204030204" pitchFamily="34" charset="0"/>
                <a:ea typeface="Calibri" panose="020F0502020204030204" pitchFamily="34" charset="0"/>
                <a:cs typeface="Arial"/>
              </a:defRPr>
            </a:lvl5pPr>
            <a:lvl6pPr marL="1882775" indent="-266700" algn="l" rtl="0" eaLnBrk="1" fontAlgn="base" hangingPunct="1">
              <a:lnSpc>
                <a:spcPct val="130000"/>
              </a:lnSpc>
              <a:spcBef>
                <a:spcPct val="20000"/>
              </a:spcBef>
              <a:spcAft>
                <a:spcPct val="0"/>
              </a:spcAft>
              <a:buChar char="»"/>
              <a:defRPr sz="1400">
                <a:solidFill>
                  <a:schemeClr val="tx1"/>
                </a:solidFill>
                <a:latin typeface="+mn-lt"/>
              </a:defRPr>
            </a:lvl6pPr>
            <a:lvl7pPr marL="1425575" indent="-285750" algn="l" rtl="0" eaLnBrk="1" fontAlgn="base" hangingPunct="1">
              <a:lnSpc>
                <a:spcPct val="100000"/>
              </a:lnSpc>
              <a:spcBef>
                <a:spcPts val="0"/>
              </a:spcBef>
              <a:spcAft>
                <a:spcPts val="0"/>
              </a:spcAft>
              <a:buChar char="»"/>
              <a:defRPr lang="en-US" sz="1800" b="0" i="0" noProof="0" dirty="0" smtClean="0">
                <a:solidFill>
                  <a:schemeClr val="tx1"/>
                </a:solidFill>
                <a:latin typeface="Calibri" panose="020F0502020204030204" pitchFamily="34" charset="0"/>
                <a:cs typeface="Calibri" panose="020F0502020204030204" pitchFamily="34" charset="0"/>
              </a:defRPr>
            </a:lvl7pPr>
            <a:lvl8pPr marL="4023246" indent="-268216" algn="l" rtl="0" eaLnBrk="1" fontAlgn="base" hangingPunct="1">
              <a:lnSpc>
                <a:spcPct val="130000"/>
              </a:lnSpc>
              <a:spcBef>
                <a:spcPct val="20000"/>
              </a:spcBef>
              <a:spcAft>
                <a:spcPct val="0"/>
              </a:spcAft>
              <a:buChar char="»"/>
              <a:defRPr sz="1400">
                <a:solidFill>
                  <a:schemeClr val="tx1"/>
                </a:solidFill>
                <a:latin typeface="+mn-lt"/>
              </a:defRPr>
            </a:lvl8pPr>
            <a:lvl9pPr marL="4559678" indent="-268216" algn="l" rtl="0" eaLnBrk="1" fontAlgn="base" hangingPunct="1">
              <a:lnSpc>
                <a:spcPct val="130000"/>
              </a:lnSpc>
              <a:spcBef>
                <a:spcPct val="20000"/>
              </a:spcBef>
              <a:spcAft>
                <a:spcPct val="0"/>
              </a:spcAft>
              <a:buChar char="»"/>
              <a:defRPr sz="1400">
                <a:solidFill>
                  <a:schemeClr val="tx1"/>
                </a:solidFill>
                <a:latin typeface="+mn-lt"/>
              </a:defRPr>
            </a:lvl9pPr>
          </a:lstStyle>
          <a:p>
            <a:pPr marL="342900" indent="-342900">
              <a:spcBef>
                <a:spcPts val="0"/>
              </a:spcBef>
              <a:buFont typeface="Arial" panose="020B0604020202020204" pitchFamily="34" charset="0"/>
              <a:buChar char="•"/>
            </a:pPr>
            <a:r>
              <a:rPr lang="en-US" sz="1800" b="1" dirty="0">
                <a:cs typeface="Calibri" panose="020F0502020204030204" pitchFamily="34" charset="0"/>
              </a:rPr>
              <a:t>Check that measurements are within specification.</a:t>
            </a:r>
          </a:p>
          <a:p>
            <a:pPr marL="342900" indent="-342900">
              <a:spcBef>
                <a:spcPts val="0"/>
              </a:spcBef>
              <a:buFont typeface="Arial" panose="020B0604020202020204" pitchFamily="34" charset="0"/>
              <a:buChar char="•"/>
            </a:pPr>
            <a:r>
              <a:rPr lang="en-US" altLang="en-US" sz="1800" dirty="0">
                <a:cs typeface="Calibri" panose="020F0502020204030204" pitchFamily="34" charset="0"/>
              </a:rPr>
              <a:t>Result is expressed in %.</a:t>
            </a:r>
          </a:p>
          <a:p>
            <a:pPr>
              <a:spcBef>
                <a:spcPts val="0"/>
              </a:spcBef>
            </a:pPr>
            <a:endParaRPr lang="fi-FI" sz="1800" dirty="0">
              <a:cs typeface="Times New Roman" panose="02020603050405020304" pitchFamily="18" charset="0"/>
            </a:endParaRPr>
          </a:p>
          <a:p>
            <a:pPr marL="342900" indent="-342900">
              <a:spcBef>
                <a:spcPts val="0"/>
              </a:spcBef>
              <a:buFont typeface="Arial" panose="020B0604020202020204" pitchFamily="34" charset="0"/>
              <a:buChar char="•"/>
            </a:pPr>
            <a:endParaRPr lang="fi-FI" sz="1800" dirty="0">
              <a:cs typeface="Times New Roman" panose="02020603050405020304" pitchFamily="18" charset="0"/>
            </a:endParaRPr>
          </a:p>
          <a:p>
            <a:pPr marL="342900" indent="-342900">
              <a:spcBef>
                <a:spcPts val="0"/>
              </a:spcBef>
              <a:buFont typeface="Arial" panose="020B0604020202020204" pitchFamily="34" charset="0"/>
              <a:buChar char="•"/>
            </a:pPr>
            <a:endParaRPr lang="fi-FI" sz="1800" dirty="0">
              <a:cs typeface="Times New Roman" panose="02020603050405020304" pitchFamily="18" charset="0"/>
            </a:endParaRPr>
          </a:p>
          <a:p>
            <a:pPr marL="342900" indent="-342900">
              <a:spcBef>
                <a:spcPts val="0"/>
              </a:spcBef>
              <a:buFont typeface="Arial" panose="020B0604020202020204" pitchFamily="34" charset="0"/>
              <a:buChar char="•"/>
            </a:pPr>
            <a:endParaRPr lang="fi-FI" sz="1800" dirty="0">
              <a:cs typeface="Times New Roman" panose="02020603050405020304" pitchFamily="18" charset="0"/>
            </a:endParaRPr>
          </a:p>
          <a:p>
            <a:pPr>
              <a:spcBef>
                <a:spcPts val="0"/>
              </a:spcBef>
            </a:pPr>
            <a:endParaRPr lang="fi-FI" sz="1800" dirty="0">
              <a:cs typeface="Times New Roman" panose="02020603050405020304" pitchFamily="18" charset="0"/>
            </a:endParaRPr>
          </a:p>
          <a:p>
            <a:pPr>
              <a:spcBef>
                <a:spcPts val="0"/>
              </a:spcBef>
            </a:pPr>
            <a:endParaRPr lang="fi-FI" sz="1800" dirty="0">
              <a:cs typeface="Times New Roman" panose="02020603050405020304" pitchFamily="18" charset="0"/>
            </a:endParaRPr>
          </a:p>
          <a:p>
            <a:pPr>
              <a:spcBef>
                <a:spcPts val="0"/>
              </a:spcBef>
            </a:pPr>
            <a:endParaRPr lang="fi-FI" sz="1800" dirty="0">
              <a:cs typeface="Times New Roman" panose="02020603050405020304" pitchFamily="18" charset="0"/>
            </a:endParaRPr>
          </a:p>
          <a:p>
            <a:pPr marL="342900" indent="-342900">
              <a:spcBef>
                <a:spcPts val="0"/>
              </a:spcBef>
              <a:buFont typeface="Arial" panose="020B0604020202020204" pitchFamily="34" charset="0"/>
              <a:buChar char="•"/>
            </a:pPr>
            <a:endParaRPr lang="en-US" sz="1800" kern="0" dirty="0">
              <a:cs typeface="Calibri" panose="020F0502020204030204" pitchFamily="34" charset="0"/>
            </a:endParaRPr>
          </a:p>
        </p:txBody>
      </p:sp>
      <p:sp>
        <p:nvSpPr>
          <p:cNvPr id="3" name="Slide Number Placeholder 2"/>
          <p:cNvSpPr>
            <a:spLocks noGrp="1"/>
          </p:cNvSpPr>
          <p:nvPr>
            <p:ph type="sldNum" sz="quarter" idx="4"/>
          </p:nvPr>
        </p:nvSpPr>
        <p:spPr/>
        <p:txBody>
          <a:bodyPr/>
          <a:lstStyle/>
          <a:p>
            <a:fld id="{BF6EE56F-7E62-4925-8F8D-EE0C8B8E832F}" type="slidenum">
              <a:rPr lang="en-US" smtClean="0">
                <a:solidFill>
                  <a:srgbClr val="000000">
                    <a:tint val="75000"/>
                  </a:srgbClr>
                </a:solidFill>
              </a:rPr>
              <a:pPr/>
              <a:t>22</a:t>
            </a:fld>
            <a:endParaRPr lang="en-US" dirty="0">
              <a:solidFill>
                <a:srgbClr val="000000">
                  <a:tint val="75000"/>
                </a:srgbClr>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02" y="2130630"/>
            <a:ext cx="3127771" cy="3784652"/>
          </a:xfrm>
          <a:prstGeom prst="rect">
            <a:avLst/>
          </a:prstGeom>
        </p:spPr>
      </p:pic>
      <p:sp>
        <p:nvSpPr>
          <p:cNvPr id="16" name="Right Arrow 15"/>
          <p:cNvSpPr/>
          <p:nvPr/>
        </p:nvSpPr>
        <p:spPr bwMode="auto">
          <a:xfrm>
            <a:off x="3300402" y="5589879"/>
            <a:ext cx="405746" cy="240642"/>
          </a:xfrm>
          <a:prstGeom prst="rightArrow">
            <a:avLst/>
          </a:prstGeom>
          <a:solidFill>
            <a:schemeClr val="accent3"/>
          </a:solidFill>
          <a:ln w="28575" cap="flat" cmpd="sng" algn="ctr">
            <a:solidFill>
              <a:schemeClr val="accent3"/>
            </a:solidFill>
            <a:prstDash val="solid"/>
            <a:round/>
            <a:headEnd type="none" w="med" len="med"/>
            <a:tailEnd type="none" w="med" len="med"/>
          </a:ln>
          <a:effectLst/>
          <a:scene3d>
            <a:camera prst="orthographicFront"/>
            <a:lightRig rig="soft" dir="t"/>
          </a:scene3d>
          <a:sp3d extrusionH="101600" contourW="6350" prstMaterial="matte">
            <a:bevelT w="101600" h="127000"/>
            <a:bevelB w="95250" h="1016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24" name="Rectangle 23"/>
          <p:cNvSpPr/>
          <p:nvPr/>
        </p:nvSpPr>
        <p:spPr bwMode="auto">
          <a:xfrm>
            <a:off x="176902" y="5534105"/>
            <a:ext cx="3110182" cy="381178"/>
          </a:xfrm>
          <a:prstGeom prst="rect">
            <a:avLst/>
          </a:prstGeom>
          <a:noFill/>
          <a:ln w="381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1254108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334295" y="2230632"/>
            <a:ext cx="8239125" cy="4114800"/>
          </a:xfrm>
          <a:prstGeom prst="rect">
            <a:avLst/>
          </a:prstGeom>
        </p:spPr>
        <p:txBody>
          <a:bodyPr/>
          <a:lstStyle>
            <a:lvl1pPr marL="215989" indent="-215989" algn="l" rtl="0" eaLnBrk="1" fontAlgn="base" hangingPunct="1">
              <a:spcBef>
                <a:spcPts val="0"/>
              </a:spcBef>
              <a:spcAft>
                <a:spcPts val="0"/>
              </a:spcAft>
              <a:buClrTx/>
              <a:buSzPct val="100000"/>
              <a:buFont typeface="Calibri" pitchFamily="34" charset="0"/>
              <a:buChar char="•"/>
              <a:defRPr sz="1800" b="0" i="0" u="none" kern="1200">
                <a:solidFill>
                  <a:schemeClr val="tx1"/>
                </a:solidFill>
                <a:latin typeface="Calibri" panose="020F0502020204030204" pitchFamily="34" charset="0"/>
                <a:ea typeface="+mn-ea"/>
                <a:cs typeface="+mn-cs"/>
              </a:defRPr>
            </a:lvl1pPr>
            <a:lvl2pPr marL="431978" indent="-215989" algn="l" rtl="0" eaLnBrk="1" fontAlgn="base" hangingPunct="1">
              <a:spcBef>
                <a:spcPts val="0"/>
              </a:spcBef>
              <a:spcAft>
                <a:spcPts val="0"/>
              </a:spcAft>
              <a:buClrTx/>
              <a:buSzPct val="100000"/>
              <a:buFont typeface="Calibri" pitchFamily="34" charset="0"/>
              <a:buChar char="–"/>
              <a:defRPr sz="1800" b="0" i="0" u="none" kern="1200">
                <a:solidFill>
                  <a:schemeClr val="tx1"/>
                </a:solidFill>
                <a:latin typeface="Calibri" panose="020F0502020204030204" pitchFamily="34" charset="0"/>
                <a:ea typeface="+mn-ea"/>
                <a:cs typeface="+mn-cs"/>
              </a:defRPr>
            </a:lvl2pPr>
            <a:lvl3pPr marL="647967" indent="-215989" algn="l" rtl="0" eaLnBrk="1" fontAlgn="base" hangingPunct="1">
              <a:spcBef>
                <a:spcPts val="0"/>
              </a:spcBef>
              <a:spcAft>
                <a:spcPts val="0"/>
              </a:spcAft>
              <a:buClrTx/>
              <a:buSzPct val="100000"/>
              <a:buFont typeface="Wingdings" panose="05000000000000000000" pitchFamily="2" charset="2"/>
              <a:buChar char="§"/>
              <a:defRPr sz="1800" b="0" i="0" u="none" kern="1200">
                <a:solidFill>
                  <a:schemeClr val="tx1"/>
                </a:solidFill>
                <a:latin typeface="Calibri" panose="020F0502020204030204" pitchFamily="34" charset="0"/>
                <a:ea typeface="+mn-ea"/>
                <a:cs typeface="+mn-cs"/>
              </a:defRPr>
            </a:lvl3pPr>
            <a:lvl4pPr marL="863956" indent="-215989" algn="l" rtl="0" eaLnBrk="1" fontAlgn="base" hangingPunct="1">
              <a:spcBef>
                <a:spcPts val="0"/>
              </a:spcBef>
              <a:spcAft>
                <a:spcPts val="0"/>
              </a:spcAft>
              <a:buClrTx/>
              <a:buSzPct val="100000"/>
              <a:buFont typeface="Calibri" pitchFamily="34" charset="0"/>
              <a:buChar char="•"/>
              <a:defRPr sz="1800" b="0" i="0" u="none" kern="1200">
                <a:solidFill>
                  <a:schemeClr val="tx1"/>
                </a:solidFill>
                <a:latin typeface="Calibri" panose="020F0502020204030204" pitchFamily="34" charset="0"/>
                <a:ea typeface="+mn-ea"/>
                <a:cs typeface="+mn-cs"/>
              </a:defRPr>
            </a:lvl4pPr>
            <a:lvl5pPr marL="1079945" indent="-215989" algn="l" rtl="0" eaLnBrk="1" fontAlgn="base" hangingPunct="1">
              <a:spcBef>
                <a:spcPts val="0"/>
              </a:spcBef>
              <a:spcAft>
                <a:spcPts val="0"/>
              </a:spcAft>
              <a:buClrTx/>
              <a:buSzPct val="100000"/>
              <a:buFont typeface="Calibri" pitchFamily="34" charset="0"/>
              <a:buChar char="–"/>
              <a:defRPr sz="1800" b="0" i="0" u="none" kern="1200">
                <a:solidFill>
                  <a:schemeClr val="tx1"/>
                </a:solidFill>
                <a:latin typeface="Calibri" panose="020F0502020204030204" pitchFamily="34" charset="0"/>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GB" altLang="en-US" sz="2000" dirty="0"/>
          </a:p>
        </p:txBody>
      </p:sp>
      <p:sp>
        <p:nvSpPr>
          <p:cNvPr id="11" name="Content Placeholder 1"/>
          <p:cNvSpPr>
            <a:spLocks noGrp="1"/>
          </p:cNvSpPr>
          <p:nvPr>
            <p:ph sz="quarter" idx="13"/>
          </p:nvPr>
        </p:nvSpPr>
        <p:spPr>
          <a:xfrm>
            <a:off x="360010" y="1064207"/>
            <a:ext cx="8532469" cy="5228643"/>
          </a:xfrm>
        </p:spPr>
        <p:txBody>
          <a:bodyPr/>
          <a:lstStyle/>
          <a:p>
            <a:r>
              <a:rPr lang="fi-FI" altLang="en-US" b="1" dirty="0"/>
              <a:t>Miscalibrated gradients</a:t>
            </a:r>
            <a:endParaRPr lang="fi-FI" altLang="en-US" dirty="0">
              <a:solidFill>
                <a:srgbClr val="FF0000"/>
              </a:solidFill>
            </a:endParaRPr>
          </a:p>
          <a:p>
            <a:pPr lvl="1">
              <a:buFont typeface="Arial" panose="020B0604020202020204" pitchFamily="34" charset="0"/>
              <a:buChar char="•"/>
            </a:pPr>
            <a:r>
              <a:rPr lang="en-US" altLang="en-US" dirty="0"/>
              <a:t>The gradient amplifiers need time to warm up and stabilize after</a:t>
            </a:r>
            <a:r>
              <a:rPr lang="en-US" altLang="en-US" dirty="0">
                <a:solidFill>
                  <a:srgbClr val="FF0000"/>
                </a:solidFill>
              </a:rPr>
              <a:t> </a:t>
            </a:r>
            <a:r>
              <a:rPr lang="en-US" altLang="en-US" dirty="0"/>
              <a:t>they are turned on. </a:t>
            </a:r>
          </a:p>
          <a:p>
            <a:pPr lvl="1">
              <a:buFont typeface="Arial" panose="020B0604020202020204" pitchFamily="34" charset="0"/>
              <a:buChar char="•"/>
            </a:pPr>
            <a:endParaRPr lang="en-US" altLang="en-US" dirty="0"/>
          </a:p>
          <a:p>
            <a:r>
              <a:rPr lang="en-US" altLang="en-US" b="1" dirty="0"/>
              <a:t>Abnormally high B0 inhomogeneity </a:t>
            </a:r>
            <a:r>
              <a:rPr lang="en-US" altLang="en-US" dirty="0"/>
              <a:t>could cause significant dimensional errors in the phantom images. </a:t>
            </a:r>
          </a:p>
          <a:p>
            <a:pPr lvl="1">
              <a:buFont typeface="Arial" panose="020B0604020202020204" pitchFamily="34" charset="0"/>
              <a:buChar char="•"/>
            </a:pPr>
            <a:r>
              <a:rPr lang="en-US" altLang="en-US" dirty="0"/>
              <a:t>Such B0 inhomogeneity could be caused by improper adjustments, a ferromagnetic object such as a large hair clip lodged in the magnet bore, or modifications in the Linac hardware. </a:t>
            </a:r>
          </a:p>
          <a:p>
            <a:pPr marL="0" indent="0">
              <a:buNone/>
            </a:pPr>
            <a:endParaRPr lang="en-US" altLang="en-US" dirty="0"/>
          </a:p>
          <a:p>
            <a:endParaRPr lang="en-US" dirty="0"/>
          </a:p>
        </p:txBody>
      </p:sp>
      <p:sp>
        <p:nvSpPr>
          <p:cNvPr id="7" name="Title 1"/>
          <p:cNvSpPr txBox="1">
            <a:spLocks/>
          </p:cNvSpPr>
          <p:nvPr/>
        </p:nvSpPr>
        <p:spPr>
          <a:xfrm>
            <a:off x="360010" y="153649"/>
            <a:ext cx="8203545"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t>SPL – Possible Causes of Failure</a:t>
            </a:r>
            <a:endParaRPr lang="en-US" sz="3200" dirty="0"/>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23</a:t>
            </a:fld>
            <a:endParaRPr lang="en-US" dirty="0">
              <a:solidFill>
                <a:srgbClr val="000000">
                  <a:tint val="75000"/>
                </a:srgbClr>
              </a:solidFill>
            </a:endParaRPr>
          </a:p>
        </p:txBody>
      </p:sp>
    </p:spTree>
    <p:extLst>
      <p:ext uri="{BB962C8B-B14F-4D97-AF65-F5344CB8AC3E}">
        <p14:creationId xmlns:p14="http://schemas.microsoft.com/office/powerpoint/2010/main" val="4417458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18529" y="-9343"/>
            <a:ext cx="3487479" cy="6858000"/>
          </a:xfrm>
          <a:prstGeom prst="roundRect">
            <a:avLst>
              <a:gd name="adj" fmla="val 984"/>
            </a:avLst>
          </a:prstGeom>
          <a:solidFill>
            <a:schemeClr val="tx1"/>
          </a:solidFill>
          <a:ln w="28575" cap="flat" cmpd="sng" algn="ctr">
            <a:solidFill>
              <a:schemeClr val="tx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lnSpc>
                <a:spcPct val="107000"/>
              </a:lnSpc>
              <a:spcAft>
                <a:spcPts val="0"/>
              </a:spcAft>
            </a:pPr>
            <a:r>
              <a:rPr lang="en-US" sz="2000" b="1" dirty="0">
                <a:solidFill>
                  <a:schemeClr val="bg1"/>
                </a:solidFill>
                <a:latin typeface="+mn-lt"/>
                <a:ea typeface="Calibri"/>
                <a:cs typeface="Times New Roman"/>
              </a:rPr>
              <a:t>SLP</a:t>
            </a:r>
            <a:endParaRPr lang="en-US" sz="2000" b="1" dirty="0">
              <a:solidFill>
                <a:schemeClr val="bg1"/>
              </a:solidFill>
              <a:latin typeface="+mn-lt"/>
              <a:ea typeface="Calibri"/>
            </a:endParaRPr>
          </a:p>
        </p:txBody>
      </p:sp>
      <p:sp>
        <p:nvSpPr>
          <p:cNvPr id="14"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latin typeface="Calibri" panose="020F0502020204030204" pitchFamily="34" charset="0"/>
                <a:cs typeface="Calibri" panose="020F0502020204030204" pitchFamily="34" charset="0"/>
              </a:rPr>
              <a:t>Slice Profile</a:t>
            </a:r>
            <a:endParaRPr lang="en-US" sz="3200" dirty="0">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24</a:t>
            </a:fld>
            <a:endParaRPr lang="en-US" dirty="0">
              <a:solidFill>
                <a:srgbClr val="000000">
                  <a:tint val="75000"/>
                </a:srgbClr>
              </a:solidFill>
            </a:endParaRPr>
          </a:p>
        </p:txBody>
      </p:sp>
      <p:sp>
        <p:nvSpPr>
          <p:cNvPr id="36" name="Text Placeholder 1"/>
          <p:cNvSpPr txBox="1">
            <a:spLocks/>
          </p:cNvSpPr>
          <p:nvPr/>
        </p:nvSpPr>
        <p:spPr>
          <a:xfrm>
            <a:off x="3648487" y="1383659"/>
            <a:ext cx="5243993" cy="4778602"/>
          </a:xfrm>
          <a:prstGeom prst="rect">
            <a:avLst/>
          </a:prstGeom>
        </p:spPr>
        <p:txBody>
          <a:bodyPr/>
          <a:lstStyle>
            <a:lvl1pPr marL="0" indent="0" algn="l" rtl="0" eaLnBrk="1" fontAlgn="base" hangingPunct="1">
              <a:lnSpc>
                <a:spcPct val="100000"/>
              </a:lnSpc>
              <a:spcBef>
                <a:spcPts val="469"/>
              </a:spcBef>
              <a:spcAft>
                <a:spcPct val="0"/>
              </a:spcAft>
              <a:buFont typeface="Arial" panose="020B0604020202020204" pitchFamily="34" charset="0"/>
              <a:buNone/>
              <a:defRPr lang="en-US" sz="2000" b="0" i="0" baseline="0" noProof="0" dirty="0">
                <a:solidFill>
                  <a:schemeClr val="tx1"/>
                </a:solidFill>
                <a:latin typeface="Calibri" panose="020F0502020204030204" pitchFamily="34" charset="0"/>
                <a:ea typeface="Calibri" panose="020F0502020204030204" pitchFamily="34" charset="0"/>
                <a:cs typeface="Arial"/>
              </a:defRPr>
            </a:lvl1pPr>
            <a:lvl2pPr marL="511175" marR="0" indent="-285750" algn="l" defTabSz="1072866" rtl="0" eaLnBrk="1" fontAlgn="base" latinLnBrk="0" hangingPunct="1">
              <a:lnSpc>
                <a:spcPct val="100000"/>
              </a:lnSpc>
              <a:spcBef>
                <a:spcPts val="0"/>
              </a:spcBef>
              <a:spcAft>
                <a:spcPct val="0"/>
              </a:spcAft>
              <a:buClrTx/>
              <a:buSzTx/>
              <a:buFont typeface="Calibri" panose="020F0502020204030204" pitchFamily="34" charset="0"/>
              <a:buNone/>
              <a:tabLst/>
              <a:defRPr lang="en-US" sz="2000" b="0" i="0" noProof="0" dirty="0" smtClean="0">
                <a:solidFill>
                  <a:schemeClr val="tx1"/>
                </a:solidFill>
                <a:latin typeface="Calibri" panose="020F0502020204030204" pitchFamily="34" charset="0"/>
                <a:ea typeface="Calibri" panose="020F0502020204030204" pitchFamily="34" charset="0"/>
                <a:cs typeface="Arial"/>
              </a:defRPr>
            </a:lvl2pPr>
            <a:lvl3pPr marL="747712" indent="-285750" algn="l" rtl="0" eaLnBrk="1" fontAlgn="base" hangingPunct="1">
              <a:lnSpc>
                <a:spcPct val="100000"/>
              </a:lnSpc>
              <a:spcBef>
                <a:spcPts val="0"/>
              </a:spcBef>
              <a:spcAft>
                <a:spcPct val="0"/>
              </a:spcAft>
              <a:buFont typeface="Wingdings" panose="05000000000000000000" pitchFamily="2" charset="2"/>
              <a:buNone/>
              <a:defRPr lang="en-US" sz="1800" b="0" i="0" noProof="0" dirty="0" smtClean="0">
                <a:solidFill>
                  <a:schemeClr val="tx1"/>
                </a:solidFill>
                <a:latin typeface="Calibri" panose="020F0502020204030204" pitchFamily="34" charset="0"/>
                <a:ea typeface="Calibri" panose="020F0502020204030204" pitchFamily="34" charset="0"/>
                <a:cs typeface="Arial"/>
              </a:defRPr>
            </a:lvl3pPr>
            <a:lvl4pPr marL="974725" indent="-285750" algn="l" rtl="0" eaLnBrk="1" fontAlgn="base" hangingPunct="1">
              <a:lnSpc>
                <a:spcPct val="100000"/>
              </a:lnSpc>
              <a:spcBef>
                <a:spcPts val="0"/>
              </a:spcBef>
              <a:spcAft>
                <a:spcPct val="0"/>
              </a:spcAft>
              <a:buFont typeface="Arial" panose="020B0604020202020204" pitchFamily="34" charset="0"/>
              <a:buChar char="•"/>
              <a:defRPr lang="en-US" sz="1800" b="0" i="0" noProof="0" dirty="0" smtClean="0">
                <a:solidFill>
                  <a:schemeClr val="tx1"/>
                </a:solidFill>
                <a:latin typeface="Calibri" panose="020F0502020204030204" pitchFamily="34" charset="0"/>
                <a:ea typeface="Calibri" panose="020F0502020204030204" pitchFamily="34" charset="0"/>
                <a:cs typeface="Arial"/>
              </a:defRPr>
            </a:lvl4pPr>
            <a:lvl5pPr marL="1200150" indent="-285750" algn="l" rtl="0" eaLnBrk="1" fontAlgn="base" hangingPunct="1">
              <a:lnSpc>
                <a:spcPct val="100000"/>
              </a:lnSpc>
              <a:spcBef>
                <a:spcPts val="0"/>
              </a:spcBef>
              <a:spcAft>
                <a:spcPts val="0"/>
              </a:spcAft>
              <a:buFont typeface="Lucida Grande"/>
              <a:buChar char="–"/>
              <a:defRPr lang="en-US" sz="1800" b="0" i="0" noProof="0" dirty="0" smtClean="0">
                <a:solidFill>
                  <a:schemeClr val="tx1"/>
                </a:solidFill>
                <a:latin typeface="Calibri" panose="020F0502020204030204" pitchFamily="34" charset="0"/>
                <a:ea typeface="Calibri" panose="020F0502020204030204" pitchFamily="34" charset="0"/>
                <a:cs typeface="Arial"/>
              </a:defRPr>
            </a:lvl5pPr>
            <a:lvl6pPr marL="1882775" indent="-266700" algn="l" rtl="0" eaLnBrk="1" fontAlgn="base" hangingPunct="1">
              <a:lnSpc>
                <a:spcPct val="130000"/>
              </a:lnSpc>
              <a:spcBef>
                <a:spcPct val="20000"/>
              </a:spcBef>
              <a:spcAft>
                <a:spcPct val="0"/>
              </a:spcAft>
              <a:buChar char="»"/>
              <a:defRPr sz="1400">
                <a:solidFill>
                  <a:schemeClr val="tx1"/>
                </a:solidFill>
                <a:latin typeface="+mn-lt"/>
              </a:defRPr>
            </a:lvl6pPr>
            <a:lvl7pPr marL="1425575" indent="-285750" algn="l" rtl="0" eaLnBrk="1" fontAlgn="base" hangingPunct="1">
              <a:lnSpc>
                <a:spcPct val="100000"/>
              </a:lnSpc>
              <a:spcBef>
                <a:spcPts val="0"/>
              </a:spcBef>
              <a:spcAft>
                <a:spcPts val="0"/>
              </a:spcAft>
              <a:buChar char="»"/>
              <a:defRPr lang="en-US" sz="1800" b="0" i="0" noProof="0" dirty="0" smtClean="0">
                <a:solidFill>
                  <a:schemeClr val="tx1"/>
                </a:solidFill>
                <a:latin typeface="Calibri" panose="020F0502020204030204" pitchFamily="34" charset="0"/>
                <a:cs typeface="Calibri" panose="020F0502020204030204" pitchFamily="34" charset="0"/>
              </a:defRPr>
            </a:lvl7pPr>
            <a:lvl8pPr marL="4023246" indent="-268216" algn="l" rtl="0" eaLnBrk="1" fontAlgn="base" hangingPunct="1">
              <a:lnSpc>
                <a:spcPct val="130000"/>
              </a:lnSpc>
              <a:spcBef>
                <a:spcPct val="20000"/>
              </a:spcBef>
              <a:spcAft>
                <a:spcPct val="0"/>
              </a:spcAft>
              <a:buChar char="»"/>
              <a:defRPr sz="1400">
                <a:solidFill>
                  <a:schemeClr val="tx1"/>
                </a:solidFill>
                <a:latin typeface="+mn-lt"/>
              </a:defRPr>
            </a:lvl8pPr>
            <a:lvl9pPr marL="4559678" indent="-268216" algn="l" rtl="0" eaLnBrk="1" fontAlgn="base" hangingPunct="1">
              <a:lnSpc>
                <a:spcPct val="130000"/>
              </a:lnSpc>
              <a:spcBef>
                <a:spcPct val="20000"/>
              </a:spcBef>
              <a:spcAft>
                <a:spcPct val="0"/>
              </a:spcAft>
              <a:buChar char="»"/>
              <a:defRPr sz="1400">
                <a:solidFill>
                  <a:schemeClr val="tx1"/>
                </a:solidFill>
                <a:latin typeface="+mn-lt"/>
              </a:defRPr>
            </a:lvl9pPr>
          </a:lstStyle>
          <a:p>
            <a:pPr marL="285750" indent="-285750">
              <a:buFont typeface="Arial" panose="020B0604020202020204" pitchFamily="34" charset="0"/>
              <a:buChar char="•"/>
            </a:pPr>
            <a:r>
              <a:rPr lang="fi-FI" altLang="en-US" sz="1800" dirty="0">
                <a:cs typeface="Calibri" panose="020F0502020204030204" pitchFamily="34" charset="0"/>
              </a:rPr>
              <a:t>The SPL section of the head phantom contains </a:t>
            </a:r>
            <a:r>
              <a:rPr lang="en-US" sz="1800" dirty="0">
                <a:cs typeface="Calibri" panose="020F0502020204030204" pitchFamily="34" charset="0"/>
              </a:rPr>
              <a:t>wedge shaped structures called ramps and wedge </a:t>
            </a:r>
            <a:r>
              <a:rPr lang="fi-FI" altLang="en-US" sz="1800" dirty="0">
                <a:cs typeface="Calibri" panose="020F0502020204030204" pitchFamily="34" charset="0"/>
              </a:rPr>
              <a:t>for assessing the slice profile.</a:t>
            </a:r>
            <a:endParaRPr lang="en-US" altLang="en-US" sz="1800" dirty="0">
              <a:cs typeface="Calibri" panose="020F0502020204030204" pitchFamily="34" charset="0"/>
            </a:endParaRPr>
          </a:p>
          <a:p>
            <a:endParaRPr lang="en-US" sz="1800" dirty="0">
              <a:cs typeface="Calibri" panose="020F0502020204030204" pitchFamily="34" charset="0"/>
            </a:endParaRPr>
          </a:p>
          <a:p>
            <a:pPr marL="342900" indent="-342900">
              <a:buFont typeface="Arial" panose="020B0604020202020204" pitchFamily="34" charset="0"/>
              <a:buChar char="•"/>
            </a:pPr>
            <a:endParaRPr lang="en-US" altLang="en-US" sz="900" dirty="0">
              <a:cs typeface="Calibri" panose="020F0502020204030204" pitchFamily="34" charset="0"/>
            </a:endParaRPr>
          </a:p>
          <a:p>
            <a:pPr marL="285750" indent="-285750">
              <a:buFont typeface="Arial" panose="020B0604020202020204" pitchFamily="34" charset="0"/>
              <a:buChar char="•"/>
            </a:pPr>
            <a:r>
              <a:rPr lang="fi-FI" sz="1800" dirty="0"/>
              <a:t>Performance of the RF chain is expected to remain unchanged. </a:t>
            </a:r>
          </a:p>
          <a:p>
            <a:pPr marL="796925" lvl="1">
              <a:buFont typeface="Arial" panose="020B0604020202020204" pitchFamily="34" charset="0"/>
              <a:buChar char="•"/>
            </a:pPr>
            <a:r>
              <a:rPr lang="fi-FI" sz="1800" dirty="0"/>
              <a:t>Slice profiles and locations are unchanged too.</a:t>
            </a: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cs typeface="Calibri" panose="020F0502020204030204" pitchFamily="34" charset="0"/>
            </a:endParaRPr>
          </a:p>
          <a:p>
            <a:pPr marL="285750" indent="-285750">
              <a:buFont typeface="Arial" panose="020B0604020202020204" pitchFamily="34" charset="0"/>
              <a:buChar char="•"/>
            </a:pPr>
            <a:endParaRPr lang="en-US" sz="1800" dirty="0">
              <a:cs typeface="Calibri" panose="020F0502020204030204" pitchFamily="34" charset="0"/>
            </a:endParaRPr>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342900" indent="-342900">
              <a:buFont typeface="Arial" panose="020B0604020202020204" pitchFamily="34" charset="0"/>
              <a:buChar char="•"/>
            </a:pPr>
            <a:endParaRPr lang="en-US" kern="0" dirty="0">
              <a:latin typeface="Calibri" panose="020F0502020204030204"/>
            </a:endParaRPr>
          </a:p>
        </p:txBody>
      </p:sp>
      <p:sp>
        <p:nvSpPr>
          <p:cNvPr id="20" name="Right Arrow 19"/>
          <p:cNvSpPr/>
          <p:nvPr/>
        </p:nvSpPr>
        <p:spPr bwMode="auto">
          <a:xfrm>
            <a:off x="3578753" y="2866165"/>
            <a:ext cx="338105" cy="240642"/>
          </a:xfrm>
          <a:prstGeom prst="rightArrow">
            <a:avLst/>
          </a:prstGeom>
          <a:solidFill>
            <a:schemeClr val="bg1">
              <a:lumMod val="50000"/>
            </a:schemeClr>
          </a:solidFill>
          <a:ln w="28575" cap="flat" cmpd="sng" algn="ctr">
            <a:solidFill>
              <a:schemeClr val="bg1">
                <a:lumMod val="50000"/>
              </a:schemeClr>
            </a:solidFill>
            <a:prstDash val="solid"/>
            <a:round/>
            <a:headEnd type="none" w="med" len="med"/>
            <a:tailEnd type="none" w="med" len="med"/>
          </a:ln>
          <a:effectLst/>
          <a:scene3d>
            <a:camera prst="orthographicFront"/>
            <a:lightRig rig="soft" dir="t"/>
          </a:scene3d>
          <a:sp3d extrusionH="101600" contourW="6350" prstMaterial="matte">
            <a:bevelT w="101600" h="127000"/>
            <a:bevelB w="95250" h="1016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pic>
        <p:nvPicPr>
          <p:cNvPr id="26" name="Picture 25"/>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 y="4566006"/>
            <a:ext cx="3468951" cy="1904298"/>
          </a:xfrm>
          <a:prstGeom prst="rect">
            <a:avLst/>
          </a:prstGeom>
        </p:spPr>
      </p:pic>
      <p:pic>
        <p:nvPicPr>
          <p:cNvPr id="17" name="Picture 16"/>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6603" y="902132"/>
            <a:ext cx="3463626" cy="3298203"/>
          </a:xfrm>
          <a:prstGeom prst="rect">
            <a:avLst/>
          </a:prstGeom>
        </p:spPr>
      </p:pic>
      <p:sp>
        <p:nvSpPr>
          <p:cNvPr id="29" name="Right Arrow 28"/>
          <p:cNvSpPr/>
          <p:nvPr/>
        </p:nvSpPr>
        <p:spPr bwMode="auto">
          <a:xfrm rot="16200000">
            <a:off x="1256894" y="4338258"/>
            <a:ext cx="955158" cy="413246"/>
          </a:xfrm>
          <a:prstGeom prst="rightArrow">
            <a:avLst/>
          </a:prstGeom>
          <a:solidFill>
            <a:srgbClr val="00B050"/>
          </a:solidFill>
          <a:ln w="28575" cap="flat" cmpd="sng" algn="ctr">
            <a:solidFill>
              <a:srgbClr val="00B050"/>
            </a:solidFill>
            <a:prstDash val="solid"/>
            <a:round/>
            <a:headEnd type="none" w="med" len="med"/>
            <a:tailEnd type="none" w="med" len="med"/>
          </a:ln>
          <a:effectLst/>
          <a:scene3d>
            <a:camera prst="orthographicFront"/>
            <a:lightRig rig="soft" dir="t"/>
          </a:scene3d>
          <a:sp3d extrusionH="101600" contourW="6350" prstMaterial="matte">
            <a:bevelT w="101600" h="127000"/>
            <a:bevelB w="95250" h="1016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18" name="Rectangle 17"/>
          <p:cNvSpPr/>
          <p:nvPr/>
        </p:nvSpPr>
        <p:spPr bwMode="auto">
          <a:xfrm>
            <a:off x="757619" y="5158180"/>
            <a:ext cx="1294635" cy="322475"/>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23" name="TextBox 22"/>
          <p:cNvSpPr txBox="1"/>
          <p:nvPr>
            <p:custDataLst>
              <p:tags r:id="rId1"/>
            </p:custDataLst>
          </p:nvPr>
        </p:nvSpPr>
        <p:spPr>
          <a:xfrm>
            <a:off x="-16628" y="6447421"/>
            <a:ext cx="3487479" cy="261610"/>
          </a:xfrm>
          <a:prstGeom prst="rect">
            <a:avLst/>
          </a:prstGeom>
          <a:noFill/>
        </p:spPr>
        <p:txBody>
          <a:bodyPr wrap="square" rtlCol="0">
            <a:spAutoFit/>
          </a:bodyPr>
          <a:lstStyle/>
          <a:p>
            <a:pPr algn="ctr"/>
            <a:r>
              <a:rPr lang="fi-FI" sz="1100" i="1" dirty="0">
                <a:solidFill>
                  <a:schemeClr val="bg1"/>
                </a:solidFill>
                <a:latin typeface="Calibri" panose="020F0502020204030204" pitchFamily="34" charset="0"/>
                <a:cs typeface="Calibri" panose="020F0502020204030204" pitchFamily="34" charset="0"/>
              </a:rPr>
              <a:t>SLP section inside the head phantom </a:t>
            </a:r>
            <a:endParaRPr lang="en-US" sz="1100" i="1" dirty="0">
              <a:solidFill>
                <a:schemeClr val="bg1"/>
              </a:solidFill>
              <a:latin typeface="Calibri" panose="020F0502020204030204" pitchFamily="34" charset="0"/>
              <a:cs typeface="Calibri" panose="020F0502020204030204" pitchFamily="34" charset="0"/>
            </a:endParaRPr>
          </a:p>
        </p:txBody>
      </p:sp>
      <p:sp>
        <p:nvSpPr>
          <p:cNvPr id="39" name="TextBox 38"/>
          <p:cNvSpPr txBox="1"/>
          <p:nvPr/>
        </p:nvSpPr>
        <p:spPr>
          <a:xfrm>
            <a:off x="0" y="823846"/>
            <a:ext cx="3506005" cy="261610"/>
          </a:xfrm>
          <a:prstGeom prst="rect">
            <a:avLst/>
          </a:prstGeom>
          <a:noFill/>
        </p:spPr>
        <p:txBody>
          <a:bodyPr wrap="square" rtlCol="0">
            <a:spAutoFit/>
          </a:bodyPr>
          <a:lstStyle/>
          <a:p>
            <a:pPr algn="ctr"/>
            <a:r>
              <a:rPr lang="fi-FI" sz="1100" i="1" dirty="0">
                <a:solidFill>
                  <a:schemeClr val="bg1"/>
                </a:solidFill>
                <a:latin typeface="Calibri" panose="020F0502020204030204" pitchFamily="34" charset="0"/>
                <a:cs typeface="Calibri" panose="020F0502020204030204" pitchFamily="34" charset="0"/>
              </a:rPr>
              <a:t>SLP image</a:t>
            </a:r>
            <a:endParaRPr lang="en-US" sz="1100" i="1" dirty="0">
              <a:solidFill>
                <a:schemeClr val="bg1"/>
              </a:solidFill>
              <a:latin typeface="Calibri" panose="020F0502020204030204" pitchFamily="34" charset="0"/>
              <a:cs typeface="Calibri" panose="020F0502020204030204" pitchFamily="34" charset="0"/>
            </a:endParaRPr>
          </a:p>
        </p:txBody>
      </p:sp>
      <p:sp>
        <p:nvSpPr>
          <p:cNvPr id="21" name="Rounded Rectangle 20"/>
          <p:cNvSpPr/>
          <p:nvPr/>
        </p:nvSpPr>
        <p:spPr bwMode="auto">
          <a:xfrm>
            <a:off x="82678" y="389505"/>
            <a:ext cx="3327991" cy="382311"/>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PIQT measurement</a:t>
            </a:r>
            <a:endParaRPr lang="en-US" sz="3200" b="1" dirty="0">
              <a:latin typeface="+mn-lt"/>
              <a:ea typeface="Calibri"/>
            </a:endParaRPr>
          </a:p>
        </p:txBody>
      </p:sp>
    </p:spTree>
    <p:extLst>
      <p:ext uri="{BB962C8B-B14F-4D97-AF65-F5344CB8AC3E}">
        <p14:creationId xmlns:p14="http://schemas.microsoft.com/office/powerpoint/2010/main" val="2358806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1" y="0"/>
            <a:ext cx="3487479" cy="6858000"/>
          </a:xfrm>
          <a:prstGeom prst="roundRect">
            <a:avLst>
              <a:gd name="adj" fmla="val 984"/>
            </a:avLst>
          </a:prstGeom>
          <a:solidFill>
            <a:schemeClr val="accent1">
              <a:lumMod val="75000"/>
            </a:schemeClr>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endParaRPr lang="en-US" sz="2000" b="1" dirty="0">
              <a:solidFill>
                <a:schemeClr val="bg1">
                  <a:lumMod val="95000"/>
                </a:schemeClr>
              </a:solidFill>
              <a:latin typeface="Calibri" panose="020F0502020204030204"/>
            </a:endParaRPr>
          </a:p>
        </p:txBody>
      </p:sp>
      <p:sp>
        <p:nvSpPr>
          <p:cNvPr id="84" name="Rounded Rectangle 83"/>
          <p:cNvSpPr/>
          <p:nvPr/>
        </p:nvSpPr>
        <p:spPr bwMode="auto">
          <a:xfrm>
            <a:off x="84591" y="2035731"/>
            <a:ext cx="3318295" cy="4598906"/>
          </a:xfrm>
          <a:prstGeom prst="roundRect">
            <a:avLst>
              <a:gd name="adj" fmla="val 232"/>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67" name="Freeform 3" descr="Dark upward diagonal"/>
          <p:cNvSpPr>
            <a:spLocks/>
          </p:cNvSpPr>
          <p:nvPr/>
        </p:nvSpPr>
        <p:spPr bwMode="auto">
          <a:xfrm>
            <a:off x="1200149" y="5473974"/>
            <a:ext cx="1000125" cy="921763"/>
          </a:xfrm>
          <a:custGeom>
            <a:avLst/>
            <a:gdLst>
              <a:gd name="T0" fmla="*/ 0 w 803"/>
              <a:gd name="T1" fmla="*/ 1150937 h 725"/>
              <a:gd name="T2" fmla="*/ 284162 w 803"/>
              <a:gd name="T3" fmla="*/ 0 h 725"/>
              <a:gd name="T4" fmla="*/ 1039812 w 803"/>
              <a:gd name="T5" fmla="*/ 0 h 725"/>
              <a:gd name="T6" fmla="*/ 1274762 w 803"/>
              <a:gd name="T7" fmla="*/ 1138237 h 725"/>
              <a:gd name="T8" fmla="*/ 0 w 803"/>
              <a:gd name="T9" fmla="*/ 1150937 h 7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3" h="725">
                <a:moveTo>
                  <a:pt x="0" y="725"/>
                </a:moveTo>
                <a:lnTo>
                  <a:pt x="179" y="0"/>
                </a:lnTo>
                <a:lnTo>
                  <a:pt x="655" y="0"/>
                </a:lnTo>
                <a:lnTo>
                  <a:pt x="803" y="717"/>
                </a:lnTo>
                <a:lnTo>
                  <a:pt x="0" y="725"/>
                </a:lnTo>
                <a:close/>
              </a:path>
            </a:pathLst>
          </a:custGeom>
          <a:solidFill>
            <a:srgbClr val="E97301"/>
          </a:solidFill>
          <a:ln>
            <a:noFill/>
          </a:ln>
          <a:effectLst/>
          <a:scene3d>
            <a:camera prst="obliqueTopLeft"/>
            <a:lightRig rig="threePt" dir="t"/>
          </a:scene3d>
        </p:spPr>
        <p:txBody>
          <a:bodyPr wrap="none" anchor="ctr"/>
          <a:lstStyle/>
          <a:p>
            <a:endParaRPr lang="en-US" dirty="0"/>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latin typeface="Calibri" panose="020F0502020204030204" pitchFamily="34" charset="0"/>
                <a:cs typeface="Calibri" panose="020F0502020204030204" pitchFamily="34" charset="0"/>
              </a:rPr>
              <a:t>Slice Profile Measurement</a:t>
            </a:r>
            <a:endParaRPr lang="en-US" sz="3200" dirty="0">
              <a:latin typeface="Calibri" panose="020F0502020204030204" pitchFamily="34" charset="0"/>
              <a:cs typeface="Calibri" panose="020F0502020204030204" pitchFamily="34" charset="0"/>
            </a:endParaRPr>
          </a:p>
        </p:txBody>
      </p:sp>
      <p:sp>
        <p:nvSpPr>
          <p:cNvPr id="2" name="Text Placeholder 1"/>
          <p:cNvSpPr>
            <a:spLocks noGrp="1"/>
          </p:cNvSpPr>
          <p:nvPr>
            <p:ph type="body" sz="quarter" idx="13"/>
          </p:nvPr>
        </p:nvSpPr>
        <p:spPr>
          <a:xfrm>
            <a:off x="3648488" y="1385880"/>
            <a:ext cx="5243992" cy="1018672"/>
          </a:xfrm>
        </p:spPr>
        <p:txBody>
          <a:bodyPr/>
          <a:lstStyle/>
          <a:p>
            <a:pPr marL="285750" indent="-285750">
              <a:buFont typeface="Arial" panose="020B0604020202020204" pitchFamily="34" charset="0"/>
              <a:buChar char="•"/>
            </a:pPr>
            <a:r>
              <a:rPr lang="fi-FI" dirty="0">
                <a:cs typeface="Calibri" panose="020F0502020204030204" pitchFamily="34" charset="0"/>
              </a:rPr>
              <a:t>Slice profile can be assessed from a thin ramp, which is inside the phantom</a:t>
            </a:r>
            <a:r>
              <a:rPr lang="en-US" dirty="0">
                <a:cs typeface="Calibri" panose="020F0502020204030204" pitchFamily="34" charset="0"/>
              </a:rPr>
              <a:t>.</a:t>
            </a:r>
          </a:p>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endParaRPr lang="fi-FI" dirty="0">
              <a:cs typeface="Calibri" panose="020F0502020204030204" pitchFamily="34" charset="0"/>
            </a:endParaRPr>
          </a:p>
          <a:p>
            <a:pPr marL="285750" indent="-285750">
              <a:buFont typeface="Arial" panose="020B0604020202020204" pitchFamily="34" charset="0"/>
              <a:buChar char="•"/>
            </a:pPr>
            <a:endParaRPr lang="fi-FI" dirty="0">
              <a:cs typeface="Calibri" panose="020F0502020204030204" pitchFamily="34" charset="0"/>
            </a:endParaRPr>
          </a:p>
          <a:p>
            <a:pPr marL="285750" indent="-285750">
              <a:buFont typeface="Arial" panose="020B0604020202020204" pitchFamily="34" charset="0"/>
              <a:buChar char="•"/>
            </a:pPr>
            <a:endParaRPr lang="en-US" dirty="0">
              <a:cs typeface="Calibri" panose="020F0502020204030204" pitchFamily="34" charset="0"/>
            </a:endParaRPr>
          </a:p>
          <a:p>
            <a:pPr marL="342900" indent="-342900">
              <a:buFont typeface="+mj-lt"/>
              <a:buAutoNum type="arabicPeriod"/>
            </a:pPr>
            <a:endParaRPr lang="en-US" dirty="0">
              <a:latin typeface="Calibri" panose="020F0502020204030204"/>
              <a:cs typeface="Calibri" panose="020F0502020204030204" pitchFamily="34" charset="0"/>
            </a:endParaRPr>
          </a:p>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endParaRPr lang="en-US" b="1" dirty="0">
              <a:cs typeface="Calibri" panose="020F0502020204030204" pitchFamily="34"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0" indent="0"/>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fi-FI" dirty="0">
              <a:latin typeface="Calibri" panose="020F0502020204030204"/>
            </a:endParaRPr>
          </a:p>
        </p:txBody>
      </p:sp>
      <p:sp>
        <p:nvSpPr>
          <p:cNvPr id="20" name="TextBox 19"/>
          <p:cNvSpPr txBox="1"/>
          <p:nvPr/>
        </p:nvSpPr>
        <p:spPr>
          <a:xfrm>
            <a:off x="127929" y="6364891"/>
            <a:ext cx="3157331" cy="261610"/>
          </a:xfrm>
          <a:prstGeom prst="rect">
            <a:avLst/>
          </a:prstGeom>
          <a:noFill/>
        </p:spPr>
        <p:txBody>
          <a:bodyPr wrap="square" rtlCol="0">
            <a:spAutoFit/>
          </a:bodyPr>
          <a:lstStyle/>
          <a:p>
            <a:pPr algn="ctr"/>
            <a:r>
              <a:rPr lang="fi-FI" sz="1100" i="1" dirty="0">
                <a:solidFill>
                  <a:schemeClr val="tx1">
                    <a:lumMod val="75000"/>
                    <a:lumOff val="25000"/>
                  </a:schemeClr>
                </a:solidFill>
                <a:latin typeface="Calibri" panose="020F0502020204030204" pitchFamily="34" charset="0"/>
                <a:cs typeface="Calibri" panose="020F0502020204030204" pitchFamily="34" charset="0"/>
              </a:rPr>
              <a:t>Measurement of a slice profile</a:t>
            </a:r>
            <a:endParaRPr lang="en-US" sz="1100" i="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21" name="TextBox 20"/>
          <p:cNvSpPr txBox="1"/>
          <p:nvPr/>
        </p:nvSpPr>
        <p:spPr>
          <a:xfrm>
            <a:off x="11016" y="-11606"/>
            <a:ext cx="3461621" cy="400110"/>
          </a:xfrm>
          <a:prstGeom prst="rect">
            <a:avLst/>
          </a:prstGeom>
          <a:noFill/>
        </p:spPr>
        <p:txBody>
          <a:bodyPr wrap="square" rtlCol="0">
            <a:spAutoFit/>
          </a:bodyPr>
          <a:lstStyle/>
          <a:p>
            <a:pPr algn="ctr"/>
            <a:r>
              <a:rPr lang="fi-FI" sz="2000" b="1" dirty="0">
                <a:solidFill>
                  <a:schemeClr val="bg1"/>
                </a:solidFill>
                <a:latin typeface="+mn-lt"/>
              </a:rPr>
              <a:t>PIQT</a:t>
            </a:r>
          </a:p>
        </p:txBody>
      </p:sp>
      <p:sp>
        <p:nvSpPr>
          <p:cNvPr id="27" name="Rounded Rectangle 26"/>
          <p:cNvSpPr/>
          <p:nvPr/>
        </p:nvSpPr>
        <p:spPr bwMode="auto">
          <a:xfrm>
            <a:off x="82678" y="389505"/>
            <a:ext cx="3327991" cy="382311"/>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Analyzing SPT report</a:t>
            </a:r>
            <a:endParaRPr lang="en-US" sz="3200" b="1" dirty="0">
              <a:latin typeface="+mn-lt"/>
              <a:ea typeface="Calibri"/>
            </a:endParaRPr>
          </a:p>
        </p:txBody>
      </p:sp>
      <p:sp>
        <p:nvSpPr>
          <p:cNvPr id="25" name="TextBox 24"/>
          <p:cNvSpPr txBox="1"/>
          <p:nvPr/>
        </p:nvSpPr>
        <p:spPr>
          <a:xfrm>
            <a:off x="3584000" y="6046987"/>
            <a:ext cx="4017090" cy="600164"/>
          </a:xfrm>
          <a:prstGeom prst="rect">
            <a:avLst/>
          </a:prstGeom>
          <a:noFill/>
        </p:spPr>
        <p:txBody>
          <a:bodyPr wrap="square" rtlCol="0">
            <a:spAutoFit/>
          </a:bodyPr>
          <a:lstStyle/>
          <a:p>
            <a:r>
              <a:rPr lang="en-US" sz="1100" i="1" dirty="0">
                <a:solidFill>
                  <a:srgbClr val="585C7C"/>
                </a:solidFill>
                <a:latin typeface="Calibri" panose="020F0502020204030204" pitchFamily="34" charset="0"/>
                <a:cs typeface="Calibri" panose="020F0502020204030204" pitchFamily="34" charset="0"/>
              </a:rPr>
              <a:t>NEMA Standards Publication MS 5-2010: Determination of Slice Thickness in Diagnostic Magnetic Resonance Imaging Published</a:t>
            </a:r>
            <a:endParaRPr lang="fi-FI" sz="1100" i="1" dirty="0">
              <a:solidFill>
                <a:srgbClr val="585C7C"/>
              </a:solidFill>
              <a:latin typeface="Calibri" panose="020F0502020204030204" pitchFamily="34" charset="0"/>
              <a:cs typeface="Calibri" panose="020F0502020204030204" pitchFamily="34" charset="0"/>
            </a:endParaRPr>
          </a:p>
        </p:txBody>
      </p:sp>
      <p:grpSp>
        <p:nvGrpSpPr>
          <p:cNvPr id="35" name="Group 34"/>
          <p:cNvGrpSpPr/>
          <p:nvPr/>
        </p:nvGrpSpPr>
        <p:grpSpPr>
          <a:xfrm>
            <a:off x="146687" y="2307001"/>
            <a:ext cx="4149088" cy="639409"/>
            <a:chOff x="369786" y="1266820"/>
            <a:chExt cx="7504671" cy="822409"/>
          </a:xfrm>
        </p:grpSpPr>
        <p:sp>
          <p:nvSpPr>
            <p:cNvPr id="37" name="Rectangle 6"/>
            <p:cNvSpPr>
              <a:spLocks noChangeArrowheads="1"/>
            </p:cNvSpPr>
            <p:nvPr/>
          </p:nvSpPr>
          <p:spPr bwMode="auto">
            <a:xfrm>
              <a:off x="369786" y="1266820"/>
              <a:ext cx="5676900" cy="822409"/>
            </a:xfrm>
            <a:prstGeom prst="rect">
              <a:avLst/>
            </a:prstGeom>
            <a:solidFill>
              <a:schemeClr val="accent3">
                <a:lumMod val="75000"/>
              </a:schemeClr>
            </a:solidFill>
            <a:ln>
              <a:noFill/>
            </a:ln>
            <a:effec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sp>
          <p:nvSpPr>
            <p:cNvPr id="38" name="Freeform 9"/>
            <p:cNvSpPr>
              <a:spLocks/>
            </p:cNvSpPr>
            <p:nvPr/>
          </p:nvSpPr>
          <p:spPr bwMode="auto">
            <a:xfrm flipH="1" flipV="1">
              <a:off x="1043802" y="1447120"/>
              <a:ext cx="3513138" cy="506556"/>
            </a:xfrm>
            <a:custGeom>
              <a:avLst/>
              <a:gdLst>
                <a:gd name="T0" fmla="*/ 0 w 2213"/>
                <a:gd name="T1" fmla="*/ 550623 h 592"/>
                <a:gd name="T2" fmla="*/ 2411413 w 2213"/>
                <a:gd name="T3" fmla="*/ 0 h 592"/>
                <a:gd name="T4" fmla="*/ 3513138 w 2213"/>
                <a:gd name="T5" fmla="*/ 0 h 592"/>
                <a:gd name="T6" fmla="*/ 3513138 w 2213"/>
                <a:gd name="T7" fmla="*/ 557212 h 592"/>
                <a:gd name="T8" fmla="*/ 0 w 2213"/>
                <a:gd name="T9" fmla="*/ 550623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3" h="592">
                  <a:moveTo>
                    <a:pt x="0" y="585"/>
                  </a:moveTo>
                  <a:lnTo>
                    <a:pt x="1519" y="0"/>
                  </a:lnTo>
                  <a:lnTo>
                    <a:pt x="2213" y="0"/>
                  </a:lnTo>
                  <a:lnTo>
                    <a:pt x="2213" y="592"/>
                  </a:lnTo>
                  <a:lnTo>
                    <a:pt x="0" y="585"/>
                  </a:lnTo>
                  <a:close/>
                </a:path>
              </a:pathLst>
            </a:custGeom>
            <a:solidFill>
              <a:srgbClr val="B2B2B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Line 10"/>
            <p:cNvSpPr>
              <a:spLocks noChangeShapeType="1"/>
            </p:cNvSpPr>
            <p:nvPr/>
          </p:nvSpPr>
          <p:spPr bwMode="auto">
            <a:xfrm>
              <a:off x="452202" y="1535762"/>
              <a:ext cx="7422255" cy="13890"/>
            </a:xfrm>
            <a:prstGeom prst="line">
              <a:avLst/>
            </a:prstGeom>
            <a:noFill/>
            <a:ln w="28575">
              <a:solidFill>
                <a:srgbClr val="E9730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Line 11"/>
            <p:cNvSpPr>
              <a:spLocks noChangeShapeType="1"/>
            </p:cNvSpPr>
            <p:nvPr/>
          </p:nvSpPr>
          <p:spPr bwMode="auto">
            <a:xfrm>
              <a:off x="462790" y="1751664"/>
              <a:ext cx="7411667" cy="0"/>
            </a:xfrm>
            <a:prstGeom prst="line">
              <a:avLst/>
            </a:prstGeom>
            <a:noFill/>
            <a:ln w="28575">
              <a:solidFill>
                <a:srgbClr val="E9730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1" name="Text Box 31"/>
          <p:cNvSpPr txBox="1">
            <a:spLocks noChangeArrowheads="1"/>
          </p:cNvSpPr>
          <p:nvPr/>
        </p:nvSpPr>
        <p:spPr bwMode="auto">
          <a:xfrm>
            <a:off x="4264641" y="2455914"/>
            <a:ext cx="2872760" cy="582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9400" indent="-279400" defTabSz="766763">
              <a:tabLst>
                <a:tab pos="2381250" algn="l"/>
              </a:tabLst>
              <a:defRPr sz="2400">
                <a:solidFill>
                  <a:schemeClr val="tx1"/>
                </a:solidFill>
                <a:latin typeface="Arial" panose="020B0604020202020204" pitchFamily="34" charset="0"/>
              </a:defRPr>
            </a:lvl1pPr>
            <a:lvl2pPr marL="742950" indent="-285750" defTabSz="766763">
              <a:tabLst>
                <a:tab pos="2381250" algn="l"/>
              </a:tabLst>
              <a:defRPr sz="2400">
                <a:solidFill>
                  <a:schemeClr val="tx1"/>
                </a:solidFill>
                <a:latin typeface="Arial" panose="020B0604020202020204" pitchFamily="34" charset="0"/>
              </a:defRPr>
            </a:lvl2pPr>
            <a:lvl3pPr marL="1143000" indent="-228600" defTabSz="766763">
              <a:tabLst>
                <a:tab pos="2381250" algn="l"/>
              </a:tabLst>
              <a:defRPr sz="2400">
                <a:solidFill>
                  <a:schemeClr val="tx1"/>
                </a:solidFill>
                <a:latin typeface="Arial" panose="020B0604020202020204" pitchFamily="34" charset="0"/>
              </a:defRPr>
            </a:lvl3pPr>
            <a:lvl4pPr marL="1600200" indent="-228600" defTabSz="766763">
              <a:tabLst>
                <a:tab pos="2381250" algn="l"/>
              </a:tabLst>
              <a:defRPr sz="2400">
                <a:solidFill>
                  <a:schemeClr val="tx1"/>
                </a:solidFill>
                <a:latin typeface="Arial" panose="020B0604020202020204" pitchFamily="34" charset="0"/>
              </a:defRPr>
            </a:lvl4pPr>
            <a:lvl5pPr marL="2057400" indent="-228600" defTabSz="766763">
              <a:tabLst>
                <a:tab pos="2381250" algn="l"/>
              </a:tabLst>
              <a:defRPr sz="2400">
                <a:solidFill>
                  <a:schemeClr val="tx1"/>
                </a:solidFill>
                <a:latin typeface="Arial" panose="020B0604020202020204" pitchFamily="34" charset="0"/>
              </a:defRPr>
            </a:lvl5pPr>
            <a:lvl6pPr marL="25146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6pPr>
            <a:lvl7pPr marL="29718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7pPr>
            <a:lvl8pPr marL="34290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8pPr>
            <a:lvl9pPr marL="38862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9pPr>
          </a:lstStyle>
          <a:p>
            <a:pPr>
              <a:lnSpc>
                <a:spcPct val="120000"/>
              </a:lnSpc>
              <a:spcBef>
                <a:spcPct val="50000"/>
              </a:spcBef>
              <a:buClr>
                <a:schemeClr val="accent1"/>
              </a:buClr>
            </a:pPr>
            <a:r>
              <a:rPr lang="en-US" sz="1400" i="1" dirty="0">
                <a:solidFill>
                  <a:srgbClr val="585C7C"/>
                </a:solidFill>
                <a:latin typeface="Calibri" panose="020F0502020204030204" pitchFamily="34" charset="0"/>
                <a:ea typeface="Calibri" panose="020F0502020204030204" pitchFamily="34" charset="0"/>
              </a:rPr>
              <a:t>Measurement from wedge, when </a:t>
            </a:r>
            <a:r>
              <a:rPr lang="en-US" altLang="en-US" sz="1400" b="1" i="1" dirty="0">
                <a:solidFill>
                  <a:srgbClr val="585C7C"/>
                </a:solidFill>
                <a:latin typeface="Calibri" panose="020F0502020204030204" pitchFamily="34" charset="0"/>
                <a:cs typeface="Calibri" panose="020F0502020204030204" pitchFamily="34" charset="0"/>
              </a:rPr>
              <a:t>slice thickness &lt; 5 mm</a:t>
            </a:r>
          </a:p>
        </p:txBody>
      </p:sp>
      <p:sp>
        <p:nvSpPr>
          <p:cNvPr id="42" name="Line 29"/>
          <p:cNvSpPr>
            <a:spLocks noChangeShapeType="1"/>
          </p:cNvSpPr>
          <p:nvPr/>
        </p:nvSpPr>
        <p:spPr bwMode="auto">
          <a:xfrm flipV="1">
            <a:off x="4214174" y="2127331"/>
            <a:ext cx="0" cy="370898"/>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Line 30"/>
          <p:cNvSpPr>
            <a:spLocks noChangeShapeType="1"/>
          </p:cNvSpPr>
          <p:nvPr/>
        </p:nvSpPr>
        <p:spPr bwMode="auto">
          <a:xfrm flipV="1">
            <a:off x="4214174" y="2720273"/>
            <a:ext cx="0" cy="3824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Text Box 25"/>
          <p:cNvSpPr txBox="1">
            <a:spLocks noChangeArrowheads="1"/>
          </p:cNvSpPr>
          <p:nvPr/>
        </p:nvSpPr>
        <p:spPr bwMode="auto">
          <a:xfrm>
            <a:off x="146687" y="2253471"/>
            <a:ext cx="713528" cy="29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9400" indent="-279400" defTabSz="766763">
              <a:tabLst>
                <a:tab pos="2381250" algn="l"/>
              </a:tabLst>
              <a:defRPr sz="2400">
                <a:solidFill>
                  <a:schemeClr val="tx1"/>
                </a:solidFill>
                <a:latin typeface="Arial" panose="020B0604020202020204" pitchFamily="34" charset="0"/>
              </a:defRPr>
            </a:lvl1pPr>
            <a:lvl2pPr marL="742950" indent="-285750" defTabSz="766763">
              <a:tabLst>
                <a:tab pos="2381250" algn="l"/>
              </a:tabLst>
              <a:defRPr sz="2400">
                <a:solidFill>
                  <a:schemeClr val="tx1"/>
                </a:solidFill>
                <a:latin typeface="Arial" panose="020B0604020202020204" pitchFamily="34" charset="0"/>
              </a:defRPr>
            </a:lvl2pPr>
            <a:lvl3pPr marL="1143000" indent="-228600" defTabSz="766763">
              <a:tabLst>
                <a:tab pos="2381250" algn="l"/>
              </a:tabLst>
              <a:defRPr sz="2400">
                <a:solidFill>
                  <a:schemeClr val="tx1"/>
                </a:solidFill>
                <a:latin typeface="Arial" panose="020B0604020202020204" pitchFamily="34" charset="0"/>
              </a:defRPr>
            </a:lvl3pPr>
            <a:lvl4pPr marL="1600200" indent="-228600" defTabSz="766763">
              <a:tabLst>
                <a:tab pos="2381250" algn="l"/>
              </a:tabLst>
              <a:defRPr sz="2400">
                <a:solidFill>
                  <a:schemeClr val="tx1"/>
                </a:solidFill>
                <a:latin typeface="Arial" panose="020B0604020202020204" pitchFamily="34" charset="0"/>
              </a:defRPr>
            </a:lvl4pPr>
            <a:lvl5pPr marL="2057400" indent="-228600" defTabSz="766763">
              <a:tabLst>
                <a:tab pos="2381250" algn="l"/>
              </a:tabLst>
              <a:defRPr sz="2400">
                <a:solidFill>
                  <a:schemeClr val="tx1"/>
                </a:solidFill>
                <a:latin typeface="Arial" panose="020B0604020202020204" pitchFamily="34" charset="0"/>
              </a:defRPr>
            </a:lvl5pPr>
            <a:lvl6pPr marL="25146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6pPr>
            <a:lvl7pPr marL="29718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7pPr>
            <a:lvl8pPr marL="34290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8pPr>
            <a:lvl9pPr marL="38862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9pPr>
          </a:lstStyle>
          <a:p>
            <a:pPr>
              <a:lnSpc>
                <a:spcPct val="120000"/>
              </a:lnSpc>
              <a:spcBef>
                <a:spcPct val="50000"/>
              </a:spcBef>
              <a:buClr>
                <a:schemeClr val="accent1"/>
              </a:buClr>
            </a:pPr>
            <a:r>
              <a:rPr lang="en-US" altLang="en-US" sz="1200" b="1" i="1" dirty="0">
                <a:solidFill>
                  <a:schemeClr val="bg1"/>
                </a:solidFill>
                <a:latin typeface="Calibri" panose="020F0502020204030204" pitchFamily="34" charset="0"/>
                <a:cs typeface="Calibri" panose="020F0502020204030204" pitchFamily="34" charset="0"/>
              </a:rPr>
              <a:t>Wedge</a:t>
            </a:r>
            <a:endParaRPr lang="en-US" altLang="en-US" sz="1400" b="1" i="1" dirty="0">
              <a:solidFill>
                <a:schemeClr val="bg1"/>
              </a:solidFill>
              <a:latin typeface="Calibri" panose="020F0502020204030204" pitchFamily="34" charset="0"/>
              <a:cs typeface="Calibri" panose="020F0502020204030204" pitchFamily="34" charset="0"/>
            </a:endParaRPr>
          </a:p>
        </p:txBody>
      </p:sp>
      <p:sp>
        <p:nvSpPr>
          <p:cNvPr id="45" name="Rectangle 17"/>
          <p:cNvSpPr>
            <a:spLocks noChangeArrowheads="1"/>
          </p:cNvSpPr>
          <p:nvPr/>
        </p:nvSpPr>
        <p:spPr bwMode="auto">
          <a:xfrm>
            <a:off x="127929" y="3102222"/>
            <a:ext cx="1706562" cy="596035"/>
          </a:xfrm>
          <a:prstGeom prst="rect">
            <a:avLst/>
          </a:prstGeom>
          <a:solidFill>
            <a:srgbClr val="01040B"/>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sp>
        <p:nvSpPr>
          <p:cNvPr id="46" name="Rectangle 16"/>
          <p:cNvSpPr>
            <a:spLocks noChangeArrowheads="1"/>
          </p:cNvSpPr>
          <p:nvPr/>
        </p:nvSpPr>
        <p:spPr bwMode="auto">
          <a:xfrm>
            <a:off x="2407316" y="3108035"/>
            <a:ext cx="899228" cy="596035"/>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altLang="en-US" sz="2400" b="0" i="0" u="none" strike="noStrike" kern="0" cap="none" spc="0" normalizeH="0" baseline="0" noProof="0">
              <a:ln>
                <a:noFill/>
              </a:ln>
              <a:solidFill>
                <a:srgbClr val="FFFFFF"/>
              </a:solidFill>
              <a:effectLst/>
              <a:uLnTx/>
              <a:uFillTx/>
              <a:latin typeface="Arial" panose="020B0604020202020204" pitchFamily="34" charset="0"/>
            </a:endParaRPr>
          </a:p>
        </p:txBody>
      </p:sp>
      <p:sp>
        <p:nvSpPr>
          <p:cNvPr id="47" name="Rectangle 20"/>
          <p:cNvSpPr>
            <a:spLocks noChangeArrowheads="1"/>
          </p:cNvSpPr>
          <p:nvPr/>
        </p:nvSpPr>
        <p:spPr bwMode="auto">
          <a:xfrm>
            <a:off x="1814892" y="3103041"/>
            <a:ext cx="659565" cy="596035"/>
          </a:xfrm>
          <a:prstGeom prst="rect">
            <a:avLst/>
          </a:prstGeom>
          <a:gradFill rotWithShape="0">
            <a:gsLst>
              <a:gs pos="0">
                <a:schemeClr val="tx1"/>
              </a:gs>
              <a:gs pos="100000">
                <a:schemeClr val="bg1"/>
              </a:gs>
            </a:gsLst>
            <a:lin ang="0" scaled="1"/>
          </a:gradFill>
          <a:ln>
            <a:noFill/>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sz="2400" b="0" i="0" u="none" strike="noStrike" kern="0" cap="none" spc="0" normalizeH="0" baseline="0" noProof="0">
              <a:ln>
                <a:noFill/>
              </a:ln>
              <a:solidFill>
                <a:srgbClr val="FFFFFF"/>
              </a:solidFill>
              <a:effectLst/>
              <a:uLnTx/>
              <a:uFillTx/>
              <a:latin typeface="Arial" charset="0"/>
            </a:endParaRPr>
          </a:p>
        </p:txBody>
      </p:sp>
      <p:sp>
        <p:nvSpPr>
          <p:cNvPr id="48" name="Text Box 25"/>
          <p:cNvSpPr txBox="1">
            <a:spLocks noChangeArrowheads="1"/>
          </p:cNvSpPr>
          <p:nvPr/>
        </p:nvSpPr>
        <p:spPr bwMode="auto">
          <a:xfrm>
            <a:off x="86762" y="3061302"/>
            <a:ext cx="705691" cy="29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9400" indent="-279400" defTabSz="766763">
              <a:tabLst>
                <a:tab pos="2381250" algn="l"/>
              </a:tabLst>
              <a:defRPr sz="2400">
                <a:solidFill>
                  <a:schemeClr val="tx1"/>
                </a:solidFill>
                <a:latin typeface="Arial" panose="020B0604020202020204" pitchFamily="34" charset="0"/>
              </a:defRPr>
            </a:lvl1pPr>
            <a:lvl2pPr marL="742950" indent="-285750" defTabSz="766763">
              <a:tabLst>
                <a:tab pos="2381250" algn="l"/>
              </a:tabLst>
              <a:defRPr sz="2400">
                <a:solidFill>
                  <a:schemeClr val="tx1"/>
                </a:solidFill>
                <a:latin typeface="Arial" panose="020B0604020202020204" pitchFamily="34" charset="0"/>
              </a:defRPr>
            </a:lvl2pPr>
            <a:lvl3pPr marL="1143000" indent="-228600" defTabSz="766763">
              <a:tabLst>
                <a:tab pos="2381250" algn="l"/>
              </a:tabLst>
              <a:defRPr sz="2400">
                <a:solidFill>
                  <a:schemeClr val="tx1"/>
                </a:solidFill>
                <a:latin typeface="Arial" panose="020B0604020202020204" pitchFamily="34" charset="0"/>
              </a:defRPr>
            </a:lvl3pPr>
            <a:lvl4pPr marL="1600200" indent="-228600" defTabSz="766763">
              <a:tabLst>
                <a:tab pos="2381250" algn="l"/>
              </a:tabLst>
              <a:defRPr sz="2400">
                <a:solidFill>
                  <a:schemeClr val="tx1"/>
                </a:solidFill>
                <a:latin typeface="Arial" panose="020B0604020202020204" pitchFamily="34" charset="0"/>
              </a:defRPr>
            </a:lvl4pPr>
            <a:lvl5pPr marL="2057400" indent="-228600" defTabSz="766763">
              <a:tabLst>
                <a:tab pos="2381250" algn="l"/>
              </a:tabLst>
              <a:defRPr sz="2400">
                <a:solidFill>
                  <a:schemeClr val="tx1"/>
                </a:solidFill>
                <a:latin typeface="Arial" panose="020B0604020202020204" pitchFamily="34" charset="0"/>
              </a:defRPr>
            </a:lvl5pPr>
            <a:lvl6pPr marL="25146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6pPr>
            <a:lvl7pPr marL="29718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7pPr>
            <a:lvl8pPr marL="34290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8pPr>
            <a:lvl9pPr marL="38862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9pPr>
          </a:lstStyle>
          <a:p>
            <a:pPr>
              <a:lnSpc>
                <a:spcPct val="120000"/>
              </a:lnSpc>
              <a:spcBef>
                <a:spcPct val="50000"/>
              </a:spcBef>
              <a:buClr>
                <a:schemeClr val="accent1"/>
              </a:buClr>
            </a:pPr>
            <a:r>
              <a:rPr lang="en-US" altLang="en-US" sz="1200" b="1" i="1" dirty="0">
                <a:solidFill>
                  <a:schemeClr val="bg1"/>
                </a:solidFill>
                <a:latin typeface="Calibri" panose="020F0502020204030204" pitchFamily="34" charset="0"/>
                <a:cs typeface="Calibri" panose="020F0502020204030204" pitchFamily="34" charset="0"/>
              </a:rPr>
              <a:t>Image</a:t>
            </a:r>
            <a:endParaRPr lang="en-US" altLang="en-US" sz="1400" b="1" i="1" dirty="0">
              <a:solidFill>
                <a:schemeClr val="bg1"/>
              </a:solidFill>
              <a:latin typeface="Calibri" panose="020F0502020204030204" pitchFamily="34" charset="0"/>
              <a:cs typeface="Calibri" panose="020F0502020204030204" pitchFamily="34" charset="0"/>
            </a:endParaRPr>
          </a:p>
        </p:txBody>
      </p:sp>
      <p:sp>
        <p:nvSpPr>
          <p:cNvPr id="49" name="Rectangle 6"/>
          <p:cNvSpPr>
            <a:spLocks noChangeArrowheads="1"/>
          </p:cNvSpPr>
          <p:nvPr/>
        </p:nvSpPr>
        <p:spPr bwMode="auto">
          <a:xfrm>
            <a:off x="127929" y="3831015"/>
            <a:ext cx="3157331" cy="832803"/>
          </a:xfrm>
          <a:prstGeom prst="rect">
            <a:avLst/>
          </a:prstGeom>
          <a:solidFill>
            <a:schemeClr val="accent3">
              <a:lumMod val="75000"/>
            </a:schemeClr>
          </a:solidFill>
          <a:ln>
            <a:noFill/>
          </a:ln>
          <a:effec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sp>
        <p:nvSpPr>
          <p:cNvPr id="52" name="Text Box 25"/>
          <p:cNvSpPr txBox="1">
            <a:spLocks noChangeArrowheads="1"/>
          </p:cNvSpPr>
          <p:nvPr/>
        </p:nvSpPr>
        <p:spPr bwMode="auto">
          <a:xfrm>
            <a:off x="114792" y="3754579"/>
            <a:ext cx="713528" cy="29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9400" indent="-279400" defTabSz="766763">
              <a:tabLst>
                <a:tab pos="2381250" algn="l"/>
              </a:tabLst>
              <a:defRPr sz="2400">
                <a:solidFill>
                  <a:schemeClr val="tx1"/>
                </a:solidFill>
                <a:latin typeface="Arial" panose="020B0604020202020204" pitchFamily="34" charset="0"/>
              </a:defRPr>
            </a:lvl1pPr>
            <a:lvl2pPr marL="742950" indent="-285750" defTabSz="766763">
              <a:tabLst>
                <a:tab pos="2381250" algn="l"/>
              </a:tabLst>
              <a:defRPr sz="2400">
                <a:solidFill>
                  <a:schemeClr val="tx1"/>
                </a:solidFill>
                <a:latin typeface="Arial" panose="020B0604020202020204" pitchFamily="34" charset="0"/>
              </a:defRPr>
            </a:lvl2pPr>
            <a:lvl3pPr marL="1143000" indent="-228600" defTabSz="766763">
              <a:tabLst>
                <a:tab pos="2381250" algn="l"/>
              </a:tabLst>
              <a:defRPr sz="2400">
                <a:solidFill>
                  <a:schemeClr val="tx1"/>
                </a:solidFill>
                <a:latin typeface="Arial" panose="020B0604020202020204" pitchFamily="34" charset="0"/>
              </a:defRPr>
            </a:lvl3pPr>
            <a:lvl4pPr marL="1600200" indent="-228600" defTabSz="766763">
              <a:tabLst>
                <a:tab pos="2381250" algn="l"/>
              </a:tabLst>
              <a:defRPr sz="2400">
                <a:solidFill>
                  <a:schemeClr val="tx1"/>
                </a:solidFill>
                <a:latin typeface="Arial" panose="020B0604020202020204" pitchFamily="34" charset="0"/>
              </a:defRPr>
            </a:lvl4pPr>
            <a:lvl5pPr marL="2057400" indent="-228600" defTabSz="766763">
              <a:tabLst>
                <a:tab pos="2381250" algn="l"/>
              </a:tabLst>
              <a:defRPr sz="2400">
                <a:solidFill>
                  <a:schemeClr val="tx1"/>
                </a:solidFill>
                <a:latin typeface="Arial" panose="020B0604020202020204" pitchFamily="34" charset="0"/>
              </a:defRPr>
            </a:lvl5pPr>
            <a:lvl6pPr marL="25146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6pPr>
            <a:lvl7pPr marL="29718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7pPr>
            <a:lvl8pPr marL="34290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8pPr>
            <a:lvl9pPr marL="38862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9pPr>
          </a:lstStyle>
          <a:p>
            <a:pPr>
              <a:lnSpc>
                <a:spcPct val="120000"/>
              </a:lnSpc>
              <a:spcBef>
                <a:spcPct val="50000"/>
              </a:spcBef>
              <a:buClr>
                <a:schemeClr val="accent1"/>
              </a:buClr>
            </a:pPr>
            <a:r>
              <a:rPr lang="en-US" altLang="en-US" sz="1200" b="1" i="1" dirty="0">
                <a:solidFill>
                  <a:schemeClr val="bg1"/>
                </a:solidFill>
                <a:latin typeface="Calibri" panose="020F0502020204030204" pitchFamily="34" charset="0"/>
                <a:cs typeface="Calibri" panose="020F0502020204030204" pitchFamily="34" charset="0"/>
              </a:rPr>
              <a:t>Ramp</a:t>
            </a:r>
            <a:endParaRPr lang="en-US" altLang="en-US" sz="1400" b="1" i="1" dirty="0">
              <a:solidFill>
                <a:schemeClr val="bg1"/>
              </a:solidFill>
              <a:latin typeface="Calibri" panose="020F0502020204030204" pitchFamily="34" charset="0"/>
              <a:cs typeface="Calibri" panose="020F0502020204030204" pitchFamily="34" charset="0"/>
            </a:endParaRPr>
          </a:p>
        </p:txBody>
      </p:sp>
      <p:sp>
        <p:nvSpPr>
          <p:cNvPr id="53" name="Freeform 9"/>
          <p:cNvSpPr>
            <a:spLocks/>
          </p:cNvSpPr>
          <p:nvPr/>
        </p:nvSpPr>
        <p:spPr bwMode="auto">
          <a:xfrm flipH="1" flipV="1">
            <a:off x="198105" y="4007890"/>
            <a:ext cx="2187925" cy="458817"/>
          </a:xfrm>
          <a:custGeom>
            <a:avLst/>
            <a:gdLst>
              <a:gd name="T0" fmla="*/ 0 w 2213"/>
              <a:gd name="T1" fmla="*/ 550623 h 592"/>
              <a:gd name="T2" fmla="*/ 2411413 w 2213"/>
              <a:gd name="T3" fmla="*/ 0 h 592"/>
              <a:gd name="T4" fmla="*/ 3513138 w 2213"/>
              <a:gd name="T5" fmla="*/ 0 h 592"/>
              <a:gd name="T6" fmla="*/ 3513138 w 2213"/>
              <a:gd name="T7" fmla="*/ 557212 h 592"/>
              <a:gd name="T8" fmla="*/ 0 w 2213"/>
              <a:gd name="T9" fmla="*/ 550623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3" h="592">
                <a:moveTo>
                  <a:pt x="0" y="585"/>
                </a:moveTo>
                <a:lnTo>
                  <a:pt x="1519" y="0"/>
                </a:lnTo>
                <a:lnTo>
                  <a:pt x="2213" y="0"/>
                </a:lnTo>
                <a:lnTo>
                  <a:pt x="2213" y="592"/>
                </a:lnTo>
                <a:lnTo>
                  <a:pt x="0" y="585"/>
                </a:lnTo>
                <a:close/>
              </a:path>
            </a:pathLst>
          </a:custGeom>
          <a:solidFill>
            <a:srgbClr val="B2B2B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Freeform 8"/>
          <p:cNvSpPr>
            <a:spLocks/>
          </p:cNvSpPr>
          <p:nvPr/>
        </p:nvSpPr>
        <p:spPr bwMode="auto">
          <a:xfrm>
            <a:off x="1200150" y="4044506"/>
            <a:ext cx="1933575" cy="410596"/>
          </a:xfrm>
          <a:custGeom>
            <a:avLst/>
            <a:gdLst>
              <a:gd name="T0" fmla="*/ 0 w 2213"/>
              <a:gd name="T1" fmla="*/ 550624 h 592"/>
              <a:gd name="T2" fmla="*/ 2411413 w 2213"/>
              <a:gd name="T3" fmla="*/ 0 h 592"/>
              <a:gd name="T4" fmla="*/ 3513138 w 2213"/>
              <a:gd name="T5" fmla="*/ 0 h 592"/>
              <a:gd name="T6" fmla="*/ 3513138 w 2213"/>
              <a:gd name="T7" fmla="*/ 557213 h 592"/>
              <a:gd name="T8" fmla="*/ 0 w 2213"/>
              <a:gd name="T9" fmla="*/ 550624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3" h="592">
                <a:moveTo>
                  <a:pt x="0" y="585"/>
                </a:moveTo>
                <a:lnTo>
                  <a:pt x="1519" y="0"/>
                </a:lnTo>
                <a:lnTo>
                  <a:pt x="2213" y="0"/>
                </a:lnTo>
                <a:lnTo>
                  <a:pt x="2213" y="592"/>
                </a:lnTo>
                <a:lnTo>
                  <a:pt x="0" y="585"/>
                </a:lnTo>
                <a:close/>
              </a:path>
            </a:pathLst>
          </a:custGeom>
          <a:solidFill>
            <a:srgbClr val="B2B2B2"/>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Line 10"/>
          <p:cNvSpPr>
            <a:spLocks noChangeShapeType="1"/>
          </p:cNvSpPr>
          <p:nvPr/>
        </p:nvSpPr>
        <p:spPr bwMode="auto">
          <a:xfrm flipV="1">
            <a:off x="241983" y="4067928"/>
            <a:ext cx="4073254" cy="49311"/>
          </a:xfrm>
          <a:prstGeom prst="line">
            <a:avLst/>
          </a:prstGeom>
          <a:noFill/>
          <a:ln w="28575">
            <a:solidFill>
              <a:srgbClr val="E9730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Line 11"/>
          <p:cNvSpPr>
            <a:spLocks noChangeShapeType="1"/>
          </p:cNvSpPr>
          <p:nvPr/>
        </p:nvSpPr>
        <p:spPr bwMode="auto">
          <a:xfrm flipV="1">
            <a:off x="231561" y="4283841"/>
            <a:ext cx="4083675" cy="59374"/>
          </a:xfrm>
          <a:prstGeom prst="line">
            <a:avLst/>
          </a:prstGeom>
          <a:noFill/>
          <a:ln w="28575">
            <a:solidFill>
              <a:srgbClr val="E9730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Text Box 26_"/>
          <p:cNvSpPr txBox="1">
            <a:spLocks noChangeArrowheads="1"/>
          </p:cNvSpPr>
          <p:nvPr/>
        </p:nvSpPr>
        <p:spPr bwMode="auto">
          <a:xfrm>
            <a:off x="1971321" y="3767490"/>
            <a:ext cx="604153"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9400" indent="-279400" defTabSz="766763">
              <a:tabLst>
                <a:tab pos="2381250" algn="l"/>
              </a:tabLst>
              <a:defRPr sz="2400">
                <a:solidFill>
                  <a:schemeClr val="tx1"/>
                </a:solidFill>
                <a:latin typeface="Arial" panose="020B0604020202020204" pitchFamily="34" charset="0"/>
              </a:defRPr>
            </a:lvl1pPr>
            <a:lvl2pPr marL="742950" indent="-285750" defTabSz="766763">
              <a:tabLst>
                <a:tab pos="2381250" algn="l"/>
              </a:tabLst>
              <a:defRPr sz="2400">
                <a:solidFill>
                  <a:schemeClr val="tx1"/>
                </a:solidFill>
                <a:latin typeface="Arial" panose="020B0604020202020204" pitchFamily="34" charset="0"/>
              </a:defRPr>
            </a:lvl2pPr>
            <a:lvl3pPr marL="1143000" indent="-228600" defTabSz="766763">
              <a:tabLst>
                <a:tab pos="2381250" algn="l"/>
              </a:tabLst>
              <a:defRPr sz="2400">
                <a:solidFill>
                  <a:schemeClr val="tx1"/>
                </a:solidFill>
                <a:latin typeface="Arial" panose="020B0604020202020204" pitchFamily="34" charset="0"/>
              </a:defRPr>
            </a:lvl3pPr>
            <a:lvl4pPr marL="1600200" indent="-228600" defTabSz="766763">
              <a:tabLst>
                <a:tab pos="2381250" algn="l"/>
              </a:tabLst>
              <a:defRPr sz="2400">
                <a:solidFill>
                  <a:schemeClr val="tx1"/>
                </a:solidFill>
                <a:latin typeface="Arial" panose="020B0604020202020204" pitchFamily="34" charset="0"/>
              </a:defRPr>
            </a:lvl4pPr>
            <a:lvl5pPr marL="2057400" indent="-228600" defTabSz="766763">
              <a:tabLst>
                <a:tab pos="2381250" algn="l"/>
              </a:tabLst>
              <a:defRPr sz="2400">
                <a:solidFill>
                  <a:schemeClr val="tx1"/>
                </a:solidFill>
                <a:latin typeface="Arial" panose="020B0604020202020204" pitchFamily="34" charset="0"/>
              </a:defRPr>
            </a:lvl5pPr>
            <a:lvl6pPr marL="25146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6pPr>
            <a:lvl7pPr marL="29718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7pPr>
            <a:lvl8pPr marL="34290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8pPr>
            <a:lvl9pPr marL="38862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9pPr>
          </a:lstStyle>
          <a:p>
            <a:pPr>
              <a:lnSpc>
                <a:spcPct val="120000"/>
              </a:lnSpc>
              <a:buClr>
                <a:schemeClr val="accent1"/>
              </a:buClr>
            </a:pPr>
            <a:r>
              <a:rPr lang="en-US" altLang="en-US" sz="1200" b="1" i="1" dirty="0">
                <a:solidFill>
                  <a:schemeClr val="bg1"/>
                </a:solidFill>
                <a:latin typeface="Calibri" panose="020F0502020204030204" pitchFamily="34" charset="0"/>
                <a:cs typeface="Calibri" panose="020F0502020204030204" pitchFamily="34" charset="0"/>
              </a:rPr>
              <a:t>1 mm</a:t>
            </a:r>
          </a:p>
        </p:txBody>
      </p:sp>
      <p:sp>
        <p:nvSpPr>
          <p:cNvPr id="56" name="Line 29"/>
          <p:cNvSpPr>
            <a:spLocks noChangeShapeType="1"/>
          </p:cNvSpPr>
          <p:nvPr/>
        </p:nvSpPr>
        <p:spPr bwMode="auto">
          <a:xfrm flipV="1">
            <a:off x="2029734" y="3869115"/>
            <a:ext cx="0" cy="314988"/>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Line 29"/>
          <p:cNvSpPr>
            <a:spLocks noChangeShapeType="1"/>
          </p:cNvSpPr>
          <p:nvPr/>
        </p:nvSpPr>
        <p:spPr bwMode="auto">
          <a:xfrm flipV="1">
            <a:off x="4251587" y="3663101"/>
            <a:ext cx="0" cy="370898"/>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Line 30"/>
          <p:cNvSpPr>
            <a:spLocks noChangeShapeType="1"/>
          </p:cNvSpPr>
          <p:nvPr/>
        </p:nvSpPr>
        <p:spPr bwMode="auto">
          <a:xfrm flipV="1">
            <a:off x="4251587" y="4300534"/>
            <a:ext cx="0" cy="3824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Text Box 31"/>
          <p:cNvSpPr txBox="1">
            <a:spLocks noChangeArrowheads="1"/>
          </p:cNvSpPr>
          <p:nvPr/>
        </p:nvSpPr>
        <p:spPr bwMode="auto">
          <a:xfrm>
            <a:off x="4253849" y="3992350"/>
            <a:ext cx="2883552" cy="582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9400" indent="-279400" defTabSz="766763">
              <a:tabLst>
                <a:tab pos="2381250" algn="l"/>
              </a:tabLst>
              <a:defRPr sz="2400">
                <a:solidFill>
                  <a:schemeClr val="tx1"/>
                </a:solidFill>
                <a:latin typeface="Arial" panose="020B0604020202020204" pitchFamily="34" charset="0"/>
              </a:defRPr>
            </a:lvl1pPr>
            <a:lvl2pPr marL="742950" indent="-285750" defTabSz="766763">
              <a:tabLst>
                <a:tab pos="2381250" algn="l"/>
              </a:tabLst>
              <a:defRPr sz="2400">
                <a:solidFill>
                  <a:schemeClr val="tx1"/>
                </a:solidFill>
                <a:latin typeface="Arial" panose="020B0604020202020204" pitchFamily="34" charset="0"/>
              </a:defRPr>
            </a:lvl2pPr>
            <a:lvl3pPr marL="1143000" indent="-228600" defTabSz="766763">
              <a:tabLst>
                <a:tab pos="2381250" algn="l"/>
              </a:tabLst>
              <a:defRPr sz="2400">
                <a:solidFill>
                  <a:schemeClr val="tx1"/>
                </a:solidFill>
                <a:latin typeface="Arial" panose="020B0604020202020204" pitchFamily="34" charset="0"/>
              </a:defRPr>
            </a:lvl3pPr>
            <a:lvl4pPr marL="1600200" indent="-228600" defTabSz="766763">
              <a:tabLst>
                <a:tab pos="2381250" algn="l"/>
              </a:tabLst>
              <a:defRPr sz="2400">
                <a:solidFill>
                  <a:schemeClr val="tx1"/>
                </a:solidFill>
                <a:latin typeface="Arial" panose="020B0604020202020204" pitchFamily="34" charset="0"/>
              </a:defRPr>
            </a:lvl4pPr>
            <a:lvl5pPr marL="2057400" indent="-228600" defTabSz="766763">
              <a:tabLst>
                <a:tab pos="2381250" algn="l"/>
              </a:tabLst>
              <a:defRPr sz="2400">
                <a:solidFill>
                  <a:schemeClr val="tx1"/>
                </a:solidFill>
                <a:latin typeface="Arial" panose="020B0604020202020204" pitchFamily="34" charset="0"/>
              </a:defRPr>
            </a:lvl5pPr>
            <a:lvl6pPr marL="25146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6pPr>
            <a:lvl7pPr marL="29718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7pPr>
            <a:lvl8pPr marL="34290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8pPr>
            <a:lvl9pPr marL="38862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9pPr>
          </a:lstStyle>
          <a:p>
            <a:pPr>
              <a:lnSpc>
                <a:spcPct val="120000"/>
              </a:lnSpc>
              <a:spcBef>
                <a:spcPct val="50000"/>
              </a:spcBef>
              <a:buClr>
                <a:schemeClr val="accent1"/>
              </a:buClr>
            </a:pPr>
            <a:r>
              <a:rPr lang="en-US" sz="1400" i="1" dirty="0">
                <a:solidFill>
                  <a:srgbClr val="585C7C"/>
                </a:solidFill>
                <a:latin typeface="Calibri" panose="020F0502020204030204" pitchFamily="34" charset="0"/>
                <a:ea typeface="Calibri" panose="020F0502020204030204" pitchFamily="34" charset="0"/>
              </a:rPr>
              <a:t>Measurement from wedge, when </a:t>
            </a:r>
            <a:r>
              <a:rPr lang="en-US" altLang="en-US" sz="1400" b="1" i="1" dirty="0">
                <a:solidFill>
                  <a:srgbClr val="585C7C"/>
                </a:solidFill>
                <a:latin typeface="Calibri" panose="020F0502020204030204" pitchFamily="34" charset="0"/>
                <a:cs typeface="Calibri" panose="020F0502020204030204" pitchFamily="34" charset="0"/>
              </a:rPr>
              <a:t>slice thickness ≥ 5 mm</a:t>
            </a:r>
          </a:p>
        </p:txBody>
      </p:sp>
      <p:grpSp>
        <p:nvGrpSpPr>
          <p:cNvPr id="60" name="Group 59"/>
          <p:cNvGrpSpPr/>
          <p:nvPr/>
        </p:nvGrpSpPr>
        <p:grpSpPr>
          <a:xfrm>
            <a:off x="152130" y="4823116"/>
            <a:ext cx="3133130" cy="597369"/>
            <a:chOff x="1017290" y="3508669"/>
            <a:chExt cx="4684713" cy="597369"/>
          </a:xfrm>
        </p:grpSpPr>
        <p:sp>
          <p:nvSpPr>
            <p:cNvPr id="61" name="Rectangle 17"/>
            <p:cNvSpPr>
              <a:spLocks noChangeArrowheads="1"/>
            </p:cNvSpPr>
            <p:nvPr/>
          </p:nvSpPr>
          <p:spPr bwMode="auto">
            <a:xfrm>
              <a:off x="4273032" y="3508669"/>
              <a:ext cx="1428971" cy="596035"/>
            </a:xfrm>
            <a:prstGeom prst="rect">
              <a:avLst/>
            </a:prstGeom>
            <a:solidFill>
              <a:srgbClr val="01040B"/>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sp>
          <p:nvSpPr>
            <p:cNvPr id="62" name="Rectangle 18"/>
            <p:cNvSpPr>
              <a:spLocks noChangeArrowheads="1"/>
            </p:cNvSpPr>
            <p:nvPr/>
          </p:nvSpPr>
          <p:spPr bwMode="auto">
            <a:xfrm>
              <a:off x="1017290" y="3510003"/>
              <a:ext cx="1879010" cy="596035"/>
            </a:xfrm>
            <a:prstGeom prst="rect">
              <a:avLst/>
            </a:prstGeom>
            <a:solidFill>
              <a:srgbClr val="01040B"/>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sp>
          <p:nvSpPr>
            <p:cNvPr id="63" name="Rectangle 16"/>
            <p:cNvSpPr>
              <a:spLocks noChangeArrowheads="1"/>
            </p:cNvSpPr>
            <p:nvPr/>
          </p:nvSpPr>
          <p:spPr bwMode="auto">
            <a:xfrm>
              <a:off x="2910921" y="3508669"/>
              <a:ext cx="943629" cy="596035"/>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altLang="en-US" sz="2400" b="0" i="0" u="none" strike="noStrike" kern="0" cap="none" spc="0" normalizeH="0" baseline="0" noProof="0">
                <a:ln>
                  <a:noFill/>
                </a:ln>
                <a:solidFill>
                  <a:srgbClr val="FFFFFF"/>
                </a:solidFill>
                <a:effectLst/>
                <a:uLnTx/>
                <a:uFillTx/>
                <a:latin typeface="Arial" panose="020B0604020202020204" pitchFamily="34" charset="0"/>
              </a:endParaRPr>
            </a:p>
          </p:txBody>
        </p:sp>
        <p:sp>
          <p:nvSpPr>
            <p:cNvPr id="64" name="Rectangle 20"/>
            <p:cNvSpPr>
              <a:spLocks noChangeArrowheads="1"/>
            </p:cNvSpPr>
            <p:nvPr/>
          </p:nvSpPr>
          <p:spPr bwMode="auto">
            <a:xfrm>
              <a:off x="3757316" y="3508669"/>
              <a:ext cx="521613" cy="596035"/>
            </a:xfrm>
            <a:prstGeom prst="rect">
              <a:avLst/>
            </a:prstGeom>
            <a:gradFill rotWithShape="0">
              <a:gsLst>
                <a:gs pos="0">
                  <a:srgbClr val="FFFFFF"/>
                </a:gs>
                <a:gs pos="100000">
                  <a:srgbClr val="FFFFFF">
                    <a:gamma/>
                    <a:shade val="0"/>
                    <a:invGamma/>
                  </a:srgbClr>
                </a:gs>
              </a:gsLst>
              <a:lin ang="0" scaled="1"/>
            </a:gra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sz="2400" b="0" i="0" u="none" strike="noStrike" kern="0" cap="none" spc="0" normalizeH="0" baseline="0" noProof="0">
                <a:ln>
                  <a:noFill/>
                </a:ln>
                <a:solidFill>
                  <a:srgbClr val="FFFFFF"/>
                </a:solidFill>
                <a:effectLst/>
                <a:uLnTx/>
                <a:uFillTx/>
                <a:latin typeface="Arial" charset="0"/>
              </a:endParaRPr>
            </a:p>
          </p:txBody>
        </p:sp>
      </p:grpSp>
      <p:sp>
        <p:nvSpPr>
          <p:cNvPr id="65" name="Text Box 25"/>
          <p:cNvSpPr txBox="1">
            <a:spLocks noChangeArrowheads="1"/>
          </p:cNvSpPr>
          <p:nvPr/>
        </p:nvSpPr>
        <p:spPr bwMode="auto">
          <a:xfrm>
            <a:off x="122629" y="4785652"/>
            <a:ext cx="705691" cy="29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9400" indent="-279400" defTabSz="766763">
              <a:tabLst>
                <a:tab pos="2381250" algn="l"/>
              </a:tabLst>
              <a:defRPr sz="2400">
                <a:solidFill>
                  <a:schemeClr val="tx1"/>
                </a:solidFill>
                <a:latin typeface="Arial" panose="020B0604020202020204" pitchFamily="34" charset="0"/>
              </a:defRPr>
            </a:lvl1pPr>
            <a:lvl2pPr marL="742950" indent="-285750" defTabSz="766763">
              <a:tabLst>
                <a:tab pos="2381250" algn="l"/>
              </a:tabLst>
              <a:defRPr sz="2400">
                <a:solidFill>
                  <a:schemeClr val="tx1"/>
                </a:solidFill>
                <a:latin typeface="Arial" panose="020B0604020202020204" pitchFamily="34" charset="0"/>
              </a:defRPr>
            </a:lvl2pPr>
            <a:lvl3pPr marL="1143000" indent="-228600" defTabSz="766763">
              <a:tabLst>
                <a:tab pos="2381250" algn="l"/>
              </a:tabLst>
              <a:defRPr sz="2400">
                <a:solidFill>
                  <a:schemeClr val="tx1"/>
                </a:solidFill>
                <a:latin typeface="Arial" panose="020B0604020202020204" pitchFamily="34" charset="0"/>
              </a:defRPr>
            </a:lvl3pPr>
            <a:lvl4pPr marL="1600200" indent="-228600" defTabSz="766763">
              <a:tabLst>
                <a:tab pos="2381250" algn="l"/>
              </a:tabLst>
              <a:defRPr sz="2400">
                <a:solidFill>
                  <a:schemeClr val="tx1"/>
                </a:solidFill>
                <a:latin typeface="Arial" panose="020B0604020202020204" pitchFamily="34" charset="0"/>
              </a:defRPr>
            </a:lvl4pPr>
            <a:lvl5pPr marL="2057400" indent="-228600" defTabSz="766763">
              <a:tabLst>
                <a:tab pos="2381250" algn="l"/>
              </a:tabLst>
              <a:defRPr sz="2400">
                <a:solidFill>
                  <a:schemeClr val="tx1"/>
                </a:solidFill>
                <a:latin typeface="Arial" panose="020B0604020202020204" pitchFamily="34" charset="0"/>
              </a:defRPr>
            </a:lvl5pPr>
            <a:lvl6pPr marL="25146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6pPr>
            <a:lvl7pPr marL="29718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7pPr>
            <a:lvl8pPr marL="34290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8pPr>
            <a:lvl9pPr marL="38862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9pPr>
          </a:lstStyle>
          <a:p>
            <a:pPr>
              <a:lnSpc>
                <a:spcPct val="120000"/>
              </a:lnSpc>
              <a:spcBef>
                <a:spcPct val="50000"/>
              </a:spcBef>
              <a:buClr>
                <a:schemeClr val="accent1"/>
              </a:buClr>
            </a:pPr>
            <a:r>
              <a:rPr lang="en-US" altLang="en-US" sz="1200" b="1" i="1" dirty="0">
                <a:solidFill>
                  <a:schemeClr val="bg1"/>
                </a:solidFill>
                <a:latin typeface="Calibri" panose="020F0502020204030204" pitchFamily="34" charset="0"/>
                <a:cs typeface="Calibri" panose="020F0502020204030204" pitchFamily="34" charset="0"/>
              </a:rPr>
              <a:t>Image</a:t>
            </a:r>
            <a:endParaRPr lang="en-US" altLang="en-US" sz="1400" b="1" i="1" dirty="0">
              <a:solidFill>
                <a:schemeClr val="bg1"/>
              </a:solidFill>
              <a:latin typeface="Calibri" panose="020F0502020204030204" pitchFamily="34" charset="0"/>
              <a:cs typeface="Calibri" panose="020F0502020204030204" pitchFamily="34" charset="0"/>
            </a:endParaRPr>
          </a:p>
        </p:txBody>
      </p:sp>
      <p:sp>
        <p:nvSpPr>
          <p:cNvPr id="66" name="Freeform 21"/>
          <p:cNvSpPr>
            <a:spLocks/>
          </p:cNvSpPr>
          <p:nvPr/>
        </p:nvSpPr>
        <p:spPr bwMode="auto">
          <a:xfrm>
            <a:off x="152131" y="5490450"/>
            <a:ext cx="3133129" cy="913639"/>
          </a:xfrm>
          <a:custGeom>
            <a:avLst/>
            <a:gdLst>
              <a:gd name="T0" fmla="*/ 0 w 3063"/>
              <a:gd name="T1" fmla="*/ 1163637 h 397"/>
              <a:gd name="T2" fmla="*/ 1413861 w 3063"/>
              <a:gd name="T3" fmla="*/ 1163637 h 397"/>
              <a:gd name="T4" fmla="*/ 1688778 w 3063"/>
              <a:gd name="T5" fmla="*/ 0 h 397"/>
              <a:gd name="T6" fmla="*/ 2470194 w 3063"/>
              <a:gd name="T7" fmla="*/ 0 h 397"/>
              <a:gd name="T8" fmla="*/ 2723443 w 3063"/>
              <a:gd name="T9" fmla="*/ 1163637 h 397"/>
              <a:gd name="T10" fmla="*/ 4148138 w 3063"/>
              <a:gd name="T11" fmla="*/ 1163637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63" h="397">
                <a:moveTo>
                  <a:pt x="0" y="397"/>
                </a:moveTo>
                <a:lnTo>
                  <a:pt x="1044" y="397"/>
                </a:lnTo>
                <a:lnTo>
                  <a:pt x="1247" y="0"/>
                </a:lnTo>
                <a:lnTo>
                  <a:pt x="1824" y="0"/>
                </a:lnTo>
                <a:lnTo>
                  <a:pt x="2011" y="397"/>
                </a:lnTo>
                <a:lnTo>
                  <a:pt x="3063" y="397"/>
                </a:lnTo>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Line 37"/>
          <p:cNvSpPr>
            <a:spLocks noChangeShapeType="1"/>
          </p:cNvSpPr>
          <p:nvPr/>
        </p:nvSpPr>
        <p:spPr bwMode="auto">
          <a:xfrm>
            <a:off x="1225119" y="6309830"/>
            <a:ext cx="975155" cy="0"/>
          </a:xfrm>
          <a:prstGeom prst="line">
            <a:avLst/>
          </a:prstGeom>
          <a:noFill/>
          <a:ln w="38100">
            <a:solidFill>
              <a:schemeClr val="accent3"/>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Line 37_"/>
          <p:cNvSpPr>
            <a:spLocks noChangeShapeType="1"/>
          </p:cNvSpPr>
          <p:nvPr/>
        </p:nvSpPr>
        <p:spPr bwMode="auto">
          <a:xfrm>
            <a:off x="1386852" y="5767094"/>
            <a:ext cx="696911" cy="0"/>
          </a:xfrm>
          <a:prstGeom prst="line">
            <a:avLst/>
          </a:prstGeom>
          <a:noFill/>
          <a:ln w="38100">
            <a:solidFill>
              <a:schemeClr val="accent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Text Box 26"/>
          <p:cNvSpPr txBox="1">
            <a:spLocks noChangeArrowheads="1"/>
          </p:cNvSpPr>
          <p:nvPr/>
        </p:nvSpPr>
        <p:spPr bwMode="auto">
          <a:xfrm>
            <a:off x="73169" y="5480488"/>
            <a:ext cx="1313683" cy="515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9400" indent="-279400" defTabSz="766763">
              <a:tabLst>
                <a:tab pos="2381250" algn="l"/>
              </a:tabLst>
              <a:defRPr sz="2400">
                <a:solidFill>
                  <a:schemeClr val="tx1"/>
                </a:solidFill>
                <a:latin typeface="Arial" panose="020B0604020202020204" pitchFamily="34" charset="0"/>
              </a:defRPr>
            </a:lvl1pPr>
            <a:lvl2pPr marL="742950" indent="-285750" defTabSz="766763">
              <a:tabLst>
                <a:tab pos="2381250" algn="l"/>
              </a:tabLst>
              <a:defRPr sz="2400">
                <a:solidFill>
                  <a:schemeClr val="tx1"/>
                </a:solidFill>
                <a:latin typeface="Arial" panose="020B0604020202020204" pitchFamily="34" charset="0"/>
              </a:defRPr>
            </a:lvl2pPr>
            <a:lvl3pPr marL="1143000" indent="-228600" defTabSz="766763">
              <a:tabLst>
                <a:tab pos="2381250" algn="l"/>
              </a:tabLst>
              <a:defRPr sz="2400">
                <a:solidFill>
                  <a:schemeClr val="tx1"/>
                </a:solidFill>
                <a:latin typeface="Arial" panose="020B0604020202020204" pitchFamily="34" charset="0"/>
              </a:defRPr>
            </a:lvl3pPr>
            <a:lvl4pPr marL="1600200" indent="-228600" defTabSz="766763">
              <a:tabLst>
                <a:tab pos="2381250" algn="l"/>
              </a:tabLst>
              <a:defRPr sz="2400">
                <a:solidFill>
                  <a:schemeClr val="tx1"/>
                </a:solidFill>
                <a:latin typeface="Arial" panose="020B0604020202020204" pitchFamily="34" charset="0"/>
              </a:defRPr>
            </a:lvl4pPr>
            <a:lvl5pPr marL="2057400" indent="-228600" defTabSz="766763">
              <a:tabLst>
                <a:tab pos="2381250" algn="l"/>
              </a:tabLst>
              <a:defRPr sz="2400">
                <a:solidFill>
                  <a:schemeClr val="tx1"/>
                </a:solidFill>
                <a:latin typeface="Arial" panose="020B0604020202020204" pitchFamily="34" charset="0"/>
              </a:defRPr>
            </a:lvl5pPr>
            <a:lvl6pPr marL="25146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6pPr>
            <a:lvl7pPr marL="29718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7pPr>
            <a:lvl8pPr marL="34290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8pPr>
            <a:lvl9pPr marL="38862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9pPr>
          </a:lstStyle>
          <a:p>
            <a:pPr>
              <a:lnSpc>
                <a:spcPct val="120000"/>
              </a:lnSpc>
              <a:buClr>
                <a:schemeClr val="accent1"/>
              </a:buClr>
            </a:pPr>
            <a:r>
              <a:rPr lang="en-US" altLang="en-US" sz="1200" b="1" i="1" dirty="0">
                <a:solidFill>
                  <a:srgbClr val="585C7C"/>
                </a:solidFill>
                <a:latin typeface="Calibri" panose="020F0502020204030204" pitchFamily="34" charset="0"/>
                <a:cs typeface="Calibri" panose="020F0502020204030204" pitchFamily="34" charset="0"/>
              </a:rPr>
              <a:t>Slice profile </a:t>
            </a:r>
          </a:p>
          <a:p>
            <a:pPr>
              <a:lnSpc>
                <a:spcPct val="120000"/>
              </a:lnSpc>
              <a:buClr>
                <a:schemeClr val="accent1"/>
              </a:buClr>
            </a:pPr>
            <a:r>
              <a:rPr lang="en-US" altLang="en-US" sz="1200" b="1" i="1" dirty="0">
                <a:solidFill>
                  <a:srgbClr val="585C7C"/>
                </a:solidFill>
                <a:latin typeface="Calibri" panose="020F0502020204030204" pitchFamily="34" charset="0"/>
                <a:cs typeface="Calibri" panose="020F0502020204030204" pitchFamily="34" charset="0"/>
              </a:rPr>
              <a:t>Intensity</a:t>
            </a:r>
          </a:p>
        </p:txBody>
      </p:sp>
      <p:sp>
        <p:nvSpPr>
          <p:cNvPr id="71" name="Text Box 28"/>
          <p:cNvSpPr txBox="1">
            <a:spLocks noChangeArrowheads="1"/>
          </p:cNvSpPr>
          <p:nvPr/>
        </p:nvSpPr>
        <p:spPr bwMode="auto">
          <a:xfrm>
            <a:off x="2407317" y="6110344"/>
            <a:ext cx="899228"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9400" indent="-279400" defTabSz="766763">
              <a:tabLst>
                <a:tab pos="2381250" algn="l"/>
              </a:tabLst>
              <a:defRPr sz="2400">
                <a:solidFill>
                  <a:schemeClr val="tx1"/>
                </a:solidFill>
                <a:latin typeface="Arial" panose="020B0604020202020204" pitchFamily="34" charset="0"/>
              </a:defRPr>
            </a:lvl1pPr>
            <a:lvl2pPr marL="742950" indent="-285750" defTabSz="766763">
              <a:tabLst>
                <a:tab pos="2381250" algn="l"/>
              </a:tabLst>
              <a:defRPr sz="2400">
                <a:solidFill>
                  <a:schemeClr val="tx1"/>
                </a:solidFill>
                <a:latin typeface="Arial" panose="020B0604020202020204" pitchFamily="34" charset="0"/>
              </a:defRPr>
            </a:lvl2pPr>
            <a:lvl3pPr marL="1143000" indent="-228600" defTabSz="766763">
              <a:tabLst>
                <a:tab pos="2381250" algn="l"/>
              </a:tabLst>
              <a:defRPr sz="2400">
                <a:solidFill>
                  <a:schemeClr val="tx1"/>
                </a:solidFill>
                <a:latin typeface="Arial" panose="020B0604020202020204" pitchFamily="34" charset="0"/>
              </a:defRPr>
            </a:lvl3pPr>
            <a:lvl4pPr marL="1600200" indent="-228600" defTabSz="766763">
              <a:tabLst>
                <a:tab pos="2381250" algn="l"/>
              </a:tabLst>
              <a:defRPr sz="2400">
                <a:solidFill>
                  <a:schemeClr val="tx1"/>
                </a:solidFill>
                <a:latin typeface="Arial" panose="020B0604020202020204" pitchFamily="34" charset="0"/>
              </a:defRPr>
            </a:lvl4pPr>
            <a:lvl5pPr marL="2057400" indent="-228600" defTabSz="766763">
              <a:tabLst>
                <a:tab pos="2381250" algn="l"/>
              </a:tabLst>
              <a:defRPr sz="2400">
                <a:solidFill>
                  <a:schemeClr val="tx1"/>
                </a:solidFill>
                <a:latin typeface="Arial" panose="020B0604020202020204" pitchFamily="34" charset="0"/>
              </a:defRPr>
            </a:lvl5pPr>
            <a:lvl6pPr marL="25146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6pPr>
            <a:lvl7pPr marL="29718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7pPr>
            <a:lvl8pPr marL="34290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8pPr>
            <a:lvl9pPr marL="38862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9pPr>
          </a:lstStyle>
          <a:p>
            <a:pPr>
              <a:lnSpc>
                <a:spcPct val="120000"/>
              </a:lnSpc>
              <a:spcBef>
                <a:spcPct val="50000"/>
              </a:spcBef>
              <a:buClr>
                <a:schemeClr val="accent1"/>
              </a:buClr>
            </a:pPr>
            <a:r>
              <a:rPr lang="en-US" altLang="en-US" sz="1200" b="1" i="1" dirty="0">
                <a:solidFill>
                  <a:srgbClr val="585C7C"/>
                </a:solidFill>
                <a:latin typeface="Calibri" panose="020F0502020204030204" pitchFamily="34" charset="0"/>
                <a:cs typeface="Calibri" panose="020F0502020204030204" pitchFamily="34" charset="0"/>
              </a:rPr>
              <a:t>Position</a:t>
            </a:r>
          </a:p>
        </p:txBody>
      </p:sp>
      <p:sp>
        <p:nvSpPr>
          <p:cNvPr id="72" name="Text Box 26_"/>
          <p:cNvSpPr txBox="1">
            <a:spLocks noChangeArrowheads="1"/>
          </p:cNvSpPr>
          <p:nvPr/>
        </p:nvSpPr>
        <p:spPr bwMode="auto">
          <a:xfrm>
            <a:off x="53488" y="6152124"/>
            <a:ext cx="899926" cy="285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9400" indent="-279400" defTabSz="766763">
              <a:tabLst>
                <a:tab pos="2381250" algn="l"/>
              </a:tabLst>
              <a:defRPr sz="2400">
                <a:solidFill>
                  <a:schemeClr val="tx1"/>
                </a:solidFill>
                <a:latin typeface="Arial" panose="020B0604020202020204" pitchFamily="34" charset="0"/>
              </a:defRPr>
            </a:lvl1pPr>
            <a:lvl2pPr marL="742950" indent="-285750" defTabSz="766763">
              <a:tabLst>
                <a:tab pos="2381250" algn="l"/>
              </a:tabLst>
              <a:defRPr sz="2400">
                <a:solidFill>
                  <a:schemeClr val="tx1"/>
                </a:solidFill>
                <a:latin typeface="Arial" panose="020B0604020202020204" pitchFamily="34" charset="0"/>
              </a:defRPr>
            </a:lvl2pPr>
            <a:lvl3pPr marL="1143000" indent="-228600" defTabSz="766763">
              <a:tabLst>
                <a:tab pos="2381250" algn="l"/>
              </a:tabLst>
              <a:defRPr sz="2400">
                <a:solidFill>
                  <a:schemeClr val="tx1"/>
                </a:solidFill>
                <a:latin typeface="Arial" panose="020B0604020202020204" pitchFamily="34" charset="0"/>
              </a:defRPr>
            </a:lvl3pPr>
            <a:lvl4pPr marL="1600200" indent="-228600" defTabSz="766763">
              <a:tabLst>
                <a:tab pos="2381250" algn="l"/>
              </a:tabLst>
              <a:defRPr sz="2400">
                <a:solidFill>
                  <a:schemeClr val="tx1"/>
                </a:solidFill>
                <a:latin typeface="Arial" panose="020B0604020202020204" pitchFamily="34" charset="0"/>
              </a:defRPr>
            </a:lvl4pPr>
            <a:lvl5pPr marL="2057400" indent="-228600" defTabSz="766763">
              <a:tabLst>
                <a:tab pos="2381250" algn="l"/>
              </a:tabLst>
              <a:defRPr sz="2400">
                <a:solidFill>
                  <a:schemeClr val="tx1"/>
                </a:solidFill>
                <a:latin typeface="Arial" panose="020B0604020202020204" pitchFamily="34" charset="0"/>
              </a:defRPr>
            </a:lvl5pPr>
            <a:lvl6pPr marL="25146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6pPr>
            <a:lvl7pPr marL="29718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7pPr>
            <a:lvl8pPr marL="34290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8pPr>
            <a:lvl9pPr marL="38862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9pPr>
          </a:lstStyle>
          <a:p>
            <a:pPr>
              <a:lnSpc>
                <a:spcPct val="120000"/>
              </a:lnSpc>
              <a:buClr>
                <a:schemeClr val="accent1"/>
              </a:buClr>
            </a:pPr>
            <a:r>
              <a:rPr lang="en-US" altLang="en-US" sz="1200" b="1" i="1" dirty="0">
                <a:solidFill>
                  <a:srgbClr val="585C7C"/>
                </a:solidFill>
                <a:latin typeface="Calibri" panose="020F0502020204030204" pitchFamily="34" charset="0"/>
                <a:cs typeface="Calibri" panose="020F0502020204030204" pitchFamily="34" charset="0"/>
              </a:rPr>
              <a:t>Intensity</a:t>
            </a:r>
          </a:p>
        </p:txBody>
      </p:sp>
      <p:sp>
        <p:nvSpPr>
          <p:cNvPr id="73" name="Line 13"/>
          <p:cNvSpPr>
            <a:spLocks noChangeShapeType="1"/>
          </p:cNvSpPr>
          <p:nvPr/>
        </p:nvSpPr>
        <p:spPr bwMode="auto">
          <a:xfrm flipH="1">
            <a:off x="1393825" y="2415849"/>
            <a:ext cx="34193" cy="4008427"/>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Line 14"/>
          <p:cNvSpPr>
            <a:spLocks noChangeShapeType="1"/>
          </p:cNvSpPr>
          <p:nvPr/>
        </p:nvSpPr>
        <p:spPr bwMode="auto">
          <a:xfrm flipH="1">
            <a:off x="2015605" y="2448299"/>
            <a:ext cx="61975" cy="3952592"/>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Line 12"/>
          <p:cNvSpPr>
            <a:spLocks noChangeShapeType="1"/>
          </p:cNvSpPr>
          <p:nvPr/>
        </p:nvSpPr>
        <p:spPr bwMode="auto">
          <a:xfrm flipH="1">
            <a:off x="1185531" y="2521498"/>
            <a:ext cx="24164" cy="3958736"/>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Line 15"/>
          <p:cNvSpPr>
            <a:spLocks noChangeShapeType="1"/>
          </p:cNvSpPr>
          <p:nvPr/>
        </p:nvSpPr>
        <p:spPr bwMode="auto">
          <a:xfrm flipH="1">
            <a:off x="2315845" y="2465773"/>
            <a:ext cx="17665" cy="3952591"/>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Text Box 38"/>
          <p:cNvSpPr txBox="1">
            <a:spLocks noChangeArrowheads="1"/>
          </p:cNvSpPr>
          <p:nvPr/>
        </p:nvSpPr>
        <p:spPr bwMode="auto">
          <a:xfrm>
            <a:off x="3688191" y="5078670"/>
            <a:ext cx="4154677" cy="286232"/>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9400" indent="-279400" defTabSz="766763">
              <a:tabLst>
                <a:tab pos="2381250" algn="l"/>
              </a:tabLst>
              <a:defRPr sz="2400">
                <a:solidFill>
                  <a:schemeClr val="tx1"/>
                </a:solidFill>
                <a:latin typeface="Arial" panose="020B0604020202020204" pitchFamily="34" charset="0"/>
              </a:defRPr>
            </a:lvl1pPr>
            <a:lvl2pPr marL="742950" indent="-285750" defTabSz="766763">
              <a:tabLst>
                <a:tab pos="2381250" algn="l"/>
              </a:tabLst>
              <a:defRPr sz="2400">
                <a:solidFill>
                  <a:schemeClr val="tx1"/>
                </a:solidFill>
                <a:latin typeface="Arial" panose="020B0604020202020204" pitchFamily="34" charset="0"/>
              </a:defRPr>
            </a:lvl2pPr>
            <a:lvl3pPr marL="1143000" indent="-228600" defTabSz="766763">
              <a:tabLst>
                <a:tab pos="2381250" algn="l"/>
              </a:tabLst>
              <a:defRPr sz="2400">
                <a:solidFill>
                  <a:schemeClr val="tx1"/>
                </a:solidFill>
                <a:latin typeface="Arial" panose="020B0604020202020204" pitchFamily="34" charset="0"/>
              </a:defRPr>
            </a:lvl3pPr>
            <a:lvl4pPr marL="1600200" indent="-228600" defTabSz="766763">
              <a:tabLst>
                <a:tab pos="2381250" algn="l"/>
              </a:tabLst>
              <a:defRPr sz="2400">
                <a:solidFill>
                  <a:schemeClr val="tx1"/>
                </a:solidFill>
                <a:latin typeface="Arial" panose="020B0604020202020204" pitchFamily="34" charset="0"/>
              </a:defRPr>
            </a:lvl4pPr>
            <a:lvl5pPr marL="2057400" indent="-228600" defTabSz="766763">
              <a:tabLst>
                <a:tab pos="2381250" algn="l"/>
              </a:tabLst>
              <a:defRPr sz="2400">
                <a:solidFill>
                  <a:schemeClr val="tx1"/>
                </a:solidFill>
                <a:latin typeface="Arial" panose="020B0604020202020204" pitchFamily="34" charset="0"/>
              </a:defRPr>
            </a:lvl5pPr>
            <a:lvl6pPr marL="25146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6pPr>
            <a:lvl7pPr marL="29718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7pPr>
            <a:lvl8pPr marL="34290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8pPr>
            <a:lvl9pPr marL="38862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9pPr>
          </a:lstStyle>
          <a:p>
            <a:pPr marL="0">
              <a:lnSpc>
                <a:spcPct val="120000"/>
              </a:lnSpc>
              <a:buClr>
                <a:schemeClr val="accent1"/>
              </a:buClr>
            </a:pPr>
            <a:r>
              <a:rPr lang="en-US" altLang="en-US" sz="1050" b="1" i="1" dirty="0" err="1">
                <a:solidFill>
                  <a:srgbClr val="585C7C"/>
                </a:solidFill>
              </a:rPr>
              <a:t>Nema_FWHM</a:t>
            </a:r>
            <a:r>
              <a:rPr lang="en-US" altLang="en-US" sz="1050" b="1" i="1" dirty="0">
                <a:solidFill>
                  <a:srgbClr val="585C7C"/>
                </a:solidFill>
              </a:rPr>
              <a:t>:     </a:t>
            </a:r>
            <a:r>
              <a:rPr lang="en-US" altLang="en-US" sz="1050" i="1" dirty="0">
                <a:solidFill>
                  <a:srgbClr val="585C7C"/>
                </a:solidFill>
              </a:rPr>
              <a:t>Full Width at Half Maximum (mm)</a:t>
            </a:r>
          </a:p>
        </p:txBody>
      </p:sp>
      <p:sp>
        <p:nvSpPr>
          <p:cNvPr id="78" name="Rectangle 77"/>
          <p:cNvSpPr/>
          <p:nvPr/>
        </p:nvSpPr>
        <p:spPr>
          <a:xfrm>
            <a:off x="3648489" y="5108058"/>
            <a:ext cx="3488912" cy="23194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 Box 38"/>
          <p:cNvSpPr txBox="1">
            <a:spLocks noChangeArrowheads="1"/>
          </p:cNvSpPr>
          <p:nvPr/>
        </p:nvSpPr>
        <p:spPr bwMode="auto">
          <a:xfrm>
            <a:off x="3669400" y="5346053"/>
            <a:ext cx="3375505"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9400" indent="-279400" defTabSz="766763">
              <a:tabLst>
                <a:tab pos="2381250" algn="l"/>
              </a:tabLst>
              <a:defRPr sz="2400">
                <a:solidFill>
                  <a:schemeClr val="tx1"/>
                </a:solidFill>
                <a:latin typeface="Arial" panose="020B0604020202020204" pitchFamily="34" charset="0"/>
              </a:defRPr>
            </a:lvl1pPr>
            <a:lvl2pPr marL="742950" indent="-285750" defTabSz="766763">
              <a:tabLst>
                <a:tab pos="2381250" algn="l"/>
              </a:tabLst>
              <a:defRPr sz="2400">
                <a:solidFill>
                  <a:schemeClr val="tx1"/>
                </a:solidFill>
                <a:latin typeface="Arial" panose="020B0604020202020204" pitchFamily="34" charset="0"/>
              </a:defRPr>
            </a:lvl2pPr>
            <a:lvl3pPr marL="1143000" indent="-228600" defTabSz="766763">
              <a:tabLst>
                <a:tab pos="2381250" algn="l"/>
              </a:tabLst>
              <a:defRPr sz="2400">
                <a:solidFill>
                  <a:schemeClr val="tx1"/>
                </a:solidFill>
                <a:latin typeface="Arial" panose="020B0604020202020204" pitchFamily="34" charset="0"/>
              </a:defRPr>
            </a:lvl3pPr>
            <a:lvl4pPr marL="1600200" indent="-228600" defTabSz="766763">
              <a:tabLst>
                <a:tab pos="2381250" algn="l"/>
              </a:tabLst>
              <a:defRPr sz="2400">
                <a:solidFill>
                  <a:schemeClr val="tx1"/>
                </a:solidFill>
                <a:latin typeface="Arial" panose="020B0604020202020204" pitchFamily="34" charset="0"/>
              </a:defRPr>
            </a:lvl4pPr>
            <a:lvl5pPr marL="2057400" indent="-228600" defTabSz="766763">
              <a:tabLst>
                <a:tab pos="2381250" algn="l"/>
              </a:tabLst>
              <a:defRPr sz="2400">
                <a:solidFill>
                  <a:schemeClr val="tx1"/>
                </a:solidFill>
                <a:latin typeface="Arial" panose="020B0604020202020204" pitchFamily="34" charset="0"/>
              </a:defRPr>
            </a:lvl5pPr>
            <a:lvl6pPr marL="25146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6pPr>
            <a:lvl7pPr marL="29718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7pPr>
            <a:lvl8pPr marL="34290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8pPr>
            <a:lvl9pPr marL="38862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9pPr>
          </a:lstStyle>
          <a:p>
            <a:pPr marL="0">
              <a:lnSpc>
                <a:spcPct val="120000"/>
              </a:lnSpc>
              <a:buClr>
                <a:schemeClr val="accent1"/>
              </a:buClr>
            </a:pPr>
            <a:r>
              <a:rPr lang="en-US" altLang="en-US" sz="1050" b="1" i="1" dirty="0" err="1">
                <a:solidFill>
                  <a:srgbClr val="585C7C"/>
                </a:solidFill>
              </a:rPr>
              <a:t>Nema_Slice_int</a:t>
            </a:r>
            <a:r>
              <a:rPr lang="en-US" altLang="en-US" sz="1050" b="1" i="1" dirty="0">
                <a:solidFill>
                  <a:srgbClr val="585C7C"/>
                </a:solidFill>
              </a:rPr>
              <a:t>.: </a:t>
            </a:r>
            <a:r>
              <a:rPr lang="en-US" altLang="en-US" sz="1050" i="1" dirty="0">
                <a:solidFill>
                  <a:srgbClr val="585C7C"/>
                </a:solidFill>
              </a:rPr>
              <a:t>Slice integral (mm)</a:t>
            </a:r>
          </a:p>
        </p:txBody>
      </p:sp>
      <p:sp>
        <p:nvSpPr>
          <p:cNvPr id="80" name="Text Box 38"/>
          <p:cNvSpPr txBox="1">
            <a:spLocks noChangeArrowheads="1"/>
          </p:cNvSpPr>
          <p:nvPr/>
        </p:nvSpPr>
        <p:spPr bwMode="auto">
          <a:xfrm>
            <a:off x="3669399" y="5655639"/>
            <a:ext cx="4365967"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9400" indent="-279400" defTabSz="766763">
              <a:tabLst>
                <a:tab pos="2381250" algn="l"/>
              </a:tabLst>
              <a:defRPr sz="2400">
                <a:solidFill>
                  <a:schemeClr val="tx1"/>
                </a:solidFill>
                <a:latin typeface="Arial" panose="020B0604020202020204" pitchFamily="34" charset="0"/>
              </a:defRPr>
            </a:lvl1pPr>
            <a:lvl2pPr marL="742950" indent="-285750" defTabSz="766763">
              <a:tabLst>
                <a:tab pos="2381250" algn="l"/>
              </a:tabLst>
              <a:defRPr sz="2400">
                <a:solidFill>
                  <a:schemeClr val="tx1"/>
                </a:solidFill>
                <a:latin typeface="Arial" panose="020B0604020202020204" pitchFamily="34" charset="0"/>
              </a:defRPr>
            </a:lvl2pPr>
            <a:lvl3pPr marL="1143000" indent="-228600" defTabSz="766763">
              <a:tabLst>
                <a:tab pos="2381250" algn="l"/>
              </a:tabLst>
              <a:defRPr sz="2400">
                <a:solidFill>
                  <a:schemeClr val="tx1"/>
                </a:solidFill>
                <a:latin typeface="Arial" panose="020B0604020202020204" pitchFamily="34" charset="0"/>
              </a:defRPr>
            </a:lvl3pPr>
            <a:lvl4pPr marL="1600200" indent="-228600" defTabSz="766763">
              <a:tabLst>
                <a:tab pos="2381250" algn="l"/>
              </a:tabLst>
              <a:defRPr sz="2400">
                <a:solidFill>
                  <a:schemeClr val="tx1"/>
                </a:solidFill>
                <a:latin typeface="Arial" panose="020B0604020202020204" pitchFamily="34" charset="0"/>
              </a:defRPr>
            </a:lvl4pPr>
            <a:lvl5pPr marL="2057400" indent="-228600" defTabSz="766763">
              <a:tabLst>
                <a:tab pos="2381250" algn="l"/>
              </a:tabLst>
              <a:defRPr sz="2400">
                <a:solidFill>
                  <a:schemeClr val="tx1"/>
                </a:solidFill>
                <a:latin typeface="Arial" panose="020B0604020202020204" pitchFamily="34" charset="0"/>
              </a:defRPr>
            </a:lvl5pPr>
            <a:lvl6pPr marL="25146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6pPr>
            <a:lvl7pPr marL="29718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7pPr>
            <a:lvl8pPr marL="34290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8pPr>
            <a:lvl9pPr marL="38862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9pPr>
          </a:lstStyle>
          <a:p>
            <a:pPr marL="0">
              <a:lnSpc>
                <a:spcPct val="120000"/>
              </a:lnSpc>
              <a:buClr>
                <a:schemeClr val="accent1"/>
              </a:buClr>
            </a:pPr>
            <a:r>
              <a:rPr lang="en-US" altLang="en-US" sz="1050" b="1" i="1" dirty="0" err="1">
                <a:solidFill>
                  <a:srgbClr val="585C7C"/>
                </a:solidFill>
              </a:rPr>
              <a:t>Nema_FWTM</a:t>
            </a:r>
            <a:r>
              <a:rPr lang="en-US" altLang="en-US" sz="1050" b="1" i="1" dirty="0">
                <a:solidFill>
                  <a:srgbClr val="585C7C"/>
                </a:solidFill>
              </a:rPr>
              <a:t>:     </a:t>
            </a:r>
            <a:r>
              <a:rPr lang="en-US" altLang="en-US" sz="1050" i="1" dirty="0">
                <a:solidFill>
                  <a:srgbClr val="585C7C"/>
                </a:solidFill>
              </a:rPr>
              <a:t>Full Width at Tenth Maximum (mm)</a:t>
            </a:r>
          </a:p>
        </p:txBody>
      </p:sp>
      <p:sp>
        <p:nvSpPr>
          <p:cNvPr id="82" name="Rectangle 81"/>
          <p:cNvSpPr/>
          <p:nvPr/>
        </p:nvSpPr>
        <p:spPr>
          <a:xfrm>
            <a:off x="3648488" y="5403324"/>
            <a:ext cx="3488912" cy="222765"/>
          </a:xfrm>
          <a:prstGeom prst="rect">
            <a:avLst/>
          </a:prstGeom>
          <a:noFill/>
          <a:ln w="38100">
            <a:solidFill>
              <a:srgbClr val="E973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3656184" y="5698799"/>
            <a:ext cx="3481216" cy="218027"/>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
          </p:nvPr>
        </p:nvSpPr>
        <p:spPr/>
        <p:txBody>
          <a:bodyPr/>
          <a:lstStyle/>
          <a:p>
            <a:fld id="{BF6EE56F-7E62-4925-8F8D-EE0C8B8E832F}" type="slidenum">
              <a:rPr lang="en-US" smtClean="0">
                <a:solidFill>
                  <a:srgbClr val="000000">
                    <a:tint val="75000"/>
                  </a:srgbClr>
                </a:solidFill>
              </a:rPr>
              <a:pPr/>
              <a:t>25</a:t>
            </a:fld>
            <a:endParaRPr lang="en-US" dirty="0">
              <a:solidFill>
                <a:srgbClr val="000000">
                  <a:tint val="75000"/>
                </a:srgbClr>
              </a:solidFill>
            </a:endParaRPr>
          </a:p>
        </p:txBody>
      </p:sp>
      <p:sp>
        <p:nvSpPr>
          <p:cNvPr id="81" name="Rectangle 20"/>
          <p:cNvSpPr>
            <a:spLocks noChangeArrowheads="1"/>
          </p:cNvSpPr>
          <p:nvPr/>
        </p:nvSpPr>
        <p:spPr bwMode="auto">
          <a:xfrm>
            <a:off x="1160312" y="4828515"/>
            <a:ext cx="348854" cy="596035"/>
          </a:xfrm>
          <a:prstGeom prst="rect">
            <a:avLst/>
          </a:prstGeom>
          <a:gradFill flip="none" rotWithShape="1">
            <a:gsLst>
              <a:gs pos="0">
                <a:srgbClr val="FFFFFF"/>
              </a:gs>
              <a:gs pos="100000">
                <a:srgbClr val="FFFFFF">
                  <a:gamma/>
                  <a:shade val="0"/>
                  <a:invGamma/>
                </a:srgbClr>
              </a:gs>
            </a:gsLst>
            <a:lin ang="10800000" scaled="1"/>
            <a:tileRect/>
          </a:gradFill>
          <a:ln>
            <a:noFill/>
          </a:ln>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sz="2400" b="0" i="0" u="none" strike="noStrike" kern="0" cap="none" spc="0" normalizeH="0" baseline="0" noProof="0">
              <a:ln>
                <a:noFill/>
              </a:ln>
              <a:solidFill>
                <a:srgbClr val="FFFFFF"/>
              </a:solidFill>
              <a:effectLst/>
              <a:uLnTx/>
              <a:uFillTx/>
              <a:latin typeface="Arial" charset="0"/>
            </a:endParaRPr>
          </a:p>
        </p:txBody>
      </p:sp>
    </p:spTree>
    <p:extLst>
      <p:ext uri="{BB962C8B-B14F-4D97-AF65-F5344CB8AC3E}">
        <p14:creationId xmlns:p14="http://schemas.microsoft.com/office/powerpoint/2010/main" val="2952860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1" y="0"/>
            <a:ext cx="3487479" cy="6858000"/>
          </a:xfrm>
          <a:prstGeom prst="roundRect">
            <a:avLst>
              <a:gd name="adj" fmla="val 984"/>
            </a:avLst>
          </a:prstGeom>
          <a:solidFill>
            <a:schemeClr val="accent1">
              <a:lumMod val="75000"/>
            </a:schemeClr>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endParaRPr lang="en-US" sz="2000" b="1" dirty="0">
              <a:solidFill>
                <a:schemeClr val="bg1">
                  <a:lumMod val="95000"/>
                </a:schemeClr>
              </a:solidFill>
              <a:latin typeface="Calibri" panose="020F0502020204030204"/>
            </a:endParaRPr>
          </a:p>
        </p:txBody>
      </p:sp>
      <p:sp>
        <p:nvSpPr>
          <p:cNvPr id="23" name="Rounded Rectangle 22"/>
          <p:cNvSpPr/>
          <p:nvPr/>
        </p:nvSpPr>
        <p:spPr bwMode="auto">
          <a:xfrm>
            <a:off x="84591" y="2042984"/>
            <a:ext cx="3318295" cy="4591652"/>
          </a:xfrm>
          <a:prstGeom prst="roundRect">
            <a:avLst>
              <a:gd name="adj" fmla="val 232"/>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latin typeface="Calibri" panose="020F0502020204030204" pitchFamily="34" charset="0"/>
                <a:cs typeface="Calibri" panose="020F0502020204030204" pitchFamily="34" charset="0"/>
              </a:rPr>
              <a:t>Slice Profile Results</a:t>
            </a:r>
            <a:endParaRPr lang="en-US" sz="3200" dirty="0">
              <a:latin typeface="Calibri" panose="020F0502020204030204" pitchFamily="34" charset="0"/>
              <a:cs typeface="Calibri" panose="020F0502020204030204" pitchFamily="34" charset="0"/>
            </a:endParaRPr>
          </a:p>
        </p:txBody>
      </p:sp>
      <p:sp>
        <p:nvSpPr>
          <p:cNvPr id="2" name="Text Placeholder 1"/>
          <p:cNvSpPr>
            <a:spLocks noGrp="1"/>
          </p:cNvSpPr>
          <p:nvPr>
            <p:ph type="body" sz="quarter" idx="13"/>
          </p:nvPr>
        </p:nvSpPr>
        <p:spPr>
          <a:xfrm>
            <a:off x="3648487" y="1386858"/>
            <a:ext cx="5243993" cy="1986821"/>
          </a:xfrm>
        </p:spPr>
        <p:txBody>
          <a:bodyPr/>
          <a:lstStyle/>
          <a:p>
            <a:pPr marL="285750" indent="-285750">
              <a:buFont typeface="Arial" panose="020B0604020202020204" pitchFamily="34" charset="0"/>
              <a:buChar char="•"/>
            </a:pPr>
            <a:r>
              <a:rPr lang="en-US" b="1" dirty="0" err="1">
                <a:cs typeface="Calibri" panose="020F0502020204030204" pitchFamily="34" charset="0"/>
              </a:rPr>
              <a:t>Nema_FWHM</a:t>
            </a:r>
            <a:r>
              <a:rPr lang="en-US" b="1" dirty="0">
                <a:cs typeface="Calibri" panose="020F0502020204030204" pitchFamily="34" charset="0"/>
              </a:rPr>
              <a:t>, and </a:t>
            </a:r>
            <a:r>
              <a:rPr lang="en-US" b="1" dirty="0" err="1">
                <a:cs typeface="Calibri" panose="020F0502020204030204" pitchFamily="34" charset="0"/>
              </a:rPr>
              <a:t>Nema_Slice_int</a:t>
            </a:r>
            <a:r>
              <a:rPr lang="en-US" dirty="0">
                <a:cs typeface="Calibri" panose="020F0502020204030204" pitchFamily="34" charset="0"/>
              </a:rPr>
              <a:t> are the numbers to be followed.</a:t>
            </a:r>
          </a:p>
          <a:p>
            <a:pPr marL="285750" indent="-285750">
              <a:buFont typeface="Arial" panose="020B0604020202020204" pitchFamily="34" charset="0"/>
              <a:buChar char="•"/>
            </a:pPr>
            <a:endParaRPr lang="en-US" dirty="0">
              <a:cs typeface="Calibri" panose="020F0502020204030204" pitchFamily="34" charset="0"/>
            </a:endParaRPr>
          </a:p>
          <a:p>
            <a:pPr marL="285750" indent="-285750">
              <a:lnSpc>
                <a:spcPct val="85000"/>
              </a:lnSpc>
              <a:buFont typeface="Arial" panose="020B0604020202020204" pitchFamily="34" charset="0"/>
              <a:buChar char="•"/>
            </a:pPr>
            <a:r>
              <a:rPr lang="en-US" dirty="0">
                <a:cs typeface="Calibri" panose="020F0502020204030204" pitchFamily="34" charset="0"/>
              </a:rPr>
              <a:t>The shape and location of a 2D slab of excited spins in MRI system, that is, slice profile and location, are largely dependent on the RF pulse shape. The magnetic field gradients also play a role. </a:t>
            </a:r>
          </a:p>
          <a:p>
            <a:pPr>
              <a:lnSpc>
                <a:spcPct val="85000"/>
              </a:lnSpc>
            </a:pPr>
            <a:endParaRPr lang="fi-FI" dirty="0">
              <a:solidFill>
                <a:srgbClr val="FF0000"/>
              </a:solidFill>
              <a:cs typeface="Calibri" panose="020F0502020204030204" pitchFamily="34" charset="0"/>
            </a:endParaRPr>
          </a:p>
          <a:p>
            <a:pPr marL="285750" indent="-285750">
              <a:buFont typeface="Arial" panose="020B0604020202020204" pitchFamily="34" charset="0"/>
              <a:buChar char="•"/>
            </a:pPr>
            <a:endParaRPr lang="fi-FI" dirty="0">
              <a:cs typeface="Calibri" panose="020F0502020204030204" pitchFamily="34" charset="0"/>
            </a:endParaRPr>
          </a:p>
          <a:p>
            <a:pPr marL="285750" indent="-285750">
              <a:buFont typeface="Arial" panose="020B0604020202020204" pitchFamily="34" charset="0"/>
              <a:buChar char="•"/>
            </a:pPr>
            <a:endParaRPr lang="en-US" dirty="0">
              <a:cs typeface="Calibri" panose="020F0502020204030204" pitchFamily="34" charset="0"/>
            </a:endParaRPr>
          </a:p>
          <a:p>
            <a:pPr marL="342900" indent="-342900">
              <a:buFont typeface="+mj-lt"/>
              <a:buAutoNum type="arabicPeriod"/>
            </a:pPr>
            <a:endParaRPr lang="en-US" dirty="0">
              <a:latin typeface="Calibri" panose="020F0502020204030204"/>
              <a:cs typeface="Calibri" panose="020F0502020204030204" pitchFamily="34" charset="0"/>
            </a:endParaRPr>
          </a:p>
          <a:p>
            <a:endParaRPr lang="en-US" dirty="0">
              <a:cs typeface="Calibri" panose="020F0502020204030204" pitchFamily="34" charset="0"/>
            </a:endParaRPr>
          </a:p>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endParaRPr lang="en-US" b="1" dirty="0">
              <a:cs typeface="Calibri" panose="020F0502020204030204" pitchFamily="34"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0" indent="0"/>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fi-FI" dirty="0">
              <a:latin typeface="Calibri" panose="020F0502020204030204"/>
            </a:endParaRPr>
          </a:p>
        </p:txBody>
      </p:sp>
      <p:sp>
        <p:nvSpPr>
          <p:cNvPr id="20" name="TextBox 19"/>
          <p:cNvSpPr txBox="1"/>
          <p:nvPr/>
        </p:nvSpPr>
        <p:spPr>
          <a:xfrm>
            <a:off x="193833" y="6020231"/>
            <a:ext cx="3046812" cy="261610"/>
          </a:xfrm>
          <a:prstGeom prst="rect">
            <a:avLst/>
          </a:prstGeom>
          <a:noFill/>
        </p:spPr>
        <p:txBody>
          <a:bodyPr wrap="square" rtlCol="0">
            <a:spAutoFit/>
          </a:bodyPr>
          <a:lstStyle/>
          <a:p>
            <a:pPr algn="ctr"/>
            <a:r>
              <a:rPr lang="fi-FI" sz="1100" i="1" dirty="0">
                <a:solidFill>
                  <a:schemeClr val="tx1">
                    <a:lumMod val="75000"/>
                    <a:lumOff val="25000"/>
                  </a:schemeClr>
                </a:solidFill>
                <a:latin typeface="Calibri" panose="020F0502020204030204" pitchFamily="34" charset="0"/>
                <a:cs typeface="Calibri" panose="020F0502020204030204" pitchFamily="34" charset="0"/>
              </a:rPr>
              <a:t>SLP result</a:t>
            </a:r>
            <a:endParaRPr lang="en-US" sz="1100" i="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21" name="TextBox 20"/>
          <p:cNvSpPr txBox="1"/>
          <p:nvPr/>
        </p:nvSpPr>
        <p:spPr>
          <a:xfrm>
            <a:off x="11016" y="-11606"/>
            <a:ext cx="3461621" cy="400110"/>
          </a:xfrm>
          <a:prstGeom prst="rect">
            <a:avLst/>
          </a:prstGeom>
          <a:noFill/>
        </p:spPr>
        <p:txBody>
          <a:bodyPr wrap="square" rtlCol="0">
            <a:spAutoFit/>
          </a:bodyPr>
          <a:lstStyle/>
          <a:p>
            <a:pPr algn="ctr"/>
            <a:r>
              <a:rPr lang="fi-FI" sz="2000" b="1" dirty="0">
                <a:solidFill>
                  <a:schemeClr val="bg1"/>
                </a:solidFill>
                <a:latin typeface="+mn-lt"/>
              </a:rPr>
              <a:t>PIQT</a:t>
            </a:r>
          </a:p>
        </p:txBody>
      </p:sp>
      <p:sp>
        <p:nvSpPr>
          <p:cNvPr id="27" name="Rounded Rectangle 26"/>
          <p:cNvSpPr/>
          <p:nvPr/>
        </p:nvSpPr>
        <p:spPr bwMode="auto">
          <a:xfrm>
            <a:off x="82678" y="389505"/>
            <a:ext cx="3327991" cy="382311"/>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Analyzing SPT report</a:t>
            </a:r>
            <a:endParaRPr lang="en-US" sz="3200" b="1" dirty="0">
              <a:latin typeface="+mn-lt"/>
              <a:ea typeface="Calibri"/>
            </a:endParaRPr>
          </a:p>
        </p:txBody>
      </p:sp>
      <p:sp>
        <p:nvSpPr>
          <p:cNvPr id="38" name="Text Placeholder 9"/>
          <p:cNvSpPr txBox="1">
            <a:spLocks/>
          </p:cNvSpPr>
          <p:nvPr/>
        </p:nvSpPr>
        <p:spPr>
          <a:xfrm>
            <a:off x="3640523" y="4675143"/>
            <a:ext cx="5265103" cy="42836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800" b="1" dirty="0">
                <a:cs typeface="Calibri" panose="020F0502020204030204" pitchFamily="34" charset="0"/>
              </a:rPr>
              <a:t>Check that measurements are within specification.</a:t>
            </a:r>
          </a:p>
          <a:p>
            <a:pPr marL="796925" lvl="1">
              <a:lnSpc>
                <a:spcPct val="85000"/>
              </a:lnSpc>
              <a:buFont typeface="Arial" panose="020B0604020202020204" pitchFamily="34" charset="0"/>
              <a:buChar char="•"/>
            </a:pPr>
            <a:endParaRPr lang="en-US" sz="1800" dirty="0">
              <a:solidFill>
                <a:srgbClr val="FF0000"/>
              </a:solidFill>
              <a:cs typeface="Calibri" panose="020F0502020204030204" pitchFamily="34" charset="0"/>
            </a:endParaRPr>
          </a:p>
        </p:txBody>
      </p:sp>
      <p:sp>
        <p:nvSpPr>
          <p:cNvPr id="40" name="Text Box 38"/>
          <p:cNvSpPr txBox="1">
            <a:spLocks noChangeArrowheads="1"/>
          </p:cNvSpPr>
          <p:nvPr/>
        </p:nvSpPr>
        <p:spPr bwMode="auto">
          <a:xfrm>
            <a:off x="84591" y="5363355"/>
            <a:ext cx="3577678" cy="674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9400" indent="-279400" defTabSz="766763">
              <a:tabLst>
                <a:tab pos="2381250" algn="l"/>
              </a:tabLst>
              <a:defRPr sz="2400">
                <a:solidFill>
                  <a:schemeClr val="tx1"/>
                </a:solidFill>
                <a:latin typeface="Arial" panose="020B0604020202020204" pitchFamily="34" charset="0"/>
              </a:defRPr>
            </a:lvl1pPr>
            <a:lvl2pPr marL="742950" indent="-285750" defTabSz="766763">
              <a:tabLst>
                <a:tab pos="2381250" algn="l"/>
              </a:tabLst>
              <a:defRPr sz="2400">
                <a:solidFill>
                  <a:schemeClr val="tx1"/>
                </a:solidFill>
                <a:latin typeface="Arial" panose="020B0604020202020204" pitchFamily="34" charset="0"/>
              </a:defRPr>
            </a:lvl2pPr>
            <a:lvl3pPr marL="1143000" indent="-228600" defTabSz="766763">
              <a:tabLst>
                <a:tab pos="2381250" algn="l"/>
              </a:tabLst>
              <a:defRPr sz="2400">
                <a:solidFill>
                  <a:schemeClr val="tx1"/>
                </a:solidFill>
                <a:latin typeface="Arial" panose="020B0604020202020204" pitchFamily="34" charset="0"/>
              </a:defRPr>
            </a:lvl3pPr>
            <a:lvl4pPr marL="1600200" indent="-228600" defTabSz="766763">
              <a:tabLst>
                <a:tab pos="2381250" algn="l"/>
              </a:tabLst>
              <a:defRPr sz="2400">
                <a:solidFill>
                  <a:schemeClr val="tx1"/>
                </a:solidFill>
                <a:latin typeface="Arial" panose="020B0604020202020204" pitchFamily="34" charset="0"/>
              </a:defRPr>
            </a:lvl4pPr>
            <a:lvl5pPr marL="2057400" indent="-228600" defTabSz="766763">
              <a:tabLst>
                <a:tab pos="2381250" algn="l"/>
              </a:tabLst>
              <a:defRPr sz="2400">
                <a:solidFill>
                  <a:schemeClr val="tx1"/>
                </a:solidFill>
                <a:latin typeface="Arial" panose="020B0604020202020204" pitchFamily="34" charset="0"/>
              </a:defRPr>
            </a:lvl5pPr>
            <a:lvl6pPr marL="25146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6pPr>
            <a:lvl7pPr marL="29718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7pPr>
            <a:lvl8pPr marL="34290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8pPr>
            <a:lvl9pPr marL="38862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9pPr>
          </a:lstStyle>
          <a:p>
            <a:pPr marL="0">
              <a:lnSpc>
                <a:spcPct val="120000"/>
              </a:lnSpc>
              <a:buClr>
                <a:schemeClr val="accent1"/>
              </a:buClr>
            </a:pPr>
            <a:r>
              <a:rPr lang="en-US" altLang="en-US" sz="1050" b="1" i="1" dirty="0" err="1">
                <a:solidFill>
                  <a:srgbClr val="585C7C"/>
                </a:solidFill>
              </a:rPr>
              <a:t>Nema_FWHM</a:t>
            </a:r>
            <a:r>
              <a:rPr lang="en-US" altLang="en-US" sz="1050" b="1" i="1" dirty="0">
                <a:solidFill>
                  <a:srgbClr val="585C7C"/>
                </a:solidFill>
              </a:rPr>
              <a:t>: </a:t>
            </a:r>
            <a:r>
              <a:rPr lang="en-US" altLang="en-US" sz="1050" i="1" dirty="0">
                <a:solidFill>
                  <a:srgbClr val="585C7C"/>
                </a:solidFill>
              </a:rPr>
              <a:t>Full Width at Half Maximum (mm)</a:t>
            </a:r>
            <a:br>
              <a:rPr lang="en-US" altLang="en-US" sz="1050" i="1" dirty="0">
                <a:solidFill>
                  <a:srgbClr val="585C7C"/>
                </a:solidFill>
              </a:rPr>
            </a:br>
            <a:r>
              <a:rPr lang="en-US" altLang="en-US" sz="1050" b="1" i="1" dirty="0" err="1">
                <a:solidFill>
                  <a:srgbClr val="585C7C"/>
                </a:solidFill>
              </a:rPr>
              <a:t>Nema_FWTM</a:t>
            </a:r>
            <a:r>
              <a:rPr lang="en-US" altLang="en-US" sz="1050" b="1" i="1" dirty="0">
                <a:solidFill>
                  <a:srgbClr val="585C7C"/>
                </a:solidFill>
              </a:rPr>
              <a:t>: </a:t>
            </a:r>
            <a:r>
              <a:rPr lang="en-US" altLang="en-US" sz="1050" i="1" dirty="0">
                <a:solidFill>
                  <a:srgbClr val="585C7C"/>
                </a:solidFill>
              </a:rPr>
              <a:t>Full Width at Tenth Maximum (mm)</a:t>
            </a:r>
            <a:br>
              <a:rPr lang="en-US" altLang="en-US" sz="1050" i="1" dirty="0">
                <a:solidFill>
                  <a:srgbClr val="585C7C"/>
                </a:solidFill>
              </a:rPr>
            </a:br>
            <a:r>
              <a:rPr lang="en-US" altLang="en-US" sz="1050" b="1" i="1" dirty="0" err="1">
                <a:solidFill>
                  <a:srgbClr val="585C7C"/>
                </a:solidFill>
              </a:rPr>
              <a:t>Nema_Slice_int</a:t>
            </a:r>
            <a:r>
              <a:rPr lang="en-US" altLang="en-US" sz="1050" b="1" i="1" dirty="0">
                <a:solidFill>
                  <a:srgbClr val="585C7C"/>
                </a:solidFill>
              </a:rPr>
              <a:t>.: </a:t>
            </a:r>
            <a:r>
              <a:rPr lang="en-US" altLang="en-US" sz="1050" i="1" dirty="0">
                <a:solidFill>
                  <a:srgbClr val="585C7C"/>
                </a:solidFill>
              </a:rPr>
              <a:t>Slice integral (mm)</a:t>
            </a:r>
          </a:p>
        </p:txBody>
      </p:sp>
      <p:sp>
        <p:nvSpPr>
          <p:cNvPr id="4" name="Slide Number Placeholder 3"/>
          <p:cNvSpPr>
            <a:spLocks noGrp="1"/>
          </p:cNvSpPr>
          <p:nvPr>
            <p:ph type="sldNum" sz="quarter" idx="4"/>
          </p:nvPr>
        </p:nvSpPr>
        <p:spPr/>
        <p:txBody>
          <a:bodyPr/>
          <a:lstStyle/>
          <a:p>
            <a:fld id="{BF6EE56F-7E62-4925-8F8D-EE0C8B8E832F}" type="slidenum">
              <a:rPr lang="en-US" smtClean="0">
                <a:solidFill>
                  <a:srgbClr val="000000">
                    <a:tint val="75000"/>
                  </a:srgbClr>
                </a:solidFill>
              </a:rPr>
              <a:pPr/>
              <a:t>26</a:t>
            </a:fld>
            <a:endParaRPr lang="en-US" dirty="0">
              <a:solidFill>
                <a:srgbClr val="000000">
                  <a:tint val="75000"/>
                </a:srgbClr>
              </a:solidFill>
            </a:endParaRPr>
          </a:p>
        </p:txBody>
      </p:sp>
      <p:pic>
        <p:nvPicPr>
          <p:cNvPr id="18" name="Picture 17"/>
          <p:cNvPicPr>
            <a:picLocks noChangeAspect="1"/>
          </p:cNvPicPr>
          <p:nvPr/>
        </p:nvPicPr>
        <p:blipFill rotWithShape="1">
          <a:blip r:embed="rId2" cstate="email">
            <a:extLst>
              <a:ext uri="{28A0092B-C50C-407E-A947-70E740481C1C}">
                <a14:useLocalDpi xmlns:a14="http://schemas.microsoft.com/office/drawing/2010/main" val="0"/>
              </a:ext>
            </a:extLst>
          </a:blip>
          <a:srcRect l="906" r="24572" b="9677"/>
          <a:stretch/>
        </p:blipFill>
        <p:spPr>
          <a:xfrm>
            <a:off x="204388" y="2357976"/>
            <a:ext cx="3044527" cy="488221"/>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3833" y="4571564"/>
            <a:ext cx="3067349" cy="763408"/>
          </a:xfrm>
          <a:prstGeom prst="rect">
            <a:avLst/>
          </a:prstGeom>
        </p:spPr>
      </p:pic>
      <p:sp>
        <p:nvSpPr>
          <p:cNvPr id="15" name="Right Arrow 14"/>
          <p:cNvSpPr/>
          <p:nvPr/>
        </p:nvSpPr>
        <p:spPr bwMode="auto">
          <a:xfrm>
            <a:off x="3256547" y="4815669"/>
            <a:ext cx="405746" cy="240642"/>
          </a:xfrm>
          <a:prstGeom prst="rightArrow">
            <a:avLst/>
          </a:prstGeom>
          <a:solidFill>
            <a:schemeClr val="accent3"/>
          </a:solidFill>
          <a:ln w="28575" cap="flat" cmpd="sng" algn="ctr">
            <a:solidFill>
              <a:schemeClr val="accent3"/>
            </a:solidFill>
            <a:prstDash val="solid"/>
            <a:round/>
            <a:headEnd type="none" w="med" len="med"/>
            <a:tailEnd type="none" w="med" len="med"/>
          </a:ln>
          <a:effectLst/>
          <a:scene3d>
            <a:camera prst="orthographicFront"/>
            <a:lightRig rig="soft" dir="t"/>
          </a:scene3d>
          <a:sp3d extrusionH="101600" contourW="6350" prstMaterial="matte">
            <a:bevelT w="101600" h="127000"/>
            <a:bevelB w="95250" h="1016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35" name="Rectangle 34"/>
          <p:cNvSpPr/>
          <p:nvPr/>
        </p:nvSpPr>
        <p:spPr bwMode="auto">
          <a:xfrm>
            <a:off x="204388" y="4596253"/>
            <a:ext cx="3046238" cy="728853"/>
          </a:xfrm>
          <a:prstGeom prst="rect">
            <a:avLst/>
          </a:prstGeom>
          <a:noFill/>
          <a:ln w="381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16" name="Rectangle 15"/>
          <p:cNvSpPr/>
          <p:nvPr/>
        </p:nvSpPr>
        <p:spPr bwMode="auto">
          <a:xfrm>
            <a:off x="3658265" y="4612729"/>
            <a:ext cx="5175633" cy="728853"/>
          </a:xfrm>
          <a:prstGeom prst="rect">
            <a:avLst/>
          </a:prstGeom>
          <a:noFill/>
          <a:ln w="381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281766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334295" y="2230632"/>
            <a:ext cx="8239125" cy="4114800"/>
          </a:xfrm>
          <a:prstGeom prst="rect">
            <a:avLst/>
          </a:prstGeom>
        </p:spPr>
        <p:txBody>
          <a:bodyPr/>
          <a:lstStyle>
            <a:lvl1pPr marL="215989" indent="-215989" algn="l" rtl="0" eaLnBrk="1" fontAlgn="base" hangingPunct="1">
              <a:spcBef>
                <a:spcPts val="0"/>
              </a:spcBef>
              <a:spcAft>
                <a:spcPts val="0"/>
              </a:spcAft>
              <a:buClrTx/>
              <a:buSzPct val="100000"/>
              <a:buFont typeface="Calibri" pitchFamily="34" charset="0"/>
              <a:buChar char="•"/>
              <a:defRPr sz="1800" b="0" i="0" u="none" kern="1200">
                <a:solidFill>
                  <a:schemeClr val="tx1"/>
                </a:solidFill>
                <a:latin typeface="Calibri" panose="020F0502020204030204" pitchFamily="34" charset="0"/>
                <a:ea typeface="+mn-ea"/>
                <a:cs typeface="+mn-cs"/>
              </a:defRPr>
            </a:lvl1pPr>
            <a:lvl2pPr marL="431978" indent="-215989" algn="l" rtl="0" eaLnBrk="1" fontAlgn="base" hangingPunct="1">
              <a:spcBef>
                <a:spcPts val="0"/>
              </a:spcBef>
              <a:spcAft>
                <a:spcPts val="0"/>
              </a:spcAft>
              <a:buClrTx/>
              <a:buSzPct val="100000"/>
              <a:buFont typeface="Calibri" pitchFamily="34" charset="0"/>
              <a:buChar char="–"/>
              <a:defRPr sz="1800" b="0" i="0" u="none" kern="1200">
                <a:solidFill>
                  <a:schemeClr val="tx1"/>
                </a:solidFill>
                <a:latin typeface="Calibri" panose="020F0502020204030204" pitchFamily="34" charset="0"/>
                <a:ea typeface="+mn-ea"/>
                <a:cs typeface="+mn-cs"/>
              </a:defRPr>
            </a:lvl2pPr>
            <a:lvl3pPr marL="647967" indent="-215989" algn="l" rtl="0" eaLnBrk="1" fontAlgn="base" hangingPunct="1">
              <a:spcBef>
                <a:spcPts val="0"/>
              </a:spcBef>
              <a:spcAft>
                <a:spcPts val="0"/>
              </a:spcAft>
              <a:buClrTx/>
              <a:buSzPct val="100000"/>
              <a:buFont typeface="Wingdings" panose="05000000000000000000" pitchFamily="2" charset="2"/>
              <a:buChar char="§"/>
              <a:defRPr sz="1800" b="0" i="0" u="none" kern="1200">
                <a:solidFill>
                  <a:schemeClr val="tx1"/>
                </a:solidFill>
                <a:latin typeface="Calibri" panose="020F0502020204030204" pitchFamily="34" charset="0"/>
                <a:ea typeface="+mn-ea"/>
                <a:cs typeface="+mn-cs"/>
              </a:defRPr>
            </a:lvl3pPr>
            <a:lvl4pPr marL="863956" indent="-215989" algn="l" rtl="0" eaLnBrk="1" fontAlgn="base" hangingPunct="1">
              <a:spcBef>
                <a:spcPts val="0"/>
              </a:spcBef>
              <a:spcAft>
                <a:spcPts val="0"/>
              </a:spcAft>
              <a:buClrTx/>
              <a:buSzPct val="100000"/>
              <a:buFont typeface="Calibri" pitchFamily="34" charset="0"/>
              <a:buChar char="•"/>
              <a:defRPr sz="1800" b="0" i="0" u="none" kern="1200">
                <a:solidFill>
                  <a:schemeClr val="tx1"/>
                </a:solidFill>
                <a:latin typeface="Calibri" panose="020F0502020204030204" pitchFamily="34" charset="0"/>
                <a:ea typeface="+mn-ea"/>
                <a:cs typeface="+mn-cs"/>
              </a:defRPr>
            </a:lvl4pPr>
            <a:lvl5pPr marL="1079945" indent="-215989" algn="l" rtl="0" eaLnBrk="1" fontAlgn="base" hangingPunct="1">
              <a:spcBef>
                <a:spcPts val="0"/>
              </a:spcBef>
              <a:spcAft>
                <a:spcPts val="0"/>
              </a:spcAft>
              <a:buClrTx/>
              <a:buSzPct val="100000"/>
              <a:buFont typeface="Calibri" pitchFamily="34" charset="0"/>
              <a:buChar char="–"/>
              <a:defRPr sz="1800" b="0" i="0" u="none" kern="1200">
                <a:solidFill>
                  <a:schemeClr val="tx1"/>
                </a:solidFill>
                <a:latin typeface="Calibri" panose="020F0502020204030204" pitchFamily="34" charset="0"/>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GB" altLang="en-US" sz="2000" dirty="0"/>
          </a:p>
        </p:txBody>
      </p:sp>
      <p:sp>
        <p:nvSpPr>
          <p:cNvPr id="11" name="Content Placeholder 1"/>
          <p:cNvSpPr>
            <a:spLocks noGrp="1"/>
          </p:cNvSpPr>
          <p:nvPr>
            <p:ph sz="quarter" idx="13"/>
          </p:nvPr>
        </p:nvSpPr>
        <p:spPr>
          <a:xfrm>
            <a:off x="360010" y="1064208"/>
            <a:ext cx="8532469" cy="5046360"/>
          </a:xfrm>
        </p:spPr>
        <p:txBody>
          <a:bodyPr/>
          <a:lstStyle/>
          <a:p>
            <a:r>
              <a:rPr lang="en-US" altLang="en-US" b="1" dirty="0"/>
              <a:t>Nonlinearity  of the radiofrequency (RF) amplifier </a:t>
            </a:r>
            <a:r>
              <a:rPr lang="en-US" altLang="en-US" dirty="0"/>
              <a:t>can cause distorted RF pulse shapes and failure of this test.</a:t>
            </a:r>
          </a:p>
          <a:p>
            <a:pPr lvl="1">
              <a:buFont typeface="Arial" panose="020B0604020202020204" pitchFamily="34" charset="0"/>
              <a:buChar char="•"/>
            </a:pPr>
            <a:r>
              <a:rPr lang="en-US" altLang="en-US" dirty="0"/>
              <a:t>Distorted RF pulse shapes can arise from malfunctions anywhere in the high power RF portion of the transmitter, in other words, in the RF power amplifier, in the cables and RF switches that convey power from the amplifier to the transmitter coil, or in the transmitter coil itself. </a:t>
            </a:r>
          </a:p>
          <a:p>
            <a:pPr marL="457200" lvl="1" indent="0"/>
            <a:endParaRPr lang="en-US" altLang="en-US" dirty="0"/>
          </a:p>
          <a:p>
            <a:pPr marL="457200" lvl="1" indent="0"/>
            <a:endParaRPr lang="en-US" altLang="en-US" dirty="0"/>
          </a:p>
          <a:p>
            <a:r>
              <a:rPr lang="en-US" altLang="en-US" b="1" dirty="0"/>
              <a:t>Extremely bad gradient calibration </a:t>
            </a:r>
            <a:r>
              <a:rPr lang="en-US" altLang="en-US" dirty="0"/>
              <a:t>or poor gradient switching performance can also cause a failure of this test. </a:t>
            </a:r>
          </a:p>
          <a:p>
            <a:pPr marL="0" indent="0">
              <a:buNone/>
            </a:pPr>
            <a:endParaRPr lang="en-US" altLang="en-US" dirty="0"/>
          </a:p>
          <a:p>
            <a:pPr marL="0" indent="0">
              <a:buNone/>
            </a:pPr>
            <a:endParaRPr lang="en-US" dirty="0"/>
          </a:p>
        </p:txBody>
      </p:sp>
      <p:sp>
        <p:nvSpPr>
          <p:cNvPr id="7" name="Title 1"/>
          <p:cNvSpPr txBox="1">
            <a:spLocks/>
          </p:cNvSpPr>
          <p:nvPr/>
        </p:nvSpPr>
        <p:spPr>
          <a:xfrm>
            <a:off x="360010" y="153649"/>
            <a:ext cx="8203545"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t>SLP – Possible Causes of Failure</a:t>
            </a:r>
            <a:endParaRPr lang="en-US" sz="3200" dirty="0"/>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27</a:t>
            </a:fld>
            <a:endParaRPr lang="en-US" dirty="0">
              <a:solidFill>
                <a:srgbClr val="000000">
                  <a:tint val="75000"/>
                </a:srgbClr>
              </a:solidFill>
            </a:endParaRPr>
          </a:p>
        </p:txBody>
      </p:sp>
    </p:spTree>
    <p:extLst>
      <p:ext uri="{BB962C8B-B14F-4D97-AF65-F5344CB8AC3E}">
        <p14:creationId xmlns:p14="http://schemas.microsoft.com/office/powerpoint/2010/main" val="238444013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0" y="0"/>
            <a:ext cx="3487479" cy="6858000"/>
          </a:xfrm>
          <a:prstGeom prst="roundRect">
            <a:avLst>
              <a:gd name="adj" fmla="val 984"/>
            </a:avLst>
          </a:prstGeom>
          <a:solidFill>
            <a:schemeClr val="tx1"/>
          </a:solidFill>
          <a:ln w="28575" cap="flat" cmpd="sng" algn="ctr">
            <a:solidFill>
              <a:schemeClr val="tx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lnSpc>
                <a:spcPct val="107000"/>
              </a:lnSpc>
              <a:spcAft>
                <a:spcPts val="0"/>
              </a:spcAft>
            </a:pPr>
            <a:r>
              <a:rPr lang="en-US" sz="2000" b="1" dirty="0">
                <a:solidFill>
                  <a:schemeClr val="bg1"/>
                </a:solidFill>
                <a:latin typeface="+mn-lt"/>
                <a:ea typeface="Calibri"/>
                <a:cs typeface="Times New Roman"/>
              </a:rPr>
              <a:t>SPR</a:t>
            </a:r>
            <a:endParaRPr lang="en-US" sz="2000" b="1" dirty="0">
              <a:solidFill>
                <a:schemeClr val="bg1"/>
              </a:solidFill>
              <a:latin typeface="+mn-lt"/>
              <a:ea typeface="Calibri"/>
            </a:endParaRPr>
          </a:p>
        </p:txBody>
      </p:sp>
      <p:sp>
        <p:nvSpPr>
          <p:cNvPr id="14"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latin typeface="Calibri" panose="020F0502020204030204" pitchFamily="34" charset="0"/>
                <a:cs typeface="Calibri" panose="020F0502020204030204" pitchFamily="34" charset="0"/>
              </a:rPr>
              <a:t>Spatial Resolution</a:t>
            </a:r>
            <a:endParaRPr lang="en-US" sz="3200" dirty="0">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28</a:t>
            </a:fld>
            <a:endParaRPr lang="en-US" dirty="0">
              <a:solidFill>
                <a:srgbClr val="000000">
                  <a:tint val="75000"/>
                </a:srgbClr>
              </a:solidFill>
            </a:endParaRPr>
          </a:p>
        </p:txBody>
      </p:sp>
      <p:sp>
        <p:nvSpPr>
          <p:cNvPr id="36" name="Text Placeholder 1"/>
          <p:cNvSpPr txBox="1">
            <a:spLocks/>
          </p:cNvSpPr>
          <p:nvPr/>
        </p:nvSpPr>
        <p:spPr>
          <a:xfrm>
            <a:off x="3648487" y="1383659"/>
            <a:ext cx="5243993" cy="4786554"/>
          </a:xfrm>
          <a:prstGeom prst="rect">
            <a:avLst/>
          </a:prstGeom>
        </p:spPr>
        <p:txBody>
          <a:bodyPr/>
          <a:lstStyle>
            <a:lvl1pPr marL="0" indent="0" algn="l" rtl="0" eaLnBrk="1" fontAlgn="base" hangingPunct="1">
              <a:lnSpc>
                <a:spcPct val="100000"/>
              </a:lnSpc>
              <a:spcBef>
                <a:spcPts val="469"/>
              </a:spcBef>
              <a:spcAft>
                <a:spcPct val="0"/>
              </a:spcAft>
              <a:buFont typeface="Arial" panose="020B0604020202020204" pitchFamily="34" charset="0"/>
              <a:buNone/>
              <a:defRPr lang="en-US" sz="2000" b="0" i="0" baseline="0" noProof="0" dirty="0">
                <a:solidFill>
                  <a:schemeClr val="tx1"/>
                </a:solidFill>
                <a:latin typeface="Calibri" panose="020F0502020204030204" pitchFamily="34" charset="0"/>
                <a:ea typeface="Calibri" panose="020F0502020204030204" pitchFamily="34" charset="0"/>
                <a:cs typeface="Arial"/>
              </a:defRPr>
            </a:lvl1pPr>
            <a:lvl2pPr marL="511175" marR="0" indent="-285750" algn="l" defTabSz="1072866" rtl="0" eaLnBrk="1" fontAlgn="base" latinLnBrk="0" hangingPunct="1">
              <a:lnSpc>
                <a:spcPct val="100000"/>
              </a:lnSpc>
              <a:spcBef>
                <a:spcPts val="0"/>
              </a:spcBef>
              <a:spcAft>
                <a:spcPct val="0"/>
              </a:spcAft>
              <a:buClrTx/>
              <a:buSzTx/>
              <a:buFont typeface="Calibri" panose="020F0502020204030204" pitchFamily="34" charset="0"/>
              <a:buNone/>
              <a:tabLst/>
              <a:defRPr lang="en-US" sz="2000" b="0" i="0" noProof="0" dirty="0" smtClean="0">
                <a:solidFill>
                  <a:schemeClr val="tx1"/>
                </a:solidFill>
                <a:latin typeface="Calibri" panose="020F0502020204030204" pitchFamily="34" charset="0"/>
                <a:ea typeface="Calibri" panose="020F0502020204030204" pitchFamily="34" charset="0"/>
                <a:cs typeface="Arial"/>
              </a:defRPr>
            </a:lvl2pPr>
            <a:lvl3pPr marL="747712" indent="-285750" algn="l" rtl="0" eaLnBrk="1" fontAlgn="base" hangingPunct="1">
              <a:lnSpc>
                <a:spcPct val="100000"/>
              </a:lnSpc>
              <a:spcBef>
                <a:spcPts val="0"/>
              </a:spcBef>
              <a:spcAft>
                <a:spcPct val="0"/>
              </a:spcAft>
              <a:buFont typeface="Wingdings" panose="05000000000000000000" pitchFamily="2" charset="2"/>
              <a:buNone/>
              <a:defRPr lang="en-US" sz="1800" b="0" i="0" noProof="0" dirty="0" smtClean="0">
                <a:solidFill>
                  <a:schemeClr val="tx1"/>
                </a:solidFill>
                <a:latin typeface="Calibri" panose="020F0502020204030204" pitchFamily="34" charset="0"/>
                <a:ea typeface="Calibri" panose="020F0502020204030204" pitchFamily="34" charset="0"/>
                <a:cs typeface="Arial"/>
              </a:defRPr>
            </a:lvl3pPr>
            <a:lvl4pPr marL="974725" indent="-285750" algn="l" rtl="0" eaLnBrk="1" fontAlgn="base" hangingPunct="1">
              <a:lnSpc>
                <a:spcPct val="100000"/>
              </a:lnSpc>
              <a:spcBef>
                <a:spcPts val="0"/>
              </a:spcBef>
              <a:spcAft>
                <a:spcPct val="0"/>
              </a:spcAft>
              <a:buFont typeface="Arial" panose="020B0604020202020204" pitchFamily="34" charset="0"/>
              <a:buChar char="•"/>
              <a:defRPr lang="en-US" sz="1800" b="0" i="0" noProof="0" dirty="0" smtClean="0">
                <a:solidFill>
                  <a:schemeClr val="tx1"/>
                </a:solidFill>
                <a:latin typeface="Calibri" panose="020F0502020204030204" pitchFamily="34" charset="0"/>
                <a:ea typeface="Calibri" panose="020F0502020204030204" pitchFamily="34" charset="0"/>
                <a:cs typeface="Arial"/>
              </a:defRPr>
            </a:lvl4pPr>
            <a:lvl5pPr marL="1200150" indent="-285750" algn="l" rtl="0" eaLnBrk="1" fontAlgn="base" hangingPunct="1">
              <a:lnSpc>
                <a:spcPct val="100000"/>
              </a:lnSpc>
              <a:spcBef>
                <a:spcPts val="0"/>
              </a:spcBef>
              <a:spcAft>
                <a:spcPts val="0"/>
              </a:spcAft>
              <a:buFont typeface="Lucida Grande"/>
              <a:buChar char="–"/>
              <a:defRPr lang="en-US" sz="1800" b="0" i="0" noProof="0" dirty="0" smtClean="0">
                <a:solidFill>
                  <a:schemeClr val="tx1"/>
                </a:solidFill>
                <a:latin typeface="Calibri" panose="020F0502020204030204" pitchFamily="34" charset="0"/>
                <a:ea typeface="Calibri" panose="020F0502020204030204" pitchFamily="34" charset="0"/>
                <a:cs typeface="Arial"/>
              </a:defRPr>
            </a:lvl5pPr>
            <a:lvl6pPr marL="1882775" indent="-266700" algn="l" rtl="0" eaLnBrk="1" fontAlgn="base" hangingPunct="1">
              <a:lnSpc>
                <a:spcPct val="130000"/>
              </a:lnSpc>
              <a:spcBef>
                <a:spcPct val="20000"/>
              </a:spcBef>
              <a:spcAft>
                <a:spcPct val="0"/>
              </a:spcAft>
              <a:buChar char="»"/>
              <a:defRPr sz="1400">
                <a:solidFill>
                  <a:schemeClr val="tx1"/>
                </a:solidFill>
                <a:latin typeface="+mn-lt"/>
              </a:defRPr>
            </a:lvl6pPr>
            <a:lvl7pPr marL="1425575" indent="-285750" algn="l" rtl="0" eaLnBrk="1" fontAlgn="base" hangingPunct="1">
              <a:lnSpc>
                <a:spcPct val="100000"/>
              </a:lnSpc>
              <a:spcBef>
                <a:spcPts val="0"/>
              </a:spcBef>
              <a:spcAft>
                <a:spcPts val="0"/>
              </a:spcAft>
              <a:buChar char="»"/>
              <a:defRPr lang="en-US" sz="1800" b="0" i="0" noProof="0" dirty="0" smtClean="0">
                <a:solidFill>
                  <a:schemeClr val="tx1"/>
                </a:solidFill>
                <a:latin typeface="Calibri" panose="020F0502020204030204" pitchFamily="34" charset="0"/>
                <a:cs typeface="Calibri" panose="020F0502020204030204" pitchFamily="34" charset="0"/>
              </a:defRPr>
            </a:lvl7pPr>
            <a:lvl8pPr marL="4023246" indent="-268216" algn="l" rtl="0" eaLnBrk="1" fontAlgn="base" hangingPunct="1">
              <a:lnSpc>
                <a:spcPct val="130000"/>
              </a:lnSpc>
              <a:spcBef>
                <a:spcPct val="20000"/>
              </a:spcBef>
              <a:spcAft>
                <a:spcPct val="0"/>
              </a:spcAft>
              <a:buChar char="»"/>
              <a:defRPr sz="1400">
                <a:solidFill>
                  <a:schemeClr val="tx1"/>
                </a:solidFill>
                <a:latin typeface="+mn-lt"/>
              </a:defRPr>
            </a:lvl8pPr>
            <a:lvl9pPr marL="4559678" indent="-268216" algn="l" rtl="0" eaLnBrk="1" fontAlgn="base" hangingPunct="1">
              <a:lnSpc>
                <a:spcPct val="130000"/>
              </a:lnSpc>
              <a:spcBef>
                <a:spcPct val="20000"/>
              </a:spcBef>
              <a:spcAft>
                <a:spcPct val="0"/>
              </a:spcAft>
              <a:buChar char="»"/>
              <a:defRPr sz="1400">
                <a:solidFill>
                  <a:schemeClr val="tx1"/>
                </a:solidFill>
                <a:latin typeface="+mn-lt"/>
              </a:defRPr>
            </a:lvl9pPr>
          </a:lstStyle>
          <a:p>
            <a:pPr marL="285750" indent="-285750">
              <a:buFont typeface="Arial" panose="020B0604020202020204" pitchFamily="34" charset="0"/>
              <a:buChar char="•"/>
            </a:pPr>
            <a:r>
              <a:rPr lang="fi-FI" altLang="en-US" sz="1800" dirty="0">
                <a:cs typeface="Calibri" panose="020F0502020204030204" pitchFamily="34" charset="0"/>
              </a:rPr>
              <a:t>The SPR section contains slightly tilted edges for determining spatial resolution.</a:t>
            </a:r>
            <a:endParaRPr lang="en-US" altLang="en-US" sz="1800" dirty="0">
              <a:cs typeface="Calibri" panose="020F0502020204030204" pitchFamily="34" charset="0"/>
            </a:endParaRPr>
          </a:p>
          <a:p>
            <a:endParaRPr lang="en-US" sz="1800" dirty="0">
              <a:cs typeface="Calibri" panose="020F0502020204030204" pitchFamily="34" charset="0"/>
            </a:endParaRPr>
          </a:p>
          <a:p>
            <a:pPr marL="342900" indent="-342900">
              <a:buFont typeface="Arial" panose="020B0604020202020204" pitchFamily="34" charset="0"/>
              <a:buChar char="•"/>
            </a:pPr>
            <a:endParaRPr lang="en-US" altLang="en-US" sz="900" dirty="0">
              <a:cs typeface="Calibri" panose="020F0502020204030204" pitchFamily="34" charset="0"/>
            </a:endParaRPr>
          </a:p>
          <a:p>
            <a:pPr marL="285750" indent="-285750">
              <a:buFont typeface="Arial" panose="020B0604020202020204" pitchFamily="34" charset="0"/>
              <a:buChar char="•"/>
            </a:pPr>
            <a:r>
              <a:rPr lang="en-US" sz="1800" dirty="0">
                <a:cs typeface="Calibri" panose="020F0502020204030204" pitchFamily="34" charset="0"/>
              </a:rPr>
              <a:t>The spatial resolution measures the smallest detail that is visible in the test images, that is the impact of blur.</a:t>
            </a:r>
          </a:p>
          <a:p>
            <a:pPr marL="285750" indent="-285750">
              <a:buFont typeface="Arial" panose="020B0604020202020204" pitchFamily="34" charset="0"/>
              <a:buChar char="•"/>
            </a:pPr>
            <a:endParaRPr lang="en-US" altLang="en-US" sz="800" dirty="0">
              <a:cs typeface="Calibri" panose="020F0502020204030204" pitchFamily="34" charset="0"/>
            </a:endParaRPr>
          </a:p>
          <a:p>
            <a:pPr marL="285750" indent="-285750">
              <a:buFont typeface="Arial" panose="020B0604020202020204" pitchFamily="34" charset="0"/>
              <a:buChar char="•"/>
            </a:pPr>
            <a:r>
              <a:rPr lang="en-US" sz="1800" dirty="0"/>
              <a:t>SPR measurement is for regular follow-up. </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cs typeface="Calibri" panose="020F0502020204030204" pitchFamily="34" charset="0"/>
            </a:endParaRPr>
          </a:p>
          <a:p>
            <a:pPr marL="285750" indent="-285750">
              <a:buFont typeface="Arial" panose="020B0604020202020204" pitchFamily="34" charset="0"/>
              <a:buChar char="•"/>
            </a:pPr>
            <a:endParaRPr lang="en-US" sz="1800" dirty="0">
              <a:cs typeface="Calibri" panose="020F0502020204030204" pitchFamily="34" charset="0"/>
            </a:endParaRPr>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342900" indent="-342900">
              <a:buFont typeface="Arial" panose="020B0604020202020204" pitchFamily="34" charset="0"/>
              <a:buChar char="•"/>
            </a:pPr>
            <a:endParaRPr lang="en-US" kern="0" dirty="0">
              <a:latin typeface="Calibri" panose="020F0502020204030204"/>
            </a:endParaRPr>
          </a:p>
        </p:txBody>
      </p:sp>
      <p:sp>
        <p:nvSpPr>
          <p:cNvPr id="23" name="TextBox 22"/>
          <p:cNvSpPr txBox="1"/>
          <p:nvPr>
            <p:custDataLst>
              <p:tags r:id="rId1"/>
            </p:custDataLst>
          </p:nvPr>
        </p:nvSpPr>
        <p:spPr>
          <a:xfrm>
            <a:off x="-2627" y="6402542"/>
            <a:ext cx="3487479" cy="261610"/>
          </a:xfrm>
          <a:prstGeom prst="rect">
            <a:avLst/>
          </a:prstGeom>
          <a:noFill/>
        </p:spPr>
        <p:txBody>
          <a:bodyPr wrap="square" rtlCol="0">
            <a:spAutoFit/>
          </a:bodyPr>
          <a:lstStyle/>
          <a:p>
            <a:pPr algn="ctr"/>
            <a:r>
              <a:rPr lang="fi-FI" sz="1100" i="1" dirty="0">
                <a:solidFill>
                  <a:schemeClr val="bg1"/>
                </a:solidFill>
                <a:latin typeface="Calibri" panose="020F0502020204030204" pitchFamily="34" charset="0"/>
                <a:cs typeface="Calibri" panose="020F0502020204030204" pitchFamily="34" charset="0"/>
              </a:rPr>
              <a:t>SPR section inside the head phantom </a:t>
            </a:r>
            <a:endParaRPr lang="en-US" sz="1100" i="1" dirty="0">
              <a:solidFill>
                <a:schemeClr val="bg1"/>
              </a:solidFill>
              <a:latin typeface="Calibri" panose="020F0502020204030204" pitchFamily="34" charset="0"/>
              <a:cs typeface="Calibri" panose="020F0502020204030204" pitchFamily="34" charset="0"/>
            </a:endParaRPr>
          </a:p>
        </p:txBody>
      </p:sp>
      <p:sp>
        <p:nvSpPr>
          <p:cNvPr id="20" name="Right Arrow 19"/>
          <p:cNvSpPr/>
          <p:nvPr/>
        </p:nvSpPr>
        <p:spPr bwMode="auto">
          <a:xfrm>
            <a:off x="3598154" y="3647075"/>
            <a:ext cx="338105" cy="240642"/>
          </a:xfrm>
          <a:prstGeom prst="rightArrow">
            <a:avLst/>
          </a:prstGeom>
          <a:solidFill>
            <a:schemeClr val="bg1">
              <a:lumMod val="50000"/>
            </a:schemeClr>
          </a:solidFill>
          <a:ln w="28575" cap="flat" cmpd="sng" algn="ctr">
            <a:solidFill>
              <a:schemeClr val="bg1">
                <a:lumMod val="50000"/>
              </a:schemeClr>
            </a:solidFill>
            <a:prstDash val="solid"/>
            <a:round/>
            <a:headEnd type="none" w="med" len="med"/>
            <a:tailEnd type="none" w="med" len="med"/>
          </a:ln>
          <a:effectLst/>
          <a:scene3d>
            <a:camera prst="orthographicFront"/>
            <a:lightRig rig="soft" dir="t"/>
          </a:scene3d>
          <a:sp3d extrusionH="101600" contourW="6350" prstMaterial="matte">
            <a:bevelT w="101600" h="127000"/>
            <a:bevelB w="95250" h="1016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pic>
        <p:nvPicPr>
          <p:cNvPr id="26" name="Picture 25"/>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 y="4566006"/>
            <a:ext cx="3506009" cy="1904298"/>
          </a:xfrm>
          <a:prstGeom prst="rect">
            <a:avLst/>
          </a:prstGeom>
        </p:spPr>
      </p:pic>
      <p:sp>
        <p:nvSpPr>
          <p:cNvPr id="39" name="TextBox 38"/>
          <p:cNvSpPr txBox="1"/>
          <p:nvPr/>
        </p:nvSpPr>
        <p:spPr>
          <a:xfrm>
            <a:off x="-2627" y="830284"/>
            <a:ext cx="3506005" cy="261610"/>
          </a:xfrm>
          <a:prstGeom prst="rect">
            <a:avLst/>
          </a:prstGeom>
          <a:noFill/>
        </p:spPr>
        <p:txBody>
          <a:bodyPr wrap="square" rtlCol="0">
            <a:spAutoFit/>
          </a:bodyPr>
          <a:lstStyle/>
          <a:p>
            <a:pPr algn="ctr"/>
            <a:r>
              <a:rPr lang="fi-FI" sz="1100" i="1" dirty="0">
                <a:solidFill>
                  <a:schemeClr val="bg1"/>
                </a:solidFill>
                <a:latin typeface="Calibri" panose="020F0502020204030204" pitchFamily="34" charset="0"/>
                <a:cs typeface="Calibri" panose="020F0502020204030204" pitchFamily="34" charset="0"/>
              </a:rPr>
              <a:t>SPR image</a:t>
            </a:r>
            <a:endParaRPr lang="en-US" sz="1100" i="1" dirty="0">
              <a:solidFill>
                <a:schemeClr val="bg1"/>
              </a:solidFill>
              <a:latin typeface="Calibri" panose="020F0502020204030204" pitchFamily="34" charset="0"/>
              <a:cs typeface="Calibri" panose="020F0502020204030204" pitchFamily="34" charset="0"/>
            </a:endParaRPr>
          </a:p>
        </p:txBody>
      </p:sp>
      <p:sp>
        <p:nvSpPr>
          <p:cNvPr id="29" name="Right Arrow 28"/>
          <p:cNvSpPr/>
          <p:nvPr/>
        </p:nvSpPr>
        <p:spPr bwMode="auto">
          <a:xfrm rot="16200000">
            <a:off x="1275424" y="3966688"/>
            <a:ext cx="955158" cy="413246"/>
          </a:xfrm>
          <a:prstGeom prst="rightArrow">
            <a:avLst/>
          </a:prstGeom>
          <a:solidFill>
            <a:schemeClr val="accent3"/>
          </a:solidFill>
          <a:ln w="28575" cap="flat" cmpd="sng" algn="ctr">
            <a:solidFill>
              <a:schemeClr val="accent3"/>
            </a:solidFill>
            <a:prstDash val="solid"/>
            <a:round/>
            <a:headEnd type="none" w="med" len="med"/>
            <a:tailEnd type="none" w="med" len="med"/>
          </a:ln>
          <a:effectLst/>
          <a:scene3d>
            <a:camera prst="orthographicFront"/>
            <a:lightRig rig="soft" dir="t"/>
          </a:scene3d>
          <a:sp3d extrusionH="101600" contourW="6350" prstMaterial="matte">
            <a:bevelT w="101600" h="127000"/>
            <a:bevelB w="95250" h="1016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18" name="Rectangle 17"/>
          <p:cNvSpPr/>
          <p:nvPr/>
        </p:nvSpPr>
        <p:spPr bwMode="auto">
          <a:xfrm>
            <a:off x="395416" y="4682014"/>
            <a:ext cx="1062681" cy="450159"/>
          </a:xfrm>
          <a:prstGeom prst="rect">
            <a:avLst/>
          </a:prstGeom>
          <a:noFill/>
          <a:ln w="2857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pic>
        <p:nvPicPr>
          <p:cNvPr id="16" name="Picture 1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46670" y="1401911"/>
            <a:ext cx="1622854" cy="1235479"/>
          </a:xfrm>
          <a:prstGeom prst="rect">
            <a:avLst/>
          </a:prstGeom>
        </p:spPr>
      </p:pic>
      <p:sp>
        <p:nvSpPr>
          <p:cNvPr id="17" name="Rounded Rectangle 16"/>
          <p:cNvSpPr/>
          <p:nvPr/>
        </p:nvSpPr>
        <p:spPr bwMode="auto">
          <a:xfrm>
            <a:off x="82678" y="389505"/>
            <a:ext cx="3327991" cy="382311"/>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PIQT measurement</a:t>
            </a:r>
            <a:endParaRPr lang="en-US" sz="3200" b="1" dirty="0">
              <a:latin typeface="+mn-lt"/>
              <a:ea typeface="Calibri"/>
            </a:endParaRPr>
          </a:p>
        </p:txBody>
      </p:sp>
    </p:spTree>
    <p:extLst>
      <p:ext uri="{BB962C8B-B14F-4D97-AF65-F5344CB8AC3E}">
        <p14:creationId xmlns:p14="http://schemas.microsoft.com/office/powerpoint/2010/main" val="657001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0" y="0"/>
            <a:ext cx="3487479" cy="6858000"/>
          </a:xfrm>
          <a:prstGeom prst="roundRect">
            <a:avLst>
              <a:gd name="adj" fmla="val 984"/>
            </a:avLst>
          </a:prstGeom>
          <a:solidFill>
            <a:schemeClr val="tx1"/>
          </a:solidFill>
          <a:ln w="28575" cap="flat" cmpd="sng" algn="ctr">
            <a:solidFill>
              <a:schemeClr val="tx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lnSpc>
                <a:spcPct val="107000"/>
              </a:lnSpc>
              <a:spcAft>
                <a:spcPts val="0"/>
              </a:spcAft>
            </a:pPr>
            <a:r>
              <a:rPr lang="en-US" sz="2000" b="1" dirty="0">
                <a:solidFill>
                  <a:schemeClr val="bg1"/>
                </a:solidFill>
                <a:latin typeface="+mn-lt"/>
                <a:ea typeface="Calibri"/>
                <a:cs typeface="Times New Roman"/>
              </a:rPr>
              <a:t>SPR</a:t>
            </a:r>
            <a:endParaRPr lang="en-US" sz="2000" b="1" dirty="0">
              <a:solidFill>
                <a:schemeClr val="bg1"/>
              </a:solidFill>
              <a:latin typeface="+mn-lt"/>
              <a:ea typeface="Calibri"/>
            </a:endParaRPr>
          </a:p>
        </p:txBody>
      </p:sp>
      <p:sp>
        <p:nvSpPr>
          <p:cNvPr id="14"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latin typeface="Calibri" panose="020F0502020204030204" pitchFamily="34" charset="0"/>
                <a:cs typeface="Calibri" panose="020F0502020204030204" pitchFamily="34" charset="0"/>
              </a:rPr>
              <a:t>Philips Spatial Resolution Measurement</a:t>
            </a:r>
            <a:endParaRPr lang="en-US" sz="3200" dirty="0">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29</a:t>
            </a:fld>
            <a:endParaRPr lang="en-US" dirty="0">
              <a:solidFill>
                <a:srgbClr val="000000">
                  <a:tint val="75000"/>
                </a:srgbClr>
              </a:solidFill>
            </a:endParaRPr>
          </a:p>
        </p:txBody>
      </p:sp>
      <p:sp>
        <p:nvSpPr>
          <p:cNvPr id="36" name="Text Placeholder 1"/>
          <p:cNvSpPr txBox="1">
            <a:spLocks/>
          </p:cNvSpPr>
          <p:nvPr/>
        </p:nvSpPr>
        <p:spPr>
          <a:xfrm>
            <a:off x="3648487" y="1383659"/>
            <a:ext cx="5392611" cy="4834262"/>
          </a:xfrm>
          <a:prstGeom prst="rect">
            <a:avLst/>
          </a:prstGeom>
        </p:spPr>
        <p:txBody>
          <a:bodyPr/>
          <a:lstStyle>
            <a:lvl1pPr marL="0" indent="0" algn="l" rtl="0" eaLnBrk="1" fontAlgn="base" hangingPunct="1">
              <a:lnSpc>
                <a:spcPct val="100000"/>
              </a:lnSpc>
              <a:spcBef>
                <a:spcPts val="469"/>
              </a:spcBef>
              <a:spcAft>
                <a:spcPct val="0"/>
              </a:spcAft>
              <a:buFont typeface="Arial" panose="020B0604020202020204" pitchFamily="34" charset="0"/>
              <a:buNone/>
              <a:defRPr lang="en-US" sz="2000" b="0" i="0" baseline="0" noProof="0" dirty="0">
                <a:solidFill>
                  <a:schemeClr val="tx1"/>
                </a:solidFill>
                <a:latin typeface="Calibri" panose="020F0502020204030204" pitchFamily="34" charset="0"/>
                <a:ea typeface="Calibri" panose="020F0502020204030204" pitchFamily="34" charset="0"/>
                <a:cs typeface="Arial"/>
              </a:defRPr>
            </a:lvl1pPr>
            <a:lvl2pPr marL="511175" marR="0" indent="-285750" algn="l" defTabSz="1072866" rtl="0" eaLnBrk="1" fontAlgn="base" latinLnBrk="0" hangingPunct="1">
              <a:lnSpc>
                <a:spcPct val="100000"/>
              </a:lnSpc>
              <a:spcBef>
                <a:spcPts val="0"/>
              </a:spcBef>
              <a:spcAft>
                <a:spcPct val="0"/>
              </a:spcAft>
              <a:buClrTx/>
              <a:buSzTx/>
              <a:buFont typeface="Calibri" panose="020F0502020204030204" pitchFamily="34" charset="0"/>
              <a:buNone/>
              <a:tabLst/>
              <a:defRPr lang="en-US" sz="2000" b="0" i="0" noProof="0" dirty="0" smtClean="0">
                <a:solidFill>
                  <a:schemeClr val="tx1"/>
                </a:solidFill>
                <a:latin typeface="Calibri" panose="020F0502020204030204" pitchFamily="34" charset="0"/>
                <a:ea typeface="Calibri" panose="020F0502020204030204" pitchFamily="34" charset="0"/>
                <a:cs typeface="Arial"/>
              </a:defRPr>
            </a:lvl2pPr>
            <a:lvl3pPr marL="747712" indent="-285750" algn="l" rtl="0" eaLnBrk="1" fontAlgn="base" hangingPunct="1">
              <a:lnSpc>
                <a:spcPct val="100000"/>
              </a:lnSpc>
              <a:spcBef>
                <a:spcPts val="0"/>
              </a:spcBef>
              <a:spcAft>
                <a:spcPct val="0"/>
              </a:spcAft>
              <a:buFont typeface="Wingdings" panose="05000000000000000000" pitchFamily="2" charset="2"/>
              <a:buNone/>
              <a:defRPr lang="en-US" sz="1800" b="0" i="0" noProof="0" dirty="0" smtClean="0">
                <a:solidFill>
                  <a:schemeClr val="tx1"/>
                </a:solidFill>
                <a:latin typeface="Calibri" panose="020F0502020204030204" pitchFamily="34" charset="0"/>
                <a:ea typeface="Calibri" panose="020F0502020204030204" pitchFamily="34" charset="0"/>
                <a:cs typeface="Arial"/>
              </a:defRPr>
            </a:lvl3pPr>
            <a:lvl4pPr marL="974725" indent="-285750" algn="l" rtl="0" eaLnBrk="1" fontAlgn="base" hangingPunct="1">
              <a:lnSpc>
                <a:spcPct val="100000"/>
              </a:lnSpc>
              <a:spcBef>
                <a:spcPts val="0"/>
              </a:spcBef>
              <a:spcAft>
                <a:spcPct val="0"/>
              </a:spcAft>
              <a:buFont typeface="Arial" panose="020B0604020202020204" pitchFamily="34" charset="0"/>
              <a:buChar char="•"/>
              <a:defRPr lang="en-US" sz="1800" b="0" i="0" noProof="0" dirty="0" smtClean="0">
                <a:solidFill>
                  <a:schemeClr val="tx1"/>
                </a:solidFill>
                <a:latin typeface="Calibri" panose="020F0502020204030204" pitchFamily="34" charset="0"/>
                <a:ea typeface="Calibri" panose="020F0502020204030204" pitchFamily="34" charset="0"/>
                <a:cs typeface="Arial"/>
              </a:defRPr>
            </a:lvl4pPr>
            <a:lvl5pPr marL="1200150" indent="-285750" algn="l" rtl="0" eaLnBrk="1" fontAlgn="base" hangingPunct="1">
              <a:lnSpc>
                <a:spcPct val="100000"/>
              </a:lnSpc>
              <a:spcBef>
                <a:spcPts val="0"/>
              </a:spcBef>
              <a:spcAft>
                <a:spcPts val="0"/>
              </a:spcAft>
              <a:buFont typeface="Lucida Grande"/>
              <a:buChar char="–"/>
              <a:defRPr lang="en-US" sz="1800" b="0" i="0" noProof="0" dirty="0" smtClean="0">
                <a:solidFill>
                  <a:schemeClr val="tx1"/>
                </a:solidFill>
                <a:latin typeface="Calibri" panose="020F0502020204030204" pitchFamily="34" charset="0"/>
                <a:ea typeface="Calibri" panose="020F0502020204030204" pitchFamily="34" charset="0"/>
                <a:cs typeface="Arial"/>
              </a:defRPr>
            </a:lvl5pPr>
            <a:lvl6pPr marL="1882775" indent="-266700" algn="l" rtl="0" eaLnBrk="1" fontAlgn="base" hangingPunct="1">
              <a:lnSpc>
                <a:spcPct val="130000"/>
              </a:lnSpc>
              <a:spcBef>
                <a:spcPct val="20000"/>
              </a:spcBef>
              <a:spcAft>
                <a:spcPct val="0"/>
              </a:spcAft>
              <a:buChar char="»"/>
              <a:defRPr sz="1400">
                <a:solidFill>
                  <a:schemeClr val="tx1"/>
                </a:solidFill>
                <a:latin typeface="+mn-lt"/>
              </a:defRPr>
            </a:lvl6pPr>
            <a:lvl7pPr marL="1425575" indent="-285750" algn="l" rtl="0" eaLnBrk="1" fontAlgn="base" hangingPunct="1">
              <a:lnSpc>
                <a:spcPct val="100000"/>
              </a:lnSpc>
              <a:spcBef>
                <a:spcPts val="0"/>
              </a:spcBef>
              <a:spcAft>
                <a:spcPts val="0"/>
              </a:spcAft>
              <a:buChar char="»"/>
              <a:defRPr lang="en-US" sz="1800" b="0" i="0" noProof="0" dirty="0" smtClean="0">
                <a:solidFill>
                  <a:schemeClr val="tx1"/>
                </a:solidFill>
                <a:latin typeface="Calibri" panose="020F0502020204030204" pitchFamily="34" charset="0"/>
                <a:cs typeface="Calibri" panose="020F0502020204030204" pitchFamily="34" charset="0"/>
              </a:defRPr>
            </a:lvl7pPr>
            <a:lvl8pPr marL="4023246" indent="-268216" algn="l" rtl="0" eaLnBrk="1" fontAlgn="base" hangingPunct="1">
              <a:lnSpc>
                <a:spcPct val="130000"/>
              </a:lnSpc>
              <a:spcBef>
                <a:spcPct val="20000"/>
              </a:spcBef>
              <a:spcAft>
                <a:spcPct val="0"/>
              </a:spcAft>
              <a:buChar char="»"/>
              <a:defRPr sz="1400">
                <a:solidFill>
                  <a:schemeClr val="tx1"/>
                </a:solidFill>
                <a:latin typeface="+mn-lt"/>
              </a:defRPr>
            </a:lvl8pPr>
            <a:lvl9pPr marL="4559678" indent="-268216" algn="l" rtl="0" eaLnBrk="1" fontAlgn="base" hangingPunct="1">
              <a:lnSpc>
                <a:spcPct val="130000"/>
              </a:lnSpc>
              <a:spcBef>
                <a:spcPct val="20000"/>
              </a:spcBef>
              <a:spcAft>
                <a:spcPct val="0"/>
              </a:spcAft>
              <a:buChar char="»"/>
              <a:defRPr sz="1400">
                <a:solidFill>
                  <a:schemeClr val="tx1"/>
                </a:solidFill>
                <a:latin typeface="+mn-lt"/>
              </a:defRPr>
            </a:lvl9pPr>
          </a:lstStyle>
          <a:p>
            <a:pPr marL="285750" indent="-285750">
              <a:buFont typeface="Arial" panose="020B0604020202020204" pitchFamily="34" charset="0"/>
              <a:buChar char="•"/>
            </a:pPr>
            <a:r>
              <a:rPr lang="en-US" sz="1800" dirty="0">
                <a:cs typeface="Calibri" panose="020F0502020204030204" pitchFamily="34" charset="0"/>
              </a:rPr>
              <a:t>Philips method measures spatial resolution as the width between the two first zero crossings of the Line Spread Function, which is measured from the profile of an edge in the phantom.</a:t>
            </a:r>
          </a:p>
          <a:p>
            <a:pPr marL="285750" indent="-285750">
              <a:buFont typeface="Arial" panose="020B0604020202020204" pitchFamily="34" charset="0"/>
              <a:buChar char="•"/>
            </a:pPr>
            <a:r>
              <a:rPr lang="en-US" sz="1700" dirty="0">
                <a:cs typeface="Times New Roman" panose="02020603050405020304" pitchFamily="18" charset="0"/>
              </a:rPr>
              <a:t>Practical Philips solution for measuring system resolution performance: </a:t>
            </a:r>
          </a:p>
          <a:p>
            <a:pPr marL="796925" lvl="1">
              <a:buFont typeface="Arial" panose="020B0604020202020204" pitchFamily="34" charset="0"/>
              <a:buChar char="•"/>
            </a:pPr>
            <a:r>
              <a:rPr lang="en-US" sz="1600" dirty="0">
                <a:cs typeface="Times New Roman" panose="02020603050405020304" pitchFamily="18" charset="0"/>
              </a:rPr>
              <a:t>Record a profile of an ideal object edge</a:t>
            </a:r>
          </a:p>
          <a:p>
            <a:pPr marL="796925" lvl="1">
              <a:buFont typeface="Arial" panose="020B0604020202020204" pitchFamily="34" charset="0"/>
              <a:buChar char="•"/>
            </a:pPr>
            <a:r>
              <a:rPr lang="en-US" sz="1600" dirty="0">
                <a:cs typeface="Times New Roman" panose="02020603050405020304" pitchFamily="18" charset="0"/>
              </a:rPr>
              <a:t>Derivate it to get line spread function and</a:t>
            </a:r>
          </a:p>
          <a:p>
            <a:pPr marL="796925" lvl="1">
              <a:buFont typeface="Arial" panose="020B0604020202020204" pitchFamily="34" charset="0"/>
              <a:buChar char="•"/>
            </a:pPr>
            <a:r>
              <a:rPr lang="en-US" sz="1600" dirty="0">
                <a:cs typeface="Times New Roman" panose="02020603050405020304" pitchFamily="18" charset="0"/>
              </a:rPr>
              <a:t>Fourier transform it to get the modulation transfer function.</a:t>
            </a:r>
          </a:p>
          <a:p>
            <a:pPr marL="285750" indent="-285750">
              <a:buFont typeface="Arial" panose="020B0604020202020204" pitchFamily="34" charset="0"/>
              <a:buChar char="•"/>
            </a:pPr>
            <a:r>
              <a:rPr lang="en-US" sz="1700" dirty="0">
                <a:cs typeface="Times New Roman" panose="02020603050405020304" pitchFamily="18" charset="0"/>
              </a:rPr>
              <a:t>Width of line spread function gives twice the pixel size and MTF value at Half Maximum gives the maximum number of line pairs per pixel. For an ideal system this value is 0.5 corresponding to one line per pixel.</a:t>
            </a:r>
            <a:endParaRPr lang="en-US" sz="1800" dirty="0">
              <a:cs typeface="Calibri" panose="020F0502020204030204" pitchFamily="34" charset="0"/>
            </a:endParaRPr>
          </a:p>
          <a:p>
            <a:pPr marL="285750" indent="-285750">
              <a:buFont typeface="Arial" panose="020B0604020202020204" pitchFamily="34" charset="0"/>
              <a:buChar char="•"/>
            </a:pPr>
            <a:endParaRPr lang="en-US" sz="1800" dirty="0">
              <a:cs typeface="Calibri" panose="020F0502020204030204" pitchFamily="34" charset="0"/>
            </a:endParaRPr>
          </a:p>
          <a:p>
            <a:pPr marL="342900" indent="-34290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cs typeface="Calibri" panose="020F0502020204030204" pitchFamily="34" charset="0"/>
            </a:endParaRPr>
          </a:p>
          <a:p>
            <a:pPr marL="285750" indent="-285750">
              <a:buFont typeface="Arial" panose="020B0604020202020204" pitchFamily="34" charset="0"/>
              <a:buChar char="•"/>
            </a:pPr>
            <a:endParaRPr lang="en-US" sz="1800" dirty="0">
              <a:cs typeface="Calibri" panose="020F0502020204030204" pitchFamily="34" charset="0"/>
            </a:endParaRPr>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342900" indent="-342900">
              <a:buFont typeface="Arial" panose="020B0604020202020204" pitchFamily="34" charset="0"/>
              <a:buChar char="•"/>
            </a:pPr>
            <a:endParaRPr lang="en-US" kern="0" dirty="0">
              <a:latin typeface="Calibri" panose="020F0502020204030204"/>
            </a:endParaRPr>
          </a:p>
        </p:txBody>
      </p:sp>
      <p:sp>
        <p:nvSpPr>
          <p:cNvPr id="17" name="TextBox 16"/>
          <p:cNvSpPr txBox="1"/>
          <p:nvPr/>
        </p:nvSpPr>
        <p:spPr>
          <a:xfrm>
            <a:off x="-18526" y="5956311"/>
            <a:ext cx="3506005" cy="261610"/>
          </a:xfrm>
          <a:prstGeom prst="rect">
            <a:avLst/>
          </a:prstGeom>
          <a:noFill/>
        </p:spPr>
        <p:txBody>
          <a:bodyPr wrap="square" rtlCol="0">
            <a:spAutoFit/>
          </a:bodyPr>
          <a:lstStyle/>
          <a:p>
            <a:pPr algn="ctr"/>
            <a:r>
              <a:rPr lang="fi-FI" sz="1100" i="1" dirty="0">
                <a:solidFill>
                  <a:schemeClr val="bg1"/>
                </a:solidFill>
                <a:latin typeface="Calibri" panose="020F0502020204030204" pitchFamily="34" charset="0"/>
                <a:cs typeface="Calibri" panose="020F0502020204030204" pitchFamily="34" charset="0"/>
              </a:rPr>
              <a:t>SPR measurements</a:t>
            </a:r>
            <a:endParaRPr lang="en-US" sz="1100" i="1" dirty="0">
              <a:solidFill>
                <a:schemeClr val="bg1"/>
              </a:solidFill>
              <a:latin typeface="Calibri" panose="020F0502020204030204" pitchFamily="34" charset="0"/>
              <a:cs typeface="Calibri" panose="020F0502020204030204" pitchFamily="34" charset="0"/>
            </a:endParaRPr>
          </a:p>
        </p:txBody>
      </p:sp>
      <p:pic>
        <p:nvPicPr>
          <p:cNvPr id="10" name="Picture 3" descr="C:\My Documents\temp\SPATRES.GIf"/>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23153" t="53434" r="30546" b="7012"/>
          <a:stretch/>
        </p:blipFill>
        <p:spPr bwMode="auto">
          <a:xfrm>
            <a:off x="7300" y="4000579"/>
            <a:ext cx="3361037" cy="184896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10"/>
          <p:cNvPicPr/>
          <p:nvPr/>
        </p:nvPicPr>
        <p:blipFill rotWithShape="1">
          <a:blip r:embed="rId4" cstate="email">
            <a:extLst>
              <a:ext uri="{28A0092B-C50C-407E-A947-70E740481C1C}">
                <a14:useLocalDpi xmlns:a14="http://schemas.microsoft.com/office/drawing/2010/main" val="0"/>
              </a:ext>
            </a:extLst>
          </a:blip>
          <a:srcRect/>
          <a:stretch/>
        </p:blipFill>
        <p:spPr bwMode="auto">
          <a:xfrm>
            <a:off x="3683357" y="5524130"/>
            <a:ext cx="3955384" cy="953606"/>
          </a:xfrm>
          <a:prstGeom prst="rect">
            <a:avLst/>
          </a:prstGeom>
          <a:ln>
            <a:noFill/>
          </a:ln>
          <a:extLst>
            <a:ext uri="{53640926-AAD7-44D8-BBD7-CCE9431645EC}">
              <a14:shadowObscured xmlns:a14="http://schemas.microsoft.com/office/drawing/2010/main"/>
            </a:ext>
          </a:extLst>
        </p:spPr>
      </p:pic>
      <p:sp>
        <p:nvSpPr>
          <p:cNvPr id="15" name="Rounded Rectangle 14"/>
          <p:cNvSpPr/>
          <p:nvPr/>
        </p:nvSpPr>
        <p:spPr bwMode="auto">
          <a:xfrm>
            <a:off x="82678" y="389505"/>
            <a:ext cx="3327991" cy="382311"/>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PIQT measurement</a:t>
            </a:r>
            <a:endParaRPr lang="en-US" sz="3200" b="1" dirty="0">
              <a:latin typeface="+mn-lt"/>
              <a:ea typeface="Calibri"/>
            </a:endParaRPr>
          </a:p>
        </p:txBody>
      </p:sp>
      <p:pic>
        <p:nvPicPr>
          <p:cNvPr id="16" name="Picture 15"/>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310101" y="1057524"/>
            <a:ext cx="2916751" cy="2504660"/>
          </a:xfrm>
          <a:prstGeom prst="rect">
            <a:avLst/>
          </a:prstGeom>
        </p:spPr>
      </p:pic>
    </p:spTree>
    <p:extLst>
      <p:ext uri="{BB962C8B-B14F-4D97-AF65-F5344CB8AC3E}">
        <p14:creationId xmlns:p14="http://schemas.microsoft.com/office/powerpoint/2010/main" val="387367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9"/>
          <p:cNvSpPr txBox="1">
            <a:spLocks/>
          </p:cNvSpPr>
          <p:nvPr/>
        </p:nvSpPr>
        <p:spPr bwMode="auto">
          <a:xfrm>
            <a:off x="349250" y="1064207"/>
            <a:ext cx="8543230" cy="4825847"/>
          </a:xfrm>
          <a:prstGeom prst="rect">
            <a:avLst/>
          </a:prstGeom>
          <a:noFill/>
          <a:ln w="0">
            <a:noFill/>
            <a:miter lim="800000"/>
            <a:headEnd/>
            <a:tailEnd/>
          </a:ln>
        </p:spPr>
        <p:txBody>
          <a:bodyPr vert="horz" wrap="square" lIns="0" tIns="0" rIns="0" bIns="0" numCol="1" anchor="t" anchorCtr="0" compatLnSpc="1">
            <a:prstTxWarp prst="textNoShape">
              <a:avLst/>
            </a:prstTxWarp>
          </a:bodyPr>
          <a:lstStyle>
            <a:lvl1pPr marL="254000" indent="-254000" algn="l" rtl="0" eaLnBrk="0" fontAlgn="base" hangingPunct="0">
              <a:spcBef>
                <a:spcPct val="0"/>
              </a:spcBef>
              <a:spcAft>
                <a:spcPct val="0"/>
              </a:spcAft>
              <a:buSzPct val="100000"/>
              <a:buChar char="•"/>
              <a:defRPr>
                <a:solidFill>
                  <a:srgbClr val="000000"/>
                </a:solidFill>
                <a:latin typeface="+mn-lt"/>
                <a:ea typeface="+mn-ea"/>
                <a:cs typeface="+mn-cs"/>
              </a:defRPr>
            </a:lvl1pPr>
            <a:lvl2pPr marL="711200" indent="-254000" algn="l" rtl="0" eaLnBrk="0" fontAlgn="base" hangingPunct="0">
              <a:spcBef>
                <a:spcPct val="0"/>
              </a:spcBef>
              <a:spcAft>
                <a:spcPct val="0"/>
              </a:spcAft>
              <a:buSzPct val="100000"/>
              <a:buChar char="–"/>
              <a:defRPr>
                <a:solidFill>
                  <a:srgbClr val="000000"/>
                </a:solidFill>
                <a:latin typeface="+mn-lt"/>
              </a:defRPr>
            </a:lvl2pPr>
            <a:lvl3pPr marL="1168400" indent="-254000" algn="l" rtl="0" eaLnBrk="0" fontAlgn="base" hangingPunct="0">
              <a:spcBef>
                <a:spcPct val="0"/>
              </a:spcBef>
              <a:spcAft>
                <a:spcPct val="0"/>
              </a:spcAft>
              <a:buSzPct val="100000"/>
              <a:buChar char="•"/>
              <a:defRPr>
                <a:solidFill>
                  <a:srgbClr val="000000"/>
                </a:solidFill>
                <a:latin typeface="+mn-lt"/>
              </a:defRPr>
            </a:lvl3pPr>
            <a:lvl4pPr marL="1625600" indent="-254000" algn="l" rtl="0" eaLnBrk="0" fontAlgn="base" hangingPunct="0">
              <a:spcBef>
                <a:spcPct val="0"/>
              </a:spcBef>
              <a:spcAft>
                <a:spcPct val="0"/>
              </a:spcAft>
              <a:buSzPct val="100000"/>
              <a:buChar char="–"/>
              <a:defRPr sz="1600">
                <a:solidFill>
                  <a:srgbClr val="000000"/>
                </a:solidFill>
                <a:latin typeface="+mn-lt"/>
              </a:defRPr>
            </a:lvl4pPr>
            <a:lvl5pPr marL="2082800" indent="-254000" algn="l" rtl="0" eaLnBrk="0" fontAlgn="base" hangingPunct="0">
              <a:spcBef>
                <a:spcPct val="0"/>
              </a:spcBef>
              <a:spcAft>
                <a:spcPct val="0"/>
              </a:spcAft>
              <a:buSzPct val="100000"/>
              <a:buChar char="–"/>
              <a:defRPr sz="1600">
                <a:solidFill>
                  <a:srgbClr val="000000"/>
                </a:solidFill>
                <a:latin typeface="+mn-lt"/>
              </a:defRPr>
            </a:lvl5pPr>
            <a:lvl6pPr marL="2540000" indent="-254000" algn="l" rtl="0" fontAlgn="base">
              <a:lnSpc>
                <a:spcPct val="105000"/>
              </a:lnSpc>
              <a:spcBef>
                <a:spcPct val="20000"/>
              </a:spcBef>
              <a:spcAft>
                <a:spcPct val="0"/>
              </a:spcAft>
              <a:buSzPct val="100000"/>
              <a:buChar char="–"/>
              <a:defRPr sz="1600">
                <a:solidFill>
                  <a:srgbClr val="000000"/>
                </a:solidFill>
                <a:latin typeface="+mn-lt"/>
              </a:defRPr>
            </a:lvl6pPr>
            <a:lvl7pPr marL="2997200" indent="-254000" algn="l" rtl="0" fontAlgn="base">
              <a:lnSpc>
                <a:spcPct val="105000"/>
              </a:lnSpc>
              <a:spcBef>
                <a:spcPct val="20000"/>
              </a:spcBef>
              <a:spcAft>
                <a:spcPct val="0"/>
              </a:spcAft>
              <a:buSzPct val="100000"/>
              <a:buChar char="–"/>
              <a:defRPr sz="1600">
                <a:solidFill>
                  <a:srgbClr val="000000"/>
                </a:solidFill>
                <a:latin typeface="+mn-lt"/>
              </a:defRPr>
            </a:lvl7pPr>
            <a:lvl8pPr marL="3454400" indent="-254000" algn="l" rtl="0" fontAlgn="base">
              <a:lnSpc>
                <a:spcPct val="105000"/>
              </a:lnSpc>
              <a:spcBef>
                <a:spcPct val="20000"/>
              </a:spcBef>
              <a:spcAft>
                <a:spcPct val="0"/>
              </a:spcAft>
              <a:buSzPct val="100000"/>
              <a:buChar char="–"/>
              <a:defRPr sz="1600">
                <a:solidFill>
                  <a:srgbClr val="000000"/>
                </a:solidFill>
                <a:latin typeface="+mn-lt"/>
              </a:defRPr>
            </a:lvl8pPr>
            <a:lvl9pPr marL="3911600" indent="-254000" algn="l" rtl="0" fontAlgn="base">
              <a:lnSpc>
                <a:spcPct val="105000"/>
              </a:lnSpc>
              <a:spcBef>
                <a:spcPct val="20000"/>
              </a:spcBef>
              <a:spcAft>
                <a:spcPct val="0"/>
              </a:spcAft>
              <a:buSzPct val="100000"/>
              <a:buChar char="–"/>
              <a:defRPr sz="1600">
                <a:solidFill>
                  <a:srgbClr val="000000"/>
                </a:solidFill>
                <a:latin typeface="+mn-lt"/>
              </a:defRPr>
            </a:lvl9pPr>
          </a:lstStyle>
          <a:p>
            <a:r>
              <a:rPr lang="en-US" sz="2400" i="1" dirty="0">
                <a:solidFill>
                  <a:srgbClr val="585C7C"/>
                </a:solidFill>
              </a:rPr>
              <a:t>To give </a:t>
            </a:r>
            <a:r>
              <a:rPr lang="en-US" sz="2400" i="1" dirty="0">
                <a:solidFill>
                  <a:srgbClr val="4A4D5E"/>
                </a:solidFill>
              </a:rPr>
              <a:t>detailed description of the QA procedures of the Marlin 1.5 T system</a:t>
            </a:r>
          </a:p>
          <a:p>
            <a:endParaRPr lang="en-US" sz="2400" i="1" dirty="0">
              <a:solidFill>
                <a:srgbClr val="4A4D5E"/>
              </a:solidFill>
            </a:endParaRPr>
          </a:p>
          <a:p>
            <a:r>
              <a:rPr lang="en-US" sz="2400" i="1" dirty="0">
                <a:solidFill>
                  <a:srgbClr val="4A4D5E"/>
                </a:solidFill>
              </a:rPr>
              <a:t>To learn more about Periodic Image Quality Test, Signal-to-Noise-Ratio Test and Scaling Tests</a:t>
            </a:r>
          </a:p>
          <a:p>
            <a:endParaRPr lang="en-US" sz="2400" i="1" dirty="0">
              <a:solidFill>
                <a:srgbClr val="4A4D5E"/>
              </a:solidFill>
            </a:endParaRPr>
          </a:p>
          <a:p>
            <a:r>
              <a:rPr lang="en-US" sz="2400" i="1" dirty="0">
                <a:solidFill>
                  <a:srgbClr val="4A4D5E"/>
                </a:solidFill>
              </a:rPr>
              <a:t>To perform and analyze 3D Geometric QA</a:t>
            </a:r>
          </a:p>
        </p:txBody>
      </p:sp>
      <p:sp>
        <p:nvSpPr>
          <p:cNvPr id="8" name="Text Placeholder 9"/>
          <p:cNvSpPr>
            <a:spLocks noGrp="1"/>
          </p:cNvSpPr>
          <p:nvPr>
            <p:ph type="body" sz="quarter" idx="4294967295"/>
          </p:nvPr>
        </p:nvSpPr>
        <p:spPr>
          <a:xfrm>
            <a:off x="246758" y="5821105"/>
            <a:ext cx="8645722" cy="477838"/>
          </a:xfrm>
          <a:prstGeom prst="rect">
            <a:avLst/>
          </a:prstGeom>
        </p:spPr>
        <p:txBody>
          <a:bodyPr/>
          <a:lstStyle/>
          <a:p>
            <a:pPr>
              <a:lnSpc>
                <a:spcPct val="150000"/>
              </a:lnSpc>
              <a:spcAft>
                <a:spcPts val="600"/>
              </a:spcAft>
            </a:pPr>
            <a:r>
              <a:rPr lang="fi-FI" i="1" dirty="0">
                <a:solidFill>
                  <a:srgbClr val="585C7C"/>
                </a:solidFill>
              </a:rPr>
              <a:t>Duration of this presentation is approximately 90 minutes </a:t>
            </a:r>
          </a:p>
        </p:txBody>
      </p:sp>
      <p:sp>
        <p:nvSpPr>
          <p:cNvPr id="10" name="Title 1"/>
          <p:cNvSpPr txBox="1">
            <a:spLocks/>
          </p:cNvSpPr>
          <p:nvPr/>
        </p:nvSpPr>
        <p:spPr>
          <a:xfrm>
            <a:off x="349250" y="153649"/>
            <a:ext cx="8203079"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i-FI" sz="3200" dirty="0">
                <a:latin typeface="Calibri" panose="020F0502020204030204" pitchFamily="34" charset="0"/>
                <a:cs typeface="Calibri" panose="020F0502020204030204" pitchFamily="34" charset="0"/>
              </a:rPr>
              <a:t>Presentation Objectives</a:t>
            </a:r>
            <a:endParaRPr lang="en-US" sz="3200" dirty="0">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3</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25136325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1" y="0"/>
            <a:ext cx="3487479" cy="6858000"/>
          </a:xfrm>
          <a:prstGeom prst="roundRect">
            <a:avLst>
              <a:gd name="adj" fmla="val 984"/>
            </a:avLst>
          </a:prstGeom>
          <a:solidFill>
            <a:schemeClr val="accent1">
              <a:lumMod val="75000"/>
            </a:schemeClr>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endParaRPr lang="en-US" sz="2000" b="1" dirty="0">
              <a:solidFill>
                <a:schemeClr val="bg1">
                  <a:lumMod val="95000"/>
                </a:schemeClr>
              </a:solidFill>
              <a:latin typeface="Calibri" panose="020F0502020204030204"/>
            </a:endParaRPr>
          </a:p>
        </p:txBody>
      </p:sp>
      <p:sp>
        <p:nvSpPr>
          <p:cNvPr id="35" name="Rounded Rectangle 34"/>
          <p:cNvSpPr/>
          <p:nvPr/>
        </p:nvSpPr>
        <p:spPr bwMode="auto">
          <a:xfrm>
            <a:off x="84591" y="2042984"/>
            <a:ext cx="3318295" cy="4591652"/>
          </a:xfrm>
          <a:prstGeom prst="roundRect">
            <a:avLst>
              <a:gd name="adj" fmla="val 232"/>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latin typeface="Calibri" panose="020F0502020204030204" pitchFamily="34" charset="0"/>
                <a:cs typeface="Calibri" panose="020F0502020204030204" pitchFamily="34" charset="0"/>
              </a:rPr>
              <a:t>Spatial Resolution</a:t>
            </a:r>
            <a:endParaRPr lang="en-US" sz="3200" dirty="0">
              <a:latin typeface="Calibri" panose="020F0502020204030204" pitchFamily="34" charset="0"/>
              <a:cs typeface="Calibri" panose="020F0502020204030204" pitchFamily="34" charset="0"/>
            </a:endParaRPr>
          </a:p>
        </p:txBody>
      </p:sp>
      <p:sp>
        <p:nvSpPr>
          <p:cNvPr id="2" name="Text Placeholder 1"/>
          <p:cNvSpPr>
            <a:spLocks noGrp="1"/>
          </p:cNvSpPr>
          <p:nvPr>
            <p:ph type="body" sz="quarter" idx="13"/>
          </p:nvPr>
        </p:nvSpPr>
        <p:spPr>
          <a:xfrm>
            <a:off x="3648487" y="1383659"/>
            <a:ext cx="5306041" cy="4718570"/>
          </a:xfrm>
        </p:spPr>
        <p:txBody>
          <a:bodyPr/>
          <a:lstStyle/>
          <a:p>
            <a:pPr marL="285750" indent="-285750">
              <a:buFont typeface="Arial" panose="020B0604020202020204" pitchFamily="34" charset="0"/>
              <a:buChar char="•"/>
            </a:pPr>
            <a:r>
              <a:rPr lang="en-US" altLang="en-US" dirty="0">
                <a:cs typeface="Calibri" panose="020F0502020204030204" pitchFamily="34" charset="0"/>
              </a:rPr>
              <a:t>Spatial resolution is determined from edge response function</a:t>
            </a:r>
            <a:r>
              <a:rPr lang="en-US" dirty="0">
                <a:cs typeface="Calibri" panose="020F0502020204030204" pitchFamily="34" charset="0"/>
              </a:rPr>
              <a:t>.</a:t>
            </a:r>
          </a:p>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r>
              <a:rPr lang="en-GB" altLang="en-US" b="1" dirty="0"/>
              <a:t>In theory </a:t>
            </a:r>
            <a:r>
              <a:rPr lang="en-GB" altLang="en-US" dirty="0"/>
              <a:t>it </a:t>
            </a:r>
            <a:r>
              <a:rPr lang="fi-FI" altLang="en-US" dirty="0"/>
              <a:t>should be able to resolve 2 points when they are further away from each other than half of the width of the peak.</a:t>
            </a:r>
            <a:endParaRPr lang="en-US" altLang="en-US" dirty="0"/>
          </a:p>
          <a:p>
            <a:endParaRPr lang="en-GB" altLang="en-US" dirty="0"/>
          </a:p>
          <a:p>
            <a:pPr marL="285750" indent="-285750">
              <a:buFont typeface="Arial" panose="020B0604020202020204" pitchFamily="34" charset="0"/>
              <a:buChar char="•"/>
            </a:pPr>
            <a:r>
              <a:rPr lang="en-GB" altLang="en-US" b="1" dirty="0"/>
              <a:t>Practically </a:t>
            </a:r>
            <a:r>
              <a:rPr lang="en-GB" altLang="en-US" dirty="0"/>
              <a:t>that is not possible. Object with an edge (step) is imaged, and as a result same type of signal is received.</a:t>
            </a:r>
          </a:p>
          <a:p>
            <a:pPr marL="285750" indent="-285750">
              <a:buFont typeface="Arial" panose="020B0604020202020204" pitchFamily="34" charset="0"/>
              <a:buChar char="•"/>
            </a:pPr>
            <a:endParaRPr lang="en-GB" altLang="en-US" dirty="0"/>
          </a:p>
          <a:p>
            <a:pPr marL="285750" indent="-285750">
              <a:buFont typeface="Arial" panose="020B0604020202020204" pitchFamily="34" charset="0"/>
              <a:buChar char="•"/>
            </a:pPr>
            <a:r>
              <a:rPr lang="en-GB" altLang="en-US" dirty="0"/>
              <a:t>Spatial resolution may differ in frequency and phase encoding direction.</a:t>
            </a:r>
          </a:p>
          <a:p>
            <a:pPr marL="285750" indent="-285750">
              <a:buFont typeface="Arial" panose="020B0604020202020204" pitchFamily="34" charset="0"/>
              <a:buChar char="•"/>
            </a:pPr>
            <a:endParaRPr lang="en-GB" altLang="en-US" sz="1600" b="1" dirty="0"/>
          </a:p>
          <a:p>
            <a:pPr marL="285750" indent="-285750">
              <a:buFont typeface="Arial" panose="020B0604020202020204" pitchFamily="34" charset="0"/>
              <a:buChar char="•"/>
            </a:pPr>
            <a:r>
              <a:rPr lang="en-GB" altLang="en-US" dirty="0"/>
              <a:t>Unit is recon pixels, for PIQT it corresponds to mm.</a:t>
            </a:r>
          </a:p>
          <a:p>
            <a:pPr marL="285750" indent="-285750">
              <a:buFont typeface="Arial" panose="020B0604020202020204" pitchFamily="34" charset="0"/>
              <a:buChar char="•"/>
            </a:pPr>
            <a:endParaRPr lang="en-GB" altLang="en-US" dirty="0"/>
          </a:p>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endParaRPr lang="fi-FI" dirty="0">
              <a:cs typeface="Calibri" panose="020F0502020204030204" pitchFamily="34" charset="0"/>
            </a:endParaRPr>
          </a:p>
          <a:p>
            <a:pPr marL="285750" indent="-285750">
              <a:buFont typeface="Arial" panose="020B0604020202020204" pitchFamily="34" charset="0"/>
              <a:buChar char="•"/>
            </a:pPr>
            <a:endParaRPr lang="fi-FI" dirty="0">
              <a:cs typeface="Calibri" panose="020F0502020204030204" pitchFamily="34" charset="0"/>
            </a:endParaRPr>
          </a:p>
          <a:p>
            <a:pPr marL="285750" indent="-285750">
              <a:buFont typeface="Arial" panose="020B0604020202020204" pitchFamily="34" charset="0"/>
              <a:buChar char="•"/>
            </a:pPr>
            <a:endParaRPr lang="en-US" dirty="0">
              <a:cs typeface="Calibri" panose="020F0502020204030204" pitchFamily="34" charset="0"/>
            </a:endParaRPr>
          </a:p>
          <a:p>
            <a:pPr marL="342900" indent="-342900">
              <a:buFont typeface="+mj-lt"/>
              <a:buAutoNum type="arabicPeriod"/>
            </a:pPr>
            <a:endParaRPr lang="en-US" dirty="0">
              <a:latin typeface="Calibri" panose="020F0502020204030204"/>
              <a:cs typeface="Calibri" panose="020F0502020204030204" pitchFamily="34" charset="0"/>
            </a:endParaRPr>
          </a:p>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endParaRPr lang="en-US" b="1" dirty="0">
              <a:cs typeface="Calibri" panose="020F0502020204030204" pitchFamily="34"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0" indent="0"/>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fi-FI" dirty="0">
              <a:latin typeface="Calibri" panose="020F0502020204030204"/>
            </a:endParaRPr>
          </a:p>
        </p:txBody>
      </p:sp>
      <p:sp>
        <p:nvSpPr>
          <p:cNvPr id="20" name="TextBox 19"/>
          <p:cNvSpPr txBox="1"/>
          <p:nvPr/>
        </p:nvSpPr>
        <p:spPr>
          <a:xfrm>
            <a:off x="86343" y="6114339"/>
            <a:ext cx="3292544" cy="261610"/>
          </a:xfrm>
          <a:prstGeom prst="rect">
            <a:avLst/>
          </a:prstGeom>
          <a:noFill/>
        </p:spPr>
        <p:txBody>
          <a:bodyPr wrap="square" rtlCol="0">
            <a:spAutoFit/>
          </a:bodyPr>
          <a:lstStyle/>
          <a:p>
            <a:pPr algn="ctr"/>
            <a:r>
              <a:rPr lang="fi-FI" sz="1100" i="1" dirty="0">
                <a:solidFill>
                  <a:schemeClr val="tx1">
                    <a:lumMod val="75000"/>
                    <a:lumOff val="25000"/>
                  </a:schemeClr>
                </a:solidFill>
                <a:latin typeface="Calibri" panose="020F0502020204030204" pitchFamily="34" charset="0"/>
                <a:cs typeface="Calibri" panose="020F0502020204030204" pitchFamily="34" charset="0"/>
              </a:rPr>
              <a:t>Measurement of spatial resolution</a:t>
            </a:r>
            <a:endParaRPr lang="en-US" sz="1100" i="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21" name="TextBox 20"/>
          <p:cNvSpPr txBox="1"/>
          <p:nvPr/>
        </p:nvSpPr>
        <p:spPr>
          <a:xfrm>
            <a:off x="11016" y="-11606"/>
            <a:ext cx="3461621" cy="400110"/>
          </a:xfrm>
          <a:prstGeom prst="rect">
            <a:avLst/>
          </a:prstGeom>
          <a:noFill/>
        </p:spPr>
        <p:txBody>
          <a:bodyPr wrap="square" rtlCol="0">
            <a:spAutoFit/>
          </a:bodyPr>
          <a:lstStyle/>
          <a:p>
            <a:pPr algn="ctr"/>
            <a:r>
              <a:rPr lang="fi-FI" sz="2000" b="1" dirty="0">
                <a:solidFill>
                  <a:schemeClr val="bg1"/>
                </a:solidFill>
                <a:latin typeface="+mn-lt"/>
              </a:rPr>
              <a:t>PIQT</a:t>
            </a:r>
          </a:p>
        </p:txBody>
      </p:sp>
      <p:sp>
        <p:nvSpPr>
          <p:cNvPr id="27" name="Rounded Rectangle 26"/>
          <p:cNvSpPr/>
          <p:nvPr/>
        </p:nvSpPr>
        <p:spPr bwMode="auto">
          <a:xfrm>
            <a:off x="82678" y="389505"/>
            <a:ext cx="3327991" cy="382311"/>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Analyzing SPT report</a:t>
            </a:r>
            <a:endParaRPr lang="en-US" sz="3200" b="1" dirty="0">
              <a:latin typeface="+mn-lt"/>
              <a:ea typeface="Calibri"/>
            </a:endParaRPr>
          </a:p>
        </p:txBody>
      </p:sp>
      <p:pic>
        <p:nvPicPr>
          <p:cNvPr id="81" name="Picture 80"/>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760910" y="2517739"/>
            <a:ext cx="1289596" cy="895769"/>
          </a:xfrm>
          <a:prstGeom prst="rect">
            <a:avLst/>
          </a:prstGeom>
        </p:spPr>
      </p:pic>
      <p:pic>
        <p:nvPicPr>
          <p:cNvPr id="84" name="Picture 8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93992" y="2515038"/>
            <a:ext cx="1301677" cy="898470"/>
          </a:xfrm>
          <a:prstGeom prst="rect">
            <a:avLst/>
          </a:prstGeom>
        </p:spPr>
      </p:pic>
      <p:sp>
        <p:nvSpPr>
          <p:cNvPr id="85" name="Text Box 24____"/>
          <p:cNvSpPr txBox="1">
            <a:spLocks noChangeArrowheads="1"/>
          </p:cNvSpPr>
          <p:nvPr/>
        </p:nvSpPr>
        <p:spPr bwMode="auto">
          <a:xfrm>
            <a:off x="122324" y="3347974"/>
            <a:ext cx="1141233" cy="35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9400" indent="-279400" defTabSz="766763">
              <a:tabLst>
                <a:tab pos="2381250" algn="l"/>
              </a:tabLst>
              <a:defRPr sz="2400">
                <a:solidFill>
                  <a:schemeClr val="tx1"/>
                </a:solidFill>
                <a:latin typeface="Arial" panose="020B0604020202020204" pitchFamily="34" charset="0"/>
              </a:defRPr>
            </a:lvl1pPr>
            <a:lvl2pPr marL="742950" indent="-285750" defTabSz="766763">
              <a:tabLst>
                <a:tab pos="2381250" algn="l"/>
              </a:tabLst>
              <a:defRPr sz="2400">
                <a:solidFill>
                  <a:schemeClr val="tx1"/>
                </a:solidFill>
                <a:latin typeface="Arial" panose="020B0604020202020204" pitchFamily="34" charset="0"/>
              </a:defRPr>
            </a:lvl2pPr>
            <a:lvl3pPr marL="1143000" indent="-228600" defTabSz="766763">
              <a:tabLst>
                <a:tab pos="2381250" algn="l"/>
              </a:tabLst>
              <a:defRPr sz="2400">
                <a:solidFill>
                  <a:schemeClr val="tx1"/>
                </a:solidFill>
                <a:latin typeface="Arial" panose="020B0604020202020204" pitchFamily="34" charset="0"/>
              </a:defRPr>
            </a:lvl3pPr>
            <a:lvl4pPr marL="1600200" indent="-228600" defTabSz="766763">
              <a:tabLst>
                <a:tab pos="2381250" algn="l"/>
              </a:tabLst>
              <a:defRPr sz="2400">
                <a:solidFill>
                  <a:schemeClr val="tx1"/>
                </a:solidFill>
                <a:latin typeface="Arial" panose="020B0604020202020204" pitchFamily="34" charset="0"/>
              </a:defRPr>
            </a:lvl4pPr>
            <a:lvl5pPr marL="2057400" indent="-228600" defTabSz="766763">
              <a:tabLst>
                <a:tab pos="2381250" algn="l"/>
              </a:tabLst>
              <a:defRPr sz="2400">
                <a:solidFill>
                  <a:schemeClr val="tx1"/>
                </a:solidFill>
                <a:latin typeface="Arial" panose="020B0604020202020204" pitchFamily="34" charset="0"/>
              </a:defRPr>
            </a:lvl5pPr>
            <a:lvl6pPr marL="25146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6pPr>
            <a:lvl7pPr marL="29718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7pPr>
            <a:lvl8pPr marL="34290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8pPr>
            <a:lvl9pPr marL="38862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9pPr>
          </a:lstStyle>
          <a:p>
            <a:pPr algn="ctr">
              <a:lnSpc>
                <a:spcPct val="120000"/>
              </a:lnSpc>
              <a:spcBef>
                <a:spcPct val="50000"/>
              </a:spcBef>
              <a:buClr>
                <a:schemeClr val="accent1"/>
              </a:buClr>
            </a:pPr>
            <a:r>
              <a:rPr lang="en-US" altLang="en-US" sz="1400" b="1" i="1" dirty="0">
                <a:solidFill>
                  <a:srgbClr val="585C7C"/>
                </a:solidFill>
                <a:latin typeface="Calibri" panose="020F0502020204030204" pitchFamily="34" charset="0"/>
                <a:cs typeface="Calibri" panose="020F0502020204030204" pitchFamily="34" charset="0"/>
              </a:rPr>
              <a:t>Needle</a:t>
            </a:r>
          </a:p>
        </p:txBody>
      </p:sp>
      <p:grpSp>
        <p:nvGrpSpPr>
          <p:cNvPr id="86" name="Group 85"/>
          <p:cNvGrpSpPr/>
          <p:nvPr/>
        </p:nvGrpSpPr>
        <p:grpSpPr>
          <a:xfrm>
            <a:off x="1370393" y="2701240"/>
            <a:ext cx="512365" cy="326294"/>
            <a:chOff x="1422596" y="4693694"/>
            <a:chExt cx="512365" cy="326294"/>
          </a:xfrm>
        </p:grpSpPr>
        <p:cxnSp>
          <p:nvCxnSpPr>
            <p:cNvPr id="87" name="Straight Arrow Connector 86"/>
            <p:cNvCxnSpPr/>
            <p:nvPr/>
          </p:nvCxnSpPr>
          <p:spPr>
            <a:xfrm>
              <a:off x="1430905" y="5019988"/>
              <a:ext cx="50405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422596" y="4693694"/>
              <a:ext cx="481222" cy="307777"/>
            </a:xfrm>
            <a:prstGeom prst="rect">
              <a:avLst/>
            </a:prstGeom>
            <a:noFill/>
          </p:spPr>
          <p:txBody>
            <a:bodyPr wrap="none" rtlCol="0">
              <a:spAutoFit/>
            </a:bodyPr>
            <a:lstStyle/>
            <a:p>
              <a:r>
                <a:rPr lang="fi-FI" sz="1400" dirty="0">
                  <a:latin typeface="Calibri" panose="020F0502020204030204" pitchFamily="34" charset="0"/>
                  <a:cs typeface="Calibri" panose="020F0502020204030204" pitchFamily="34" charset="0"/>
                </a:rPr>
                <a:t>MRI</a:t>
              </a:r>
              <a:endParaRPr lang="en-US" sz="1400" dirty="0">
                <a:latin typeface="Calibri" panose="020F0502020204030204" pitchFamily="34" charset="0"/>
                <a:cs typeface="Calibri" panose="020F0502020204030204" pitchFamily="34" charset="0"/>
              </a:endParaRPr>
            </a:p>
          </p:txBody>
        </p:sp>
      </p:grpSp>
      <p:sp>
        <p:nvSpPr>
          <p:cNvPr id="89" name="TextBox 88"/>
          <p:cNvSpPr txBox="1"/>
          <p:nvPr/>
        </p:nvSpPr>
        <p:spPr>
          <a:xfrm>
            <a:off x="78300" y="2090371"/>
            <a:ext cx="3318295" cy="369332"/>
          </a:xfrm>
          <a:prstGeom prst="rect">
            <a:avLst/>
          </a:prstGeom>
          <a:noFill/>
        </p:spPr>
        <p:txBody>
          <a:bodyPr wrap="square" rtlCol="0">
            <a:spAutoFit/>
          </a:bodyPr>
          <a:lstStyle/>
          <a:p>
            <a:pPr algn="ctr"/>
            <a:r>
              <a:rPr lang="fi-FI" sz="1800" b="1" dirty="0">
                <a:solidFill>
                  <a:srgbClr val="E97301"/>
                </a:solidFill>
                <a:latin typeface="Calibri" panose="020F0502020204030204" pitchFamily="34" charset="0"/>
                <a:cs typeface="Calibri" panose="020F0502020204030204" pitchFamily="34" charset="0"/>
              </a:rPr>
              <a:t>Theory</a:t>
            </a:r>
            <a:endParaRPr lang="en-US" sz="1800" b="1" dirty="0">
              <a:solidFill>
                <a:srgbClr val="E97301"/>
              </a:solidFill>
              <a:latin typeface="Calibri" panose="020F0502020204030204" pitchFamily="34" charset="0"/>
              <a:cs typeface="Calibri" panose="020F0502020204030204" pitchFamily="34" charset="0"/>
            </a:endParaRPr>
          </a:p>
        </p:txBody>
      </p:sp>
      <p:sp>
        <p:nvSpPr>
          <p:cNvPr id="90" name="TextBox 89"/>
          <p:cNvSpPr txBox="1"/>
          <p:nvPr/>
        </p:nvSpPr>
        <p:spPr>
          <a:xfrm>
            <a:off x="56927" y="3831836"/>
            <a:ext cx="3318295" cy="369332"/>
          </a:xfrm>
          <a:prstGeom prst="rect">
            <a:avLst/>
          </a:prstGeom>
          <a:noFill/>
        </p:spPr>
        <p:txBody>
          <a:bodyPr wrap="square" rtlCol="0">
            <a:spAutoFit/>
          </a:bodyPr>
          <a:lstStyle/>
          <a:p>
            <a:pPr algn="ctr"/>
            <a:r>
              <a:rPr lang="fi-FI" sz="1800" b="1" dirty="0">
                <a:solidFill>
                  <a:srgbClr val="E97301"/>
                </a:solidFill>
                <a:latin typeface="Calibri" panose="020F0502020204030204" pitchFamily="34" charset="0"/>
                <a:cs typeface="Calibri" panose="020F0502020204030204" pitchFamily="34" charset="0"/>
              </a:rPr>
              <a:t>Practical solution</a:t>
            </a:r>
            <a:endParaRPr lang="en-US" sz="1800" b="1" dirty="0">
              <a:solidFill>
                <a:srgbClr val="E97301"/>
              </a:solidFill>
              <a:latin typeface="Calibri" panose="020F0502020204030204" pitchFamily="34" charset="0"/>
              <a:cs typeface="Calibri" panose="020F0502020204030204" pitchFamily="34" charset="0"/>
            </a:endParaRPr>
          </a:p>
        </p:txBody>
      </p:sp>
      <p:pic>
        <p:nvPicPr>
          <p:cNvPr id="91" name="Picture 90"/>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2196407" y="4335152"/>
            <a:ext cx="1076985" cy="1247262"/>
          </a:xfrm>
          <a:prstGeom prst="rect">
            <a:avLst/>
          </a:prstGeom>
        </p:spPr>
      </p:pic>
      <p:pic>
        <p:nvPicPr>
          <p:cNvPr id="93" name="Picture 92"/>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97505" y="4352332"/>
            <a:ext cx="837524" cy="1234690"/>
          </a:xfrm>
          <a:prstGeom prst="rect">
            <a:avLst/>
          </a:prstGeom>
        </p:spPr>
      </p:pic>
      <p:pic>
        <p:nvPicPr>
          <p:cNvPr id="94" name="Picture 93"/>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928327" y="4352332"/>
            <a:ext cx="1289675" cy="1230082"/>
          </a:xfrm>
          <a:prstGeom prst="rect">
            <a:avLst/>
          </a:prstGeom>
        </p:spPr>
      </p:pic>
      <p:sp>
        <p:nvSpPr>
          <p:cNvPr id="95" name="Text Box 24"/>
          <p:cNvSpPr txBox="1">
            <a:spLocks noChangeArrowheads="1"/>
          </p:cNvSpPr>
          <p:nvPr/>
        </p:nvSpPr>
        <p:spPr bwMode="auto">
          <a:xfrm>
            <a:off x="36497" y="4467656"/>
            <a:ext cx="630768" cy="29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9400" indent="-279400" defTabSz="766763">
              <a:tabLst>
                <a:tab pos="2381250" algn="l"/>
              </a:tabLst>
              <a:defRPr sz="2400">
                <a:solidFill>
                  <a:schemeClr val="tx1"/>
                </a:solidFill>
                <a:latin typeface="Arial" panose="020B0604020202020204" pitchFamily="34" charset="0"/>
              </a:defRPr>
            </a:lvl1pPr>
            <a:lvl2pPr marL="742950" indent="-285750" defTabSz="766763">
              <a:tabLst>
                <a:tab pos="2381250" algn="l"/>
              </a:tabLst>
              <a:defRPr sz="2400">
                <a:solidFill>
                  <a:schemeClr val="tx1"/>
                </a:solidFill>
                <a:latin typeface="Arial" panose="020B0604020202020204" pitchFamily="34" charset="0"/>
              </a:defRPr>
            </a:lvl2pPr>
            <a:lvl3pPr marL="1143000" indent="-228600" defTabSz="766763">
              <a:tabLst>
                <a:tab pos="2381250" algn="l"/>
              </a:tabLst>
              <a:defRPr sz="2400">
                <a:solidFill>
                  <a:schemeClr val="tx1"/>
                </a:solidFill>
                <a:latin typeface="Arial" panose="020B0604020202020204" pitchFamily="34" charset="0"/>
              </a:defRPr>
            </a:lvl3pPr>
            <a:lvl4pPr marL="1600200" indent="-228600" defTabSz="766763">
              <a:tabLst>
                <a:tab pos="2381250" algn="l"/>
              </a:tabLst>
              <a:defRPr sz="2400">
                <a:solidFill>
                  <a:schemeClr val="tx1"/>
                </a:solidFill>
                <a:latin typeface="Arial" panose="020B0604020202020204" pitchFamily="34" charset="0"/>
              </a:defRPr>
            </a:lvl4pPr>
            <a:lvl5pPr marL="2057400" indent="-228600" defTabSz="766763">
              <a:tabLst>
                <a:tab pos="2381250" algn="l"/>
              </a:tabLst>
              <a:defRPr sz="2400">
                <a:solidFill>
                  <a:schemeClr val="tx1"/>
                </a:solidFill>
                <a:latin typeface="Arial" panose="020B0604020202020204" pitchFamily="34" charset="0"/>
              </a:defRPr>
            </a:lvl5pPr>
            <a:lvl6pPr marL="25146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6pPr>
            <a:lvl7pPr marL="29718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7pPr>
            <a:lvl8pPr marL="34290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8pPr>
            <a:lvl9pPr marL="38862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9pPr>
          </a:lstStyle>
          <a:p>
            <a:pPr algn="ctr">
              <a:lnSpc>
                <a:spcPct val="120000"/>
              </a:lnSpc>
              <a:spcBef>
                <a:spcPct val="50000"/>
              </a:spcBef>
              <a:buClr>
                <a:schemeClr val="accent1"/>
              </a:buClr>
            </a:pPr>
            <a:r>
              <a:rPr lang="en-US" altLang="en-US" sz="1200" b="1" i="1" dirty="0">
                <a:solidFill>
                  <a:srgbClr val="585C7C"/>
                </a:solidFill>
                <a:latin typeface="Calibri" panose="020F0502020204030204" pitchFamily="34" charset="0"/>
                <a:cs typeface="Calibri" panose="020F0502020204030204" pitchFamily="34" charset="0"/>
              </a:rPr>
              <a:t>Step</a:t>
            </a:r>
          </a:p>
        </p:txBody>
      </p:sp>
      <p:sp>
        <p:nvSpPr>
          <p:cNvPr id="96" name="Text Box 24_"/>
          <p:cNvSpPr txBox="1">
            <a:spLocks noChangeArrowheads="1"/>
          </p:cNvSpPr>
          <p:nvPr/>
        </p:nvSpPr>
        <p:spPr bwMode="auto">
          <a:xfrm>
            <a:off x="905369" y="5542999"/>
            <a:ext cx="1228093"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9400" indent="-279400" defTabSz="766763">
              <a:tabLst>
                <a:tab pos="2381250" algn="l"/>
              </a:tabLst>
              <a:defRPr sz="2400">
                <a:solidFill>
                  <a:schemeClr val="tx1"/>
                </a:solidFill>
                <a:latin typeface="Arial" panose="020B0604020202020204" pitchFamily="34" charset="0"/>
              </a:defRPr>
            </a:lvl1pPr>
            <a:lvl2pPr marL="742950" indent="-285750" defTabSz="766763">
              <a:tabLst>
                <a:tab pos="2381250" algn="l"/>
              </a:tabLst>
              <a:defRPr sz="2400">
                <a:solidFill>
                  <a:schemeClr val="tx1"/>
                </a:solidFill>
                <a:latin typeface="Arial" panose="020B0604020202020204" pitchFamily="34" charset="0"/>
              </a:defRPr>
            </a:lvl2pPr>
            <a:lvl3pPr marL="1143000" indent="-228600" defTabSz="766763">
              <a:tabLst>
                <a:tab pos="2381250" algn="l"/>
              </a:tabLst>
              <a:defRPr sz="2400">
                <a:solidFill>
                  <a:schemeClr val="tx1"/>
                </a:solidFill>
                <a:latin typeface="Arial" panose="020B0604020202020204" pitchFamily="34" charset="0"/>
              </a:defRPr>
            </a:lvl3pPr>
            <a:lvl4pPr marL="1600200" indent="-228600" defTabSz="766763">
              <a:tabLst>
                <a:tab pos="2381250" algn="l"/>
              </a:tabLst>
              <a:defRPr sz="2400">
                <a:solidFill>
                  <a:schemeClr val="tx1"/>
                </a:solidFill>
                <a:latin typeface="Arial" panose="020B0604020202020204" pitchFamily="34" charset="0"/>
              </a:defRPr>
            </a:lvl4pPr>
            <a:lvl5pPr marL="2057400" indent="-228600" defTabSz="766763">
              <a:tabLst>
                <a:tab pos="2381250" algn="l"/>
              </a:tabLst>
              <a:defRPr sz="2400">
                <a:solidFill>
                  <a:schemeClr val="tx1"/>
                </a:solidFill>
                <a:latin typeface="Arial" panose="020B0604020202020204" pitchFamily="34" charset="0"/>
              </a:defRPr>
            </a:lvl5pPr>
            <a:lvl6pPr marL="25146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6pPr>
            <a:lvl7pPr marL="29718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7pPr>
            <a:lvl8pPr marL="34290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8pPr>
            <a:lvl9pPr marL="38862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9pPr>
          </a:lstStyle>
          <a:p>
            <a:pPr algn="ctr">
              <a:lnSpc>
                <a:spcPct val="120000"/>
              </a:lnSpc>
              <a:spcBef>
                <a:spcPct val="50000"/>
              </a:spcBef>
              <a:buClr>
                <a:schemeClr val="accent1"/>
              </a:buClr>
            </a:pPr>
            <a:r>
              <a:rPr lang="en-US" altLang="en-US" sz="1200" b="1" i="1" dirty="0">
                <a:solidFill>
                  <a:srgbClr val="585C7C"/>
                </a:solidFill>
                <a:latin typeface="Calibri" panose="020F0502020204030204" pitchFamily="34" charset="0"/>
                <a:cs typeface="Calibri" panose="020F0502020204030204" pitchFamily="34" charset="0"/>
              </a:rPr>
              <a:t>Edge response</a:t>
            </a:r>
          </a:p>
        </p:txBody>
      </p:sp>
      <p:sp>
        <p:nvSpPr>
          <p:cNvPr id="97" name="Text Box 24__"/>
          <p:cNvSpPr txBox="1">
            <a:spLocks noChangeArrowheads="1"/>
          </p:cNvSpPr>
          <p:nvPr/>
        </p:nvSpPr>
        <p:spPr bwMode="auto">
          <a:xfrm>
            <a:off x="-68846" y="5544405"/>
            <a:ext cx="1141233" cy="29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9400" indent="-279400" defTabSz="766763">
              <a:tabLst>
                <a:tab pos="2381250" algn="l"/>
              </a:tabLst>
              <a:defRPr sz="2400">
                <a:solidFill>
                  <a:schemeClr val="tx1"/>
                </a:solidFill>
                <a:latin typeface="Arial" panose="020B0604020202020204" pitchFamily="34" charset="0"/>
              </a:defRPr>
            </a:lvl1pPr>
            <a:lvl2pPr marL="742950" indent="-285750" defTabSz="766763">
              <a:tabLst>
                <a:tab pos="2381250" algn="l"/>
              </a:tabLst>
              <a:defRPr sz="2400">
                <a:solidFill>
                  <a:schemeClr val="tx1"/>
                </a:solidFill>
                <a:latin typeface="Arial" panose="020B0604020202020204" pitchFamily="34" charset="0"/>
              </a:defRPr>
            </a:lvl2pPr>
            <a:lvl3pPr marL="1143000" indent="-228600" defTabSz="766763">
              <a:tabLst>
                <a:tab pos="2381250" algn="l"/>
              </a:tabLst>
              <a:defRPr sz="2400">
                <a:solidFill>
                  <a:schemeClr val="tx1"/>
                </a:solidFill>
                <a:latin typeface="Arial" panose="020B0604020202020204" pitchFamily="34" charset="0"/>
              </a:defRPr>
            </a:lvl3pPr>
            <a:lvl4pPr marL="1600200" indent="-228600" defTabSz="766763">
              <a:tabLst>
                <a:tab pos="2381250" algn="l"/>
              </a:tabLst>
              <a:defRPr sz="2400">
                <a:solidFill>
                  <a:schemeClr val="tx1"/>
                </a:solidFill>
                <a:latin typeface="Arial" panose="020B0604020202020204" pitchFamily="34" charset="0"/>
              </a:defRPr>
            </a:lvl4pPr>
            <a:lvl5pPr marL="2057400" indent="-228600" defTabSz="766763">
              <a:tabLst>
                <a:tab pos="2381250" algn="l"/>
              </a:tabLst>
              <a:defRPr sz="2400">
                <a:solidFill>
                  <a:schemeClr val="tx1"/>
                </a:solidFill>
                <a:latin typeface="Arial" panose="020B0604020202020204" pitchFamily="34" charset="0"/>
              </a:defRPr>
            </a:lvl5pPr>
            <a:lvl6pPr marL="25146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6pPr>
            <a:lvl7pPr marL="29718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7pPr>
            <a:lvl8pPr marL="34290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8pPr>
            <a:lvl9pPr marL="38862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9pPr>
          </a:lstStyle>
          <a:p>
            <a:pPr algn="ctr">
              <a:lnSpc>
                <a:spcPct val="120000"/>
              </a:lnSpc>
              <a:spcBef>
                <a:spcPct val="50000"/>
              </a:spcBef>
              <a:buClr>
                <a:schemeClr val="accent1"/>
              </a:buClr>
            </a:pPr>
            <a:r>
              <a:rPr lang="en-US" altLang="en-US" sz="1200" b="1" i="1" dirty="0">
                <a:solidFill>
                  <a:srgbClr val="585C7C"/>
                </a:solidFill>
                <a:latin typeface="Calibri" panose="020F0502020204030204" pitchFamily="34" charset="0"/>
                <a:cs typeface="Calibri" panose="020F0502020204030204" pitchFamily="34" charset="0"/>
              </a:rPr>
              <a:t>Object</a:t>
            </a:r>
          </a:p>
        </p:txBody>
      </p:sp>
      <p:sp>
        <p:nvSpPr>
          <p:cNvPr id="98" name="Text Box 24_____"/>
          <p:cNvSpPr txBox="1">
            <a:spLocks noChangeArrowheads="1"/>
          </p:cNvSpPr>
          <p:nvPr/>
        </p:nvSpPr>
        <p:spPr bwMode="auto">
          <a:xfrm>
            <a:off x="1231061" y="4154032"/>
            <a:ext cx="863517" cy="31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9400" indent="-279400" defTabSz="766763">
              <a:tabLst>
                <a:tab pos="2381250" algn="l"/>
              </a:tabLst>
              <a:defRPr sz="2400">
                <a:solidFill>
                  <a:schemeClr val="tx1"/>
                </a:solidFill>
                <a:latin typeface="Arial" panose="020B0604020202020204" pitchFamily="34" charset="0"/>
              </a:defRPr>
            </a:lvl1pPr>
            <a:lvl2pPr marL="742950" indent="-285750" defTabSz="766763">
              <a:tabLst>
                <a:tab pos="2381250" algn="l"/>
              </a:tabLst>
              <a:defRPr sz="2400">
                <a:solidFill>
                  <a:schemeClr val="tx1"/>
                </a:solidFill>
                <a:latin typeface="Arial" panose="020B0604020202020204" pitchFamily="34" charset="0"/>
              </a:defRPr>
            </a:lvl2pPr>
            <a:lvl3pPr marL="1143000" indent="-228600" defTabSz="766763">
              <a:tabLst>
                <a:tab pos="2381250" algn="l"/>
              </a:tabLst>
              <a:defRPr sz="2400">
                <a:solidFill>
                  <a:schemeClr val="tx1"/>
                </a:solidFill>
                <a:latin typeface="Arial" panose="020B0604020202020204" pitchFamily="34" charset="0"/>
              </a:defRPr>
            </a:lvl3pPr>
            <a:lvl4pPr marL="1600200" indent="-228600" defTabSz="766763">
              <a:tabLst>
                <a:tab pos="2381250" algn="l"/>
              </a:tabLst>
              <a:defRPr sz="2400">
                <a:solidFill>
                  <a:schemeClr val="tx1"/>
                </a:solidFill>
                <a:latin typeface="Arial" panose="020B0604020202020204" pitchFamily="34" charset="0"/>
              </a:defRPr>
            </a:lvl4pPr>
            <a:lvl5pPr marL="2057400" indent="-228600" defTabSz="766763">
              <a:tabLst>
                <a:tab pos="2381250" algn="l"/>
              </a:tabLst>
              <a:defRPr sz="2400">
                <a:solidFill>
                  <a:schemeClr val="tx1"/>
                </a:solidFill>
                <a:latin typeface="Arial" panose="020B0604020202020204" pitchFamily="34" charset="0"/>
              </a:defRPr>
            </a:lvl5pPr>
            <a:lvl6pPr marL="25146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6pPr>
            <a:lvl7pPr marL="29718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7pPr>
            <a:lvl8pPr marL="34290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8pPr>
            <a:lvl9pPr marL="38862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9pPr>
          </a:lstStyle>
          <a:p>
            <a:pPr algn="ctr">
              <a:lnSpc>
                <a:spcPct val="120000"/>
              </a:lnSpc>
              <a:spcBef>
                <a:spcPct val="50000"/>
              </a:spcBef>
              <a:buClr>
                <a:schemeClr val="accent1"/>
              </a:buClr>
            </a:pPr>
            <a:r>
              <a:rPr lang="en-US" altLang="en-US" sz="1200" b="1" i="1" dirty="0">
                <a:solidFill>
                  <a:srgbClr val="585C7C"/>
                </a:solidFill>
                <a:latin typeface="Calibri" panose="020F0502020204030204" pitchFamily="34" charset="0"/>
                <a:cs typeface="Calibri" panose="020F0502020204030204" pitchFamily="34" charset="0"/>
              </a:rPr>
              <a:t>Image</a:t>
            </a:r>
          </a:p>
        </p:txBody>
      </p:sp>
      <p:grpSp>
        <p:nvGrpSpPr>
          <p:cNvPr id="99" name="Group 98"/>
          <p:cNvGrpSpPr/>
          <p:nvPr/>
        </p:nvGrpSpPr>
        <p:grpSpPr>
          <a:xfrm>
            <a:off x="2075382" y="4480075"/>
            <a:ext cx="399096" cy="328324"/>
            <a:chOff x="3581831" y="4778118"/>
            <a:chExt cx="504056" cy="328324"/>
          </a:xfrm>
        </p:grpSpPr>
        <p:cxnSp>
          <p:nvCxnSpPr>
            <p:cNvPr id="100" name="Straight Arrow Connector 99"/>
            <p:cNvCxnSpPr/>
            <p:nvPr/>
          </p:nvCxnSpPr>
          <p:spPr>
            <a:xfrm>
              <a:off x="3581831" y="5106442"/>
              <a:ext cx="50405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3619931" y="4778118"/>
              <a:ext cx="360996" cy="307777"/>
            </a:xfrm>
            <a:prstGeom prst="rect">
              <a:avLst/>
            </a:prstGeom>
            <a:noFill/>
          </p:spPr>
          <p:txBody>
            <a:bodyPr wrap="none" rtlCol="0">
              <a:spAutoFit/>
            </a:bodyPr>
            <a:lstStyle/>
            <a:p>
              <a:r>
                <a:rPr lang="fi-FI" sz="1400" dirty="0">
                  <a:latin typeface="Calibri" panose="020F0502020204030204" pitchFamily="34" charset="0"/>
                  <a:cs typeface="Calibri" panose="020F0502020204030204" pitchFamily="34" charset="0"/>
                </a:rPr>
                <a:t>dF</a:t>
              </a:r>
              <a:endParaRPr lang="en-US" sz="1400" dirty="0">
                <a:latin typeface="Calibri" panose="020F0502020204030204" pitchFamily="34" charset="0"/>
                <a:cs typeface="Calibri" panose="020F0502020204030204" pitchFamily="34" charset="0"/>
              </a:endParaRPr>
            </a:p>
          </p:txBody>
        </p:sp>
      </p:grpSp>
      <p:sp>
        <p:nvSpPr>
          <p:cNvPr id="102" name="Text Box 24______"/>
          <p:cNvSpPr txBox="1">
            <a:spLocks noChangeArrowheads="1"/>
          </p:cNvSpPr>
          <p:nvPr/>
        </p:nvSpPr>
        <p:spPr bwMode="auto">
          <a:xfrm>
            <a:off x="2202307" y="5587022"/>
            <a:ext cx="1086764" cy="515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9400" indent="-279400" defTabSz="766763">
              <a:tabLst>
                <a:tab pos="2381250" algn="l"/>
              </a:tabLst>
              <a:defRPr sz="2400">
                <a:solidFill>
                  <a:schemeClr val="tx1"/>
                </a:solidFill>
                <a:latin typeface="Arial" panose="020B0604020202020204" pitchFamily="34" charset="0"/>
              </a:defRPr>
            </a:lvl1pPr>
            <a:lvl2pPr marL="742950" indent="-285750" defTabSz="766763">
              <a:tabLst>
                <a:tab pos="2381250" algn="l"/>
              </a:tabLst>
              <a:defRPr sz="2400">
                <a:solidFill>
                  <a:schemeClr val="tx1"/>
                </a:solidFill>
                <a:latin typeface="Arial" panose="020B0604020202020204" pitchFamily="34" charset="0"/>
              </a:defRPr>
            </a:lvl2pPr>
            <a:lvl3pPr marL="1143000" indent="-228600" defTabSz="766763">
              <a:tabLst>
                <a:tab pos="2381250" algn="l"/>
              </a:tabLst>
              <a:defRPr sz="2400">
                <a:solidFill>
                  <a:schemeClr val="tx1"/>
                </a:solidFill>
                <a:latin typeface="Arial" panose="020B0604020202020204" pitchFamily="34" charset="0"/>
              </a:defRPr>
            </a:lvl3pPr>
            <a:lvl4pPr marL="1600200" indent="-228600" defTabSz="766763">
              <a:tabLst>
                <a:tab pos="2381250" algn="l"/>
              </a:tabLst>
              <a:defRPr sz="2400">
                <a:solidFill>
                  <a:schemeClr val="tx1"/>
                </a:solidFill>
                <a:latin typeface="Arial" panose="020B0604020202020204" pitchFamily="34" charset="0"/>
              </a:defRPr>
            </a:lvl4pPr>
            <a:lvl5pPr marL="2057400" indent="-228600" defTabSz="766763">
              <a:tabLst>
                <a:tab pos="2381250" algn="l"/>
              </a:tabLst>
              <a:defRPr sz="2400">
                <a:solidFill>
                  <a:schemeClr val="tx1"/>
                </a:solidFill>
                <a:latin typeface="Arial" panose="020B0604020202020204" pitchFamily="34" charset="0"/>
              </a:defRPr>
            </a:lvl5pPr>
            <a:lvl6pPr marL="25146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6pPr>
            <a:lvl7pPr marL="29718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7pPr>
            <a:lvl8pPr marL="34290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8pPr>
            <a:lvl9pPr marL="38862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9pPr>
          </a:lstStyle>
          <a:p>
            <a:pPr algn="ctr">
              <a:lnSpc>
                <a:spcPct val="120000"/>
              </a:lnSpc>
              <a:spcBef>
                <a:spcPct val="50000"/>
              </a:spcBef>
              <a:buClr>
                <a:schemeClr val="accent1"/>
              </a:buClr>
            </a:pPr>
            <a:r>
              <a:rPr lang="en-US" altLang="en-US" sz="1200" b="1" i="1" dirty="0">
                <a:solidFill>
                  <a:srgbClr val="585C7C"/>
                </a:solidFill>
                <a:latin typeface="Calibri" panose="020F0502020204030204" pitchFamily="34" charset="0"/>
                <a:cs typeface="Calibri" panose="020F0502020204030204" pitchFamily="34" charset="0"/>
              </a:rPr>
              <a:t>Line spread function</a:t>
            </a:r>
          </a:p>
        </p:txBody>
      </p:sp>
      <p:grpSp>
        <p:nvGrpSpPr>
          <p:cNvPr id="103" name="Group 102"/>
          <p:cNvGrpSpPr/>
          <p:nvPr/>
        </p:nvGrpSpPr>
        <p:grpSpPr>
          <a:xfrm>
            <a:off x="737578" y="4441477"/>
            <a:ext cx="570982" cy="369665"/>
            <a:chOff x="1422596" y="4693694"/>
            <a:chExt cx="512365" cy="326294"/>
          </a:xfrm>
        </p:grpSpPr>
        <p:cxnSp>
          <p:nvCxnSpPr>
            <p:cNvPr id="104" name="Straight Arrow Connector 103"/>
            <p:cNvCxnSpPr/>
            <p:nvPr/>
          </p:nvCxnSpPr>
          <p:spPr>
            <a:xfrm>
              <a:off x="1430905" y="5019988"/>
              <a:ext cx="50405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422596" y="4693694"/>
              <a:ext cx="481222" cy="307777"/>
            </a:xfrm>
            <a:prstGeom prst="rect">
              <a:avLst/>
            </a:prstGeom>
            <a:noFill/>
          </p:spPr>
          <p:txBody>
            <a:bodyPr wrap="none" rtlCol="0">
              <a:spAutoFit/>
            </a:bodyPr>
            <a:lstStyle/>
            <a:p>
              <a:r>
                <a:rPr lang="fi-FI" sz="1400" dirty="0">
                  <a:latin typeface="Calibri" panose="020F0502020204030204" pitchFamily="34" charset="0"/>
                  <a:cs typeface="Calibri" panose="020F0502020204030204" pitchFamily="34" charset="0"/>
                </a:rPr>
                <a:t>MRI</a:t>
              </a:r>
              <a:endParaRPr lang="en-US" sz="1400" dirty="0">
                <a:latin typeface="Calibri" panose="020F0502020204030204" pitchFamily="34" charset="0"/>
                <a:cs typeface="Calibri" panose="020F0502020204030204" pitchFamily="34" charset="0"/>
              </a:endParaRPr>
            </a:p>
          </p:txBody>
        </p:sp>
      </p:grpSp>
      <p:sp>
        <p:nvSpPr>
          <p:cNvPr id="92" name="Text Box 24_______"/>
          <p:cNvSpPr txBox="1">
            <a:spLocks noChangeArrowheads="1"/>
          </p:cNvSpPr>
          <p:nvPr/>
        </p:nvSpPr>
        <p:spPr bwMode="auto">
          <a:xfrm>
            <a:off x="2189953" y="4174000"/>
            <a:ext cx="1141233" cy="29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79400" indent="-279400" defTabSz="766763">
              <a:tabLst>
                <a:tab pos="2381250" algn="l"/>
              </a:tabLst>
              <a:defRPr sz="2400">
                <a:solidFill>
                  <a:schemeClr val="tx1"/>
                </a:solidFill>
                <a:latin typeface="Arial" panose="020B0604020202020204" pitchFamily="34" charset="0"/>
              </a:defRPr>
            </a:lvl1pPr>
            <a:lvl2pPr marL="742950" indent="-285750" defTabSz="766763">
              <a:tabLst>
                <a:tab pos="2381250" algn="l"/>
              </a:tabLst>
              <a:defRPr sz="2400">
                <a:solidFill>
                  <a:schemeClr val="tx1"/>
                </a:solidFill>
                <a:latin typeface="Arial" panose="020B0604020202020204" pitchFamily="34" charset="0"/>
              </a:defRPr>
            </a:lvl2pPr>
            <a:lvl3pPr marL="1143000" indent="-228600" defTabSz="766763">
              <a:tabLst>
                <a:tab pos="2381250" algn="l"/>
              </a:tabLst>
              <a:defRPr sz="2400">
                <a:solidFill>
                  <a:schemeClr val="tx1"/>
                </a:solidFill>
                <a:latin typeface="Arial" panose="020B0604020202020204" pitchFamily="34" charset="0"/>
              </a:defRPr>
            </a:lvl3pPr>
            <a:lvl4pPr marL="1600200" indent="-228600" defTabSz="766763">
              <a:tabLst>
                <a:tab pos="2381250" algn="l"/>
              </a:tabLst>
              <a:defRPr sz="2400">
                <a:solidFill>
                  <a:schemeClr val="tx1"/>
                </a:solidFill>
                <a:latin typeface="Arial" panose="020B0604020202020204" pitchFamily="34" charset="0"/>
              </a:defRPr>
            </a:lvl4pPr>
            <a:lvl5pPr marL="2057400" indent="-228600" defTabSz="766763">
              <a:tabLst>
                <a:tab pos="2381250" algn="l"/>
              </a:tabLst>
              <a:defRPr sz="2400">
                <a:solidFill>
                  <a:schemeClr val="tx1"/>
                </a:solidFill>
                <a:latin typeface="Arial" panose="020B0604020202020204" pitchFamily="34" charset="0"/>
              </a:defRPr>
            </a:lvl5pPr>
            <a:lvl6pPr marL="25146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6pPr>
            <a:lvl7pPr marL="29718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7pPr>
            <a:lvl8pPr marL="34290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8pPr>
            <a:lvl9pPr marL="3886200" indent="-228600" defTabSz="766763" eaLnBrk="0" fontAlgn="base" hangingPunct="0">
              <a:spcBef>
                <a:spcPct val="0"/>
              </a:spcBef>
              <a:spcAft>
                <a:spcPct val="0"/>
              </a:spcAft>
              <a:tabLst>
                <a:tab pos="2381250" algn="l"/>
              </a:tabLst>
              <a:defRPr sz="2400">
                <a:solidFill>
                  <a:schemeClr val="tx1"/>
                </a:solidFill>
                <a:latin typeface="Arial" panose="020B0604020202020204" pitchFamily="34" charset="0"/>
              </a:defRPr>
            </a:lvl9pPr>
          </a:lstStyle>
          <a:p>
            <a:pPr algn="ctr">
              <a:lnSpc>
                <a:spcPct val="120000"/>
              </a:lnSpc>
              <a:spcBef>
                <a:spcPct val="50000"/>
              </a:spcBef>
              <a:buClr>
                <a:schemeClr val="accent1"/>
              </a:buClr>
            </a:pPr>
            <a:r>
              <a:rPr lang="en-US" altLang="en-US" sz="1200" b="1" i="1" dirty="0">
                <a:solidFill>
                  <a:srgbClr val="585C7C"/>
                </a:solidFill>
                <a:latin typeface="Calibri" panose="020F0502020204030204" pitchFamily="34" charset="0"/>
                <a:cs typeface="Calibri" panose="020F0502020204030204" pitchFamily="34" charset="0"/>
              </a:rPr>
              <a:t>2*pixel size</a:t>
            </a:r>
          </a:p>
        </p:txBody>
      </p:sp>
      <p:sp>
        <p:nvSpPr>
          <p:cNvPr id="3" name="Slide Number Placeholder 2"/>
          <p:cNvSpPr>
            <a:spLocks noGrp="1"/>
          </p:cNvSpPr>
          <p:nvPr>
            <p:ph type="sldNum" sz="quarter" idx="4"/>
          </p:nvPr>
        </p:nvSpPr>
        <p:spPr/>
        <p:txBody>
          <a:bodyPr/>
          <a:lstStyle/>
          <a:p>
            <a:fld id="{BF6EE56F-7E62-4925-8F8D-EE0C8B8E832F}" type="slidenum">
              <a:rPr lang="en-US" smtClean="0">
                <a:solidFill>
                  <a:srgbClr val="000000">
                    <a:tint val="75000"/>
                  </a:srgbClr>
                </a:solidFill>
              </a:rPr>
              <a:pPr/>
              <a:t>30</a:t>
            </a:fld>
            <a:endParaRPr lang="en-US" dirty="0">
              <a:solidFill>
                <a:srgbClr val="000000">
                  <a:tint val="75000"/>
                </a:srgbClr>
              </a:solidFill>
            </a:endParaRPr>
          </a:p>
        </p:txBody>
      </p:sp>
    </p:spTree>
    <p:extLst>
      <p:ext uri="{BB962C8B-B14F-4D97-AF65-F5344CB8AC3E}">
        <p14:creationId xmlns:p14="http://schemas.microsoft.com/office/powerpoint/2010/main" val="4069897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1" y="0"/>
            <a:ext cx="3487479" cy="6858000"/>
          </a:xfrm>
          <a:prstGeom prst="roundRect">
            <a:avLst>
              <a:gd name="adj" fmla="val 984"/>
            </a:avLst>
          </a:prstGeom>
          <a:solidFill>
            <a:schemeClr val="accent1">
              <a:lumMod val="75000"/>
            </a:schemeClr>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endParaRPr lang="en-US" sz="2000" b="1" dirty="0">
              <a:solidFill>
                <a:schemeClr val="bg1">
                  <a:lumMod val="95000"/>
                </a:schemeClr>
              </a:solidFill>
              <a:latin typeface="Calibri" panose="020F0502020204030204"/>
            </a:endParaRPr>
          </a:p>
        </p:txBody>
      </p:sp>
      <p:sp>
        <p:nvSpPr>
          <p:cNvPr id="18" name="Rounded Rectangle 17"/>
          <p:cNvSpPr/>
          <p:nvPr/>
        </p:nvSpPr>
        <p:spPr bwMode="auto">
          <a:xfrm>
            <a:off x="84591" y="2042984"/>
            <a:ext cx="3318295" cy="4591652"/>
          </a:xfrm>
          <a:prstGeom prst="roundRect">
            <a:avLst>
              <a:gd name="adj" fmla="val 232"/>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2" name="Text Placeholder 1"/>
          <p:cNvSpPr>
            <a:spLocks noGrp="1"/>
          </p:cNvSpPr>
          <p:nvPr>
            <p:ph type="body" sz="quarter" idx="13"/>
          </p:nvPr>
        </p:nvSpPr>
        <p:spPr>
          <a:xfrm>
            <a:off x="3658266" y="1383659"/>
            <a:ext cx="5210634" cy="2371984"/>
          </a:xfrm>
        </p:spPr>
        <p:txBody>
          <a:bodyPr/>
          <a:lstStyle/>
          <a:p>
            <a:pPr marL="285750" indent="-285750">
              <a:buFont typeface="Arial" panose="020B0604020202020204" pitchFamily="34" charset="0"/>
              <a:buChar char="•"/>
            </a:pPr>
            <a:r>
              <a:rPr lang="en-US" b="1" dirty="0" err="1">
                <a:cs typeface="Calibri" panose="020F0502020204030204" pitchFamily="34" charset="0"/>
              </a:rPr>
              <a:t>Hor_pxl_size</a:t>
            </a:r>
            <a:r>
              <a:rPr lang="en-US" dirty="0">
                <a:cs typeface="Calibri" panose="020F0502020204030204" pitchFamily="34" charset="0"/>
              </a:rPr>
              <a:t> and </a:t>
            </a:r>
            <a:r>
              <a:rPr lang="en-US" b="1" dirty="0" err="1">
                <a:cs typeface="Calibri" panose="020F0502020204030204" pitchFamily="34" charset="0"/>
              </a:rPr>
              <a:t>Ver_pxl_size</a:t>
            </a:r>
            <a:r>
              <a:rPr lang="en-US" dirty="0">
                <a:cs typeface="Calibri" panose="020F0502020204030204" pitchFamily="34" charset="0"/>
              </a:rPr>
              <a:t> are the numbers to be followed.</a:t>
            </a:r>
          </a:p>
          <a:p>
            <a:pPr marL="501750" lvl="1" indent="-285750">
              <a:buFont typeface="Arial" panose="020B0604020202020204" pitchFamily="34" charset="0"/>
              <a:buChar char="•"/>
            </a:pPr>
            <a:r>
              <a:rPr lang="en-US" altLang="en-US" dirty="0"/>
              <a:t>These values correspond to the smallest detail visible in the image.</a:t>
            </a:r>
          </a:p>
          <a:p>
            <a:pPr marL="285750" indent="-285750">
              <a:buFont typeface="Arial" panose="020B0604020202020204" pitchFamily="34" charset="0"/>
              <a:buChar char="•"/>
            </a:pPr>
            <a:endParaRPr lang="en-US" altLang="en-US" dirty="0">
              <a:solidFill>
                <a:srgbClr val="FF0000"/>
              </a:solidFill>
            </a:endParaRPr>
          </a:p>
          <a:p>
            <a:pPr marL="285750" indent="-285750">
              <a:buFont typeface="Arial" panose="020B0604020202020204" pitchFamily="34" charset="0"/>
              <a:buChar char="•"/>
            </a:pPr>
            <a:r>
              <a:rPr lang="en-GB" altLang="en-US" dirty="0"/>
              <a:t>Result may differ in frequency and phase encoding direction.</a:t>
            </a:r>
          </a:p>
          <a:p>
            <a:pPr marL="285750" indent="-285750">
              <a:buFont typeface="Arial" panose="020B0604020202020204" pitchFamily="34" charset="0"/>
              <a:buChar char="•"/>
            </a:pPr>
            <a:endParaRPr lang="en-GB" altLang="en-US" b="1" dirty="0"/>
          </a:p>
          <a:p>
            <a:pPr marL="285750" indent="-285750">
              <a:buFont typeface="Arial" panose="020B0604020202020204" pitchFamily="34" charset="0"/>
              <a:buChar char="•"/>
            </a:pPr>
            <a:r>
              <a:rPr lang="en-GB" altLang="en-US" dirty="0"/>
              <a:t>Unit is in reconstruction pixels </a:t>
            </a:r>
          </a:p>
          <a:p>
            <a:pPr marL="501750" lvl="1" indent="-285750">
              <a:buFont typeface="Arial" panose="020B0604020202020204" pitchFamily="34" charset="0"/>
              <a:buChar char="•"/>
            </a:pPr>
            <a:r>
              <a:rPr lang="en-GB" altLang="en-US" dirty="0"/>
              <a:t>For PIQT corresponds to 1 mm.</a:t>
            </a:r>
            <a:endParaRPr lang="en-US" dirty="0">
              <a:cs typeface="Calibri" panose="020F0502020204030204" pitchFamily="34" charset="0"/>
            </a:endParaRPr>
          </a:p>
          <a:p>
            <a:pPr marL="285750" indent="-285750">
              <a:buFont typeface="Arial" panose="020B0604020202020204" pitchFamily="34" charset="0"/>
              <a:buChar char="•"/>
            </a:pPr>
            <a:endParaRPr lang="en-US" dirty="0">
              <a:cs typeface="Calibri" panose="020F0502020204030204" pitchFamily="34" charset="0"/>
            </a:endParaRPr>
          </a:p>
          <a:p>
            <a:pPr marL="0" indent="0"/>
            <a:endParaRPr lang="en-US" dirty="0">
              <a:cs typeface="Calibri" panose="020F0502020204030204" pitchFamily="34" charset="0"/>
            </a:endParaRPr>
          </a:p>
          <a:p>
            <a:pPr marL="342900" indent="-342900">
              <a:buFont typeface="+mj-lt"/>
              <a:buAutoNum type="arabicPeriod"/>
            </a:pPr>
            <a:endParaRPr lang="en-US" dirty="0">
              <a:latin typeface="Calibri" panose="020F0502020204030204"/>
              <a:cs typeface="Calibri" panose="020F0502020204030204" pitchFamily="34" charset="0"/>
            </a:endParaRPr>
          </a:p>
          <a:p>
            <a:endParaRPr lang="en-US" dirty="0">
              <a:cs typeface="Calibri" panose="020F0502020204030204" pitchFamily="34" charset="0"/>
            </a:endParaRPr>
          </a:p>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endParaRPr lang="en-US" b="1" dirty="0">
              <a:cs typeface="Calibri" panose="020F0502020204030204" pitchFamily="34"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0" indent="0"/>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fi-FI" dirty="0">
              <a:latin typeface="Calibri" panose="020F0502020204030204"/>
            </a:endParaRPr>
          </a:p>
        </p:txBody>
      </p:sp>
      <p:sp>
        <p:nvSpPr>
          <p:cNvPr id="23" name="Text Placeholder 9"/>
          <p:cNvSpPr txBox="1">
            <a:spLocks/>
          </p:cNvSpPr>
          <p:nvPr/>
        </p:nvSpPr>
        <p:spPr>
          <a:xfrm>
            <a:off x="3631031" y="4845992"/>
            <a:ext cx="5265103" cy="42836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800" b="1" dirty="0">
                <a:cs typeface="Calibri" panose="020F0502020204030204" pitchFamily="34" charset="0"/>
              </a:rPr>
              <a:t>Check that measurements are within specification.</a:t>
            </a:r>
          </a:p>
          <a:p>
            <a:pPr marL="796925" lvl="1">
              <a:lnSpc>
                <a:spcPct val="85000"/>
              </a:lnSpc>
              <a:buFont typeface="Arial" panose="020B0604020202020204" pitchFamily="34" charset="0"/>
              <a:buChar char="•"/>
            </a:pPr>
            <a:endParaRPr lang="en-US" sz="1800" dirty="0">
              <a:solidFill>
                <a:srgbClr val="FF0000"/>
              </a:solidFill>
              <a:cs typeface="Calibri" panose="020F0502020204030204" pitchFamily="34" charset="0"/>
            </a:endParaRPr>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latin typeface="Calibri" panose="020F0502020204030204" pitchFamily="34" charset="0"/>
                <a:cs typeface="Calibri" panose="020F0502020204030204" pitchFamily="34" charset="0"/>
              </a:rPr>
              <a:t>Spatial Resolution Results</a:t>
            </a:r>
            <a:endParaRPr lang="en-US" sz="3200" dirty="0">
              <a:latin typeface="Calibri" panose="020F0502020204030204" pitchFamily="34" charset="0"/>
              <a:cs typeface="Calibri" panose="020F0502020204030204" pitchFamily="34" charset="0"/>
            </a:endParaRPr>
          </a:p>
        </p:txBody>
      </p:sp>
      <p:sp>
        <p:nvSpPr>
          <p:cNvPr id="20" name="TextBox 19"/>
          <p:cNvSpPr txBox="1"/>
          <p:nvPr/>
        </p:nvSpPr>
        <p:spPr>
          <a:xfrm>
            <a:off x="131982" y="5632941"/>
            <a:ext cx="3170389" cy="261610"/>
          </a:xfrm>
          <a:prstGeom prst="rect">
            <a:avLst/>
          </a:prstGeom>
          <a:noFill/>
        </p:spPr>
        <p:txBody>
          <a:bodyPr wrap="square" rtlCol="0">
            <a:spAutoFit/>
          </a:bodyPr>
          <a:lstStyle/>
          <a:p>
            <a:pPr algn="ctr"/>
            <a:r>
              <a:rPr lang="fi-FI" sz="1100" i="1" dirty="0">
                <a:solidFill>
                  <a:schemeClr val="tx1">
                    <a:lumMod val="75000"/>
                    <a:lumOff val="25000"/>
                  </a:schemeClr>
                </a:solidFill>
                <a:latin typeface="Calibri" panose="020F0502020204030204" pitchFamily="34" charset="0"/>
                <a:cs typeface="Calibri" panose="020F0502020204030204" pitchFamily="34" charset="0"/>
              </a:rPr>
              <a:t>SPR result</a:t>
            </a:r>
            <a:endParaRPr lang="en-US" sz="1100" i="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21" name="TextBox 20"/>
          <p:cNvSpPr txBox="1"/>
          <p:nvPr/>
        </p:nvSpPr>
        <p:spPr>
          <a:xfrm>
            <a:off x="11016" y="-11606"/>
            <a:ext cx="3461621" cy="400110"/>
          </a:xfrm>
          <a:prstGeom prst="rect">
            <a:avLst/>
          </a:prstGeom>
          <a:noFill/>
        </p:spPr>
        <p:txBody>
          <a:bodyPr wrap="square" rtlCol="0">
            <a:spAutoFit/>
          </a:bodyPr>
          <a:lstStyle/>
          <a:p>
            <a:pPr algn="ctr"/>
            <a:r>
              <a:rPr lang="fi-FI" sz="2000" b="1" dirty="0">
                <a:solidFill>
                  <a:schemeClr val="bg1"/>
                </a:solidFill>
                <a:latin typeface="+mn-lt"/>
              </a:rPr>
              <a:t>PIQT</a:t>
            </a:r>
          </a:p>
        </p:txBody>
      </p:sp>
      <p:sp>
        <p:nvSpPr>
          <p:cNvPr id="27" name="Rounded Rectangle 26"/>
          <p:cNvSpPr/>
          <p:nvPr/>
        </p:nvSpPr>
        <p:spPr bwMode="auto">
          <a:xfrm>
            <a:off x="82678" y="389505"/>
            <a:ext cx="3327991" cy="382311"/>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Analyzing SPT report</a:t>
            </a:r>
            <a:endParaRPr lang="en-US" sz="3200" b="1" dirty="0">
              <a:latin typeface="+mn-lt"/>
              <a:ea typeface="Calibri"/>
            </a:endParaRPr>
          </a:p>
        </p:txBody>
      </p:sp>
      <p:sp>
        <p:nvSpPr>
          <p:cNvPr id="3" name="Slide Number Placeholder 2"/>
          <p:cNvSpPr>
            <a:spLocks noGrp="1"/>
          </p:cNvSpPr>
          <p:nvPr>
            <p:ph type="sldNum" sz="quarter" idx="4"/>
          </p:nvPr>
        </p:nvSpPr>
        <p:spPr/>
        <p:txBody>
          <a:bodyPr/>
          <a:lstStyle/>
          <a:p>
            <a:fld id="{BF6EE56F-7E62-4925-8F8D-EE0C8B8E832F}" type="slidenum">
              <a:rPr lang="en-US" smtClean="0">
                <a:solidFill>
                  <a:srgbClr val="000000">
                    <a:tint val="75000"/>
                  </a:srgbClr>
                </a:solidFill>
              </a:rPr>
              <a:pPr/>
              <a:t>31</a:t>
            </a:fld>
            <a:endParaRPr lang="en-US" dirty="0">
              <a:solidFill>
                <a:srgbClr val="000000">
                  <a:tint val="75000"/>
                </a:srgbClr>
              </a:solidFill>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39" y="4007458"/>
            <a:ext cx="3174307" cy="1571770"/>
          </a:xfrm>
          <a:prstGeom prst="rect">
            <a:avLst/>
          </a:prstGeom>
        </p:spPr>
      </p:pic>
      <p:sp>
        <p:nvSpPr>
          <p:cNvPr id="13" name="Rectangle 12"/>
          <p:cNvSpPr/>
          <p:nvPr/>
        </p:nvSpPr>
        <p:spPr bwMode="auto">
          <a:xfrm>
            <a:off x="3691058" y="4793343"/>
            <a:ext cx="5201422" cy="728853"/>
          </a:xfrm>
          <a:prstGeom prst="rect">
            <a:avLst/>
          </a:prstGeom>
          <a:noFill/>
          <a:ln w="381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15" name="Right Arrow 14"/>
          <p:cNvSpPr/>
          <p:nvPr/>
        </p:nvSpPr>
        <p:spPr bwMode="auto">
          <a:xfrm>
            <a:off x="3302372" y="5019556"/>
            <a:ext cx="405746" cy="240642"/>
          </a:xfrm>
          <a:prstGeom prst="rightArrow">
            <a:avLst/>
          </a:prstGeom>
          <a:solidFill>
            <a:schemeClr val="accent3"/>
          </a:solidFill>
          <a:ln w="28575" cap="flat" cmpd="sng" algn="ctr">
            <a:solidFill>
              <a:schemeClr val="accent3"/>
            </a:solidFill>
            <a:prstDash val="solid"/>
            <a:round/>
            <a:headEnd type="none" w="med" len="med"/>
            <a:tailEnd type="none" w="med" len="med"/>
          </a:ln>
          <a:effectLst/>
          <a:scene3d>
            <a:camera prst="orthographicFront"/>
            <a:lightRig rig="soft" dir="t"/>
          </a:scene3d>
          <a:sp3d extrusionH="101600" contourW="6350" prstMaterial="matte">
            <a:bevelT w="101600" h="127000"/>
            <a:bevelB w="95250" h="1016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24" name="Rectangle 23"/>
          <p:cNvSpPr/>
          <p:nvPr/>
        </p:nvSpPr>
        <p:spPr bwMode="auto">
          <a:xfrm>
            <a:off x="131983" y="4802588"/>
            <a:ext cx="3158863" cy="772333"/>
          </a:xfrm>
          <a:prstGeom prst="rect">
            <a:avLst/>
          </a:prstGeom>
          <a:noFill/>
          <a:ln w="381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3717981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334295" y="2230632"/>
            <a:ext cx="8239125" cy="4114800"/>
          </a:xfrm>
          <a:prstGeom prst="rect">
            <a:avLst/>
          </a:prstGeom>
        </p:spPr>
        <p:txBody>
          <a:bodyPr/>
          <a:lstStyle>
            <a:lvl1pPr marL="215989" indent="-215989" algn="l" rtl="0" eaLnBrk="1" fontAlgn="base" hangingPunct="1">
              <a:spcBef>
                <a:spcPts val="0"/>
              </a:spcBef>
              <a:spcAft>
                <a:spcPts val="0"/>
              </a:spcAft>
              <a:buClrTx/>
              <a:buSzPct val="100000"/>
              <a:buFont typeface="Calibri" pitchFamily="34" charset="0"/>
              <a:buChar char="•"/>
              <a:defRPr sz="1800" b="0" i="0" u="none" kern="1200">
                <a:solidFill>
                  <a:schemeClr val="tx1"/>
                </a:solidFill>
                <a:latin typeface="Calibri" panose="020F0502020204030204" pitchFamily="34" charset="0"/>
                <a:ea typeface="+mn-ea"/>
                <a:cs typeface="+mn-cs"/>
              </a:defRPr>
            </a:lvl1pPr>
            <a:lvl2pPr marL="431978" indent="-215989" algn="l" rtl="0" eaLnBrk="1" fontAlgn="base" hangingPunct="1">
              <a:spcBef>
                <a:spcPts val="0"/>
              </a:spcBef>
              <a:spcAft>
                <a:spcPts val="0"/>
              </a:spcAft>
              <a:buClrTx/>
              <a:buSzPct val="100000"/>
              <a:buFont typeface="Calibri" pitchFamily="34" charset="0"/>
              <a:buChar char="–"/>
              <a:defRPr sz="1800" b="0" i="0" u="none" kern="1200">
                <a:solidFill>
                  <a:schemeClr val="tx1"/>
                </a:solidFill>
                <a:latin typeface="Calibri" panose="020F0502020204030204" pitchFamily="34" charset="0"/>
                <a:ea typeface="+mn-ea"/>
                <a:cs typeface="+mn-cs"/>
              </a:defRPr>
            </a:lvl2pPr>
            <a:lvl3pPr marL="647967" indent="-215989" algn="l" rtl="0" eaLnBrk="1" fontAlgn="base" hangingPunct="1">
              <a:spcBef>
                <a:spcPts val="0"/>
              </a:spcBef>
              <a:spcAft>
                <a:spcPts val="0"/>
              </a:spcAft>
              <a:buClrTx/>
              <a:buSzPct val="100000"/>
              <a:buFont typeface="Wingdings" panose="05000000000000000000" pitchFamily="2" charset="2"/>
              <a:buChar char="§"/>
              <a:defRPr sz="1800" b="0" i="0" u="none" kern="1200">
                <a:solidFill>
                  <a:schemeClr val="tx1"/>
                </a:solidFill>
                <a:latin typeface="Calibri" panose="020F0502020204030204" pitchFamily="34" charset="0"/>
                <a:ea typeface="+mn-ea"/>
                <a:cs typeface="+mn-cs"/>
              </a:defRPr>
            </a:lvl3pPr>
            <a:lvl4pPr marL="863956" indent="-215989" algn="l" rtl="0" eaLnBrk="1" fontAlgn="base" hangingPunct="1">
              <a:spcBef>
                <a:spcPts val="0"/>
              </a:spcBef>
              <a:spcAft>
                <a:spcPts val="0"/>
              </a:spcAft>
              <a:buClrTx/>
              <a:buSzPct val="100000"/>
              <a:buFont typeface="Calibri" pitchFamily="34" charset="0"/>
              <a:buChar char="•"/>
              <a:defRPr sz="1800" b="0" i="0" u="none" kern="1200">
                <a:solidFill>
                  <a:schemeClr val="tx1"/>
                </a:solidFill>
                <a:latin typeface="Calibri" panose="020F0502020204030204" pitchFamily="34" charset="0"/>
                <a:ea typeface="+mn-ea"/>
                <a:cs typeface="+mn-cs"/>
              </a:defRPr>
            </a:lvl4pPr>
            <a:lvl5pPr marL="1079945" indent="-215989" algn="l" rtl="0" eaLnBrk="1" fontAlgn="base" hangingPunct="1">
              <a:spcBef>
                <a:spcPts val="0"/>
              </a:spcBef>
              <a:spcAft>
                <a:spcPts val="0"/>
              </a:spcAft>
              <a:buClrTx/>
              <a:buSzPct val="100000"/>
              <a:buFont typeface="Calibri" pitchFamily="34" charset="0"/>
              <a:buChar char="–"/>
              <a:defRPr sz="1800" b="0" i="0" u="none" kern="1200">
                <a:solidFill>
                  <a:schemeClr val="tx1"/>
                </a:solidFill>
                <a:latin typeface="Calibri" panose="020F0502020204030204" pitchFamily="34" charset="0"/>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GB" altLang="en-US" sz="2000" dirty="0"/>
          </a:p>
        </p:txBody>
      </p:sp>
      <p:sp>
        <p:nvSpPr>
          <p:cNvPr id="11" name="Content Placeholder 1"/>
          <p:cNvSpPr>
            <a:spLocks noGrp="1"/>
          </p:cNvSpPr>
          <p:nvPr>
            <p:ph sz="quarter" idx="13"/>
          </p:nvPr>
        </p:nvSpPr>
        <p:spPr>
          <a:xfrm>
            <a:off x="360010" y="1057392"/>
            <a:ext cx="8532470" cy="4543024"/>
          </a:xfrm>
        </p:spPr>
        <p:txBody>
          <a:bodyPr/>
          <a:lstStyle/>
          <a:p>
            <a:pPr marL="342000" indent="-342000">
              <a:spcBef>
                <a:spcPts val="0"/>
              </a:spcBef>
            </a:pPr>
            <a:r>
              <a:rPr lang="en-US" altLang="en-US" b="1" dirty="0"/>
              <a:t>If the coils are placed incorrectly</a:t>
            </a:r>
            <a:r>
              <a:rPr lang="en-US" altLang="en-US" dirty="0"/>
              <a:t>, closer to or further from the phantom as intended, the test may fail.</a:t>
            </a:r>
          </a:p>
          <a:p>
            <a:pPr marL="342000" lvl="3" indent="-342000"/>
            <a:r>
              <a:rPr lang="en-US" altLang="en-US" dirty="0"/>
              <a:t>Position the phantom as instructed in </a:t>
            </a:r>
            <a:r>
              <a:rPr lang="en-US" altLang="en-US" b="1" dirty="0"/>
              <a:t>Marlin 1.5T Instructions for Use</a:t>
            </a:r>
            <a:r>
              <a:rPr lang="en-US" altLang="en-US" dirty="0"/>
              <a:t>. </a:t>
            </a:r>
          </a:p>
          <a:p>
            <a:pPr marL="342000" lvl="3" indent="-342000"/>
            <a:r>
              <a:rPr lang="en-US" altLang="en-US" dirty="0"/>
              <a:t>An indicator of the problem is the appearance of non-symmetrical intensity  distribution in the phantom.</a:t>
            </a:r>
          </a:p>
          <a:p>
            <a:pPr lvl="1">
              <a:buFont typeface="Arial" panose="020B0604020202020204" pitchFamily="34" charset="0"/>
              <a:buChar char="•"/>
            </a:pPr>
            <a:endParaRPr lang="en-US" altLang="en-US" dirty="0"/>
          </a:p>
          <a:p>
            <a:r>
              <a:rPr lang="en-US" altLang="en-US" b="1" dirty="0"/>
              <a:t>Poor eddy current compensation </a:t>
            </a:r>
            <a:r>
              <a:rPr lang="en-US" altLang="en-US" dirty="0"/>
              <a:t>can cause a failure.</a:t>
            </a:r>
          </a:p>
          <a:p>
            <a:pPr marL="285750" indent="-285750">
              <a:buFont typeface="Arial" panose="020B0604020202020204" pitchFamily="34" charset="0"/>
              <a:buChar char="•"/>
            </a:pPr>
            <a:endParaRPr lang="en-US" altLang="en-US" dirty="0"/>
          </a:p>
          <a:p>
            <a:r>
              <a:rPr lang="en-US" altLang="en-US" b="1" dirty="0"/>
              <a:t>Excessive image ghosting </a:t>
            </a:r>
            <a:r>
              <a:rPr lang="en-US" altLang="en-US" dirty="0"/>
              <a:t>can cause image intensity variations and hence a failure of this test.</a:t>
            </a:r>
          </a:p>
          <a:p>
            <a:pPr lvl="1">
              <a:buFont typeface="Arial" panose="020B0604020202020204" pitchFamily="34" charset="0"/>
              <a:buChar char="•"/>
            </a:pPr>
            <a:r>
              <a:rPr lang="en-US" altLang="en-US" dirty="0"/>
              <a:t>Ghosting is a very nonspecific symptom of a hardware problem. </a:t>
            </a:r>
          </a:p>
          <a:p>
            <a:pPr lvl="1">
              <a:buFont typeface="Arial" panose="020B0604020202020204" pitchFamily="34" charset="0"/>
              <a:buChar char="•"/>
            </a:pPr>
            <a:r>
              <a:rPr lang="en-US" altLang="en-US" dirty="0"/>
              <a:t>In general, ghosting is caused by instability of the measured signal, which can have its origin in the receiver, transmitter, or gradient subsystems. Motion of the phantom can also cause ghosting. </a:t>
            </a:r>
          </a:p>
          <a:p>
            <a:pPr lvl="1">
              <a:buFont typeface="Arial" panose="020B0604020202020204" pitchFamily="34" charset="0"/>
              <a:buChar char="•"/>
            </a:pPr>
            <a:r>
              <a:rPr lang="en-US" altLang="en-US" dirty="0"/>
              <a:t>Make sure the phantom is stable in the coil and not free to move or vibrate. </a:t>
            </a:r>
          </a:p>
          <a:p>
            <a:pPr lvl="1">
              <a:buFont typeface="Arial" panose="020B0604020202020204" pitchFamily="34" charset="0"/>
              <a:buChar char="•"/>
            </a:pPr>
            <a:endParaRPr lang="en-US" altLang="en-US" dirty="0"/>
          </a:p>
          <a:p>
            <a:pPr lvl="1">
              <a:buFont typeface="Arial" panose="020B0604020202020204" pitchFamily="34" charset="0"/>
              <a:buChar char="•"/>
            </a:pPr>
            <a:endParaRPr lang="en-US" altLang="en-US" dirty="0"/>
          </a:p>
          <a:p>
            <a:pPr marL="285750" indent="-285750">
              <a:buFont typeface="Arial" panose="020B0604020202020204" pitchFamily="34" charset="0"/>
              <a:buChar char="•"/>
            </a:pPr>
            <a:endParaRPr lang="en-US" dirty="0"/>
          </a:p>
        </p:txBody>
      </p:sp>
      <p:sp>
        <p:nvSpPr>
          <p:cNvPr id="7" name="Title 1"/>
          <p:cNvSpPr txBox="1">
            <a:spLocks/>
          </p:cNvSpPr>
          <p:nvPr/>
        </p:nvSpPr>
        <p:spPr>
          <a:xfrm>
            <a:off x="360010" y="153649"/>
            <a:ext cx="8203545"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t>SPR – Possible Causes of Failure</a:t>
            </a:r>
            <a:endParaRPr lang="en-US" sz="3200" dirty="0"/>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32</a:t>
            </a:fld>
            <a:endParaRPr lang="en-US" dirty="0">
              <a:solidFill>
                <a:srgbClr val="000000">
                  <a:tint val="75000"/>
                </a:srgbClr>
              </a:solidFill>
            </a:endParaRPr>
          </a:p>
        </p:txBody>
      </p:sp>
    </p:spTree>
    <p:extLst>
      <p:ext uri="{BB962C8B-B14F-4D97-AF65-F5344CB8AC3E}">
        <p14:creationId xmlns:p14="http://schemas.microsoft.com/office/powerpoint/2010/main" val="242255295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349250" y="153649"/>
            <a:ext cx="8388348"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latin typeface="Calibri" panose="020F0502020204030204" pitchFamily="34" charset="0"/>
                <a:cs typeface="Calibri" panose="020F0502020204030204" pitchFamily="34" charset="0"/>
              </a:rPr>
              <a:t>Summary of Relevant PIQT Report Parameters</a:t>
            </a:r>
            <a:endParaRPr lang="en-US" sz="3200" dirty="0">
              <a:solidFill>
                <a:srgbClr val="585C7C"/>
              </a:solidFill>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33</a:t>
            </a:fld>
            <a:endParaRPr lang="en-US" dirty="0">
              <a:solidFill>
                <a:srgbClr val="000000">
                  <a:tint val="75000"/>
                </a:srgbClr>
              </a:solidFill>
            </a:endParaRPr>
          </a:p>
        </p:txBody>
      </p:sp>
      <p:sp>
        <p:nvSpPr>
          <p:cNvPr id="11" name="Content Placeholder 9"/>
          <p:cNvSpPr txBox="1">
            <a:spLocks/>
          </p:cNvSpPr>
          <p:nvPr/>
        </p:nvSpPr>
        <p:spPr bwMode="auto">
          <a:xfrm>
            <a:off x="358974" y="945391"/>
            <a:ext cx="8368900" cy="577251"/>
          </a:xfrm>
          <a:prstGeom prst="rect">
            <a:avLst/>
          </a:prstGeom>
          <a:noFill/>
          <a:ln w="0">
            <a:noFill/>
            <a:miter lim="800000"/>
            <a:headEnd/>
            <a:tailEnd/>
          </a:ln>
        </p:spPr>
        <p:txBody>
          <a:bodyPr vert="horz" wrap="square" lIns="0" tIns="0" rIns="0" bIns="0" numCol="1" anchor="t" anchorCtr="0" compatLnSpc="1">
            <a:prstTxWarp prst="textNoShape">
              <a:avLst/>
            </a:prstTxWarp>
          </a:bodyPr>
          <a:lstStyle>
            <a:lvl1pPr marL="254000" indent="-254000" algn="l" rtl="0" eaLnBrk="0" fontAlgn="base" hangingPunct="0">
              <a:spcBef>
                <a:spcPct val="0"/>
              </a:spcBef>
              <a:spcAft>
                <a:spcPct val="0"/>
              </a:spcAft>
              <a:buSzPct val="100000"/>
              <a:buChar char="•"/>
              <a:defRPr>
                <a:solidFill>
                  <a:srgbClr val="000000"/>
                </a:solidFill>
                <a:latin typeface="+mn-lt"/>
                <a:ea typeface="+mn-ea"/>
                <a:cs typeface="+mn-cs"/>
              </a:defRPr>
            </a:lvl1pPr>
            <a:lvl2pPr marL="711200" indent="-254000" algn="l" rtl="0" eaLnBrk="0" fontAlgn="base" hangingPunct="0">
              <a:spcBef>
                <a:spcPct val="0"/>
              </a:spcBef>
              <a:spcAft>
                <a:spcPct val="0"/>
              </a:spcAft>
              <a:buSzPct val="100000"/>
              <a:buChar char="–"/>
              <a:defRPr>
                <a:solidFill>
                  <a:srgbClr val="000000"/>
                </a:solidFill>
                <a:latin typeface="+mn-lt"/>
              </a:defRPr>
            </a:lvl2pPr>
            <a:lvl3pPr marL="1168400" indent="-254000" algn="l" rtl="0" eaLnBrk="0" fontAlgn="base" hangingPunct="0">
              <a:spcBef>
                <a:spcPct val="0"/>
              </a:spcBef>
              <a:spcAft>
                <a:spcPct val="0"/>
              </a:spcAft>
              <a:buSzPct val="100000"/>
              <a:buChar char="•"/>
              <a:defRPr>
                <a:solidFill>
                  <a:srgbClr val="000000"/>
                </a:solidFill>
                <a:latin typeface="+mn-lt"/>
              </a:defRPr>
            </a:lvl3pPr>
            <a:lvl4pPr marL="1625600" indent="-254000" algn="l" rtl="0" eaLnBrk="0" fontAlgn="base" hangingPunct="0">
              <a:spcBef>
                <a:spcPct val="0"/>
              </a:spcBef>
              <a:spcAft>
                <a:spcPct val="0"/>
              </a:spcAft>
              <a:buSzPct val="100000"/>
              <a:buChar char="–"/>
              <a:defRPr sz="1600">
                <a:solidFill>
                  <a:srgbClr val="000000"/>
                </a:solidFill>
                <a:latin typeface="+mn-lt"/>
              </a:defRPr>
            </a:lvl4pPr>
            <a:lvl5pPr marL="2082800" indent="-254000" algn="l" rtl="0" eaLnBrk="0" fontAlgn="base" hangingPunct="0">
              <a:spcBef>
                <a:spcPct val="0"/>
              </a:spcBef>
              <a:spcAft>
                <a:spcPct val="0"/>
              </a:spcAft>
              <a:buSzPct val="100000"/>
              <a:buChar char="–"/>
              <a:defRPr sz="1600">
                <a:solidFill>
                  <a:srgbClr val="000000"/>
                </a:solidFill>
                <a:latin typeface="+mn-lt"/>
              </a:defRPr>
            </a:lvl5pPr>
            <a:lvl6pPr marL="2540000" indent="-254000" algn="l" rtl="0" fontAlgn="base">
              <a:lnSpc>
                <a:spcPct val="105000"/>
              </a:lnSpc>
              <a:spcBef>
                <a:spcPct val="20000"/>
              </a:spcBef>
              <a:spcAft>
                <a:spcPct val="0"/>
              </a:spcAft>
              <a:buSzPct val="100000"/>
              <a:buChar char="–"/>
              <a:defRPr sz="1600">
                <a:solidFill>
                  <a:srgbClr val="000000"/>
                </a:solidFill>
                <a:latin typeface="+mn-lt"/>
              </a:defRPr>
            </a:lvl6pPr>
            <a:lvl7pPr marL="2997200" indent="-254000" algn="l" rtl="0" fontAlgn="base">
              <a:lnSpc>
                <a:spcPct val="105000"/>
              </a:lnSpc>
              <a:spcBef>
                <a:spcPct val="20000"/>
              </a:spcBef>
              <a:spcAft>
                <a:spcPct val="0"/>
              </a:spcAft>
              <a:buSzPct val="100000"/>
              <a:buChar char="–"/>
              <a:defRPr sz="1600">
                <a:solidFill>
                  <a:srgbClr val="000000"/>
                </a:solidFill>
                <a:latin typeface="+mn-lt"/>
              </a:defRPr>
            </a:lvl7pPr>
            <a:lvl8pPr marL="3454400" indent="-254000" algn="l" rtl="0" fontAlgn="base">
              <a:lnSpc>
                <a:spcPct val="105000"/>
              </a:lnSpc>
              <a:spcBef>
                <a:spcPct val="20000"/>
              </a:spcBef>
              <a:spcAft>
                <a:spcPct val="0"/>
              </a:spcAft>
              <a:buSzPct val="100000"/>
              <a:buChar char="–"/>
              <a:defRPr sz="1600">
                <a:solidFill>
                  <a:srgbClr val="000000"/>
                </a:solidFill>
                <a:latin typeface="+mn-lt"/>
              </a:defRPr>
            </a:lvl8pPr>
            <a:lvl9pPr marL="3911600" indent="-254000" algn="l" rtl="0" fontAlgn="base">
              <a:lnSpc>
                <a:spcPct val="105000"/>
              </a:lnSpc>
              <a:spcBef>
                <a:spcPct val="20000"/>
              </a:spcBef>
              <a:spcAft>
                <a:spcPct val="0"/>
              </a:spcAft>
              <a:buSzPct val="100000"/>
              <a:buChar char="–"/>
              <a:defRPr sz="1600">
                <a:solidFill>
                  <a:srgbClr val="000000"/>
                </a:solidFill>
                <a:latin typeface="+mn-lt"/>
              </a:defRPr>
            </a:lvl9pPr>
          </a:lstStyle>
          <a:p>
            <a:r>
              <a:rPr lang="en-US" sz="1800" dirty="0">
                <a:latin typeface="Calibri" panose="020F0502020204030204" pitchFamily="34" charset="0"/>
                <a:cs typeface="Calibri" panose="020F0502020204030204" pitchFamily="34" charset="0"/>
              </a:rPr>
              <a:t>See NEMA</a:t>
            </a:r>
            <a:r>
              <a:rPr lang="en-US" sz="1800" dirty="0">
                <a:solidFill>
                  <a:schemeClr val="bg2"/>
                </a:solidFill>
                <a:latin typeface="Calibri" panose="020F0502020204030204" pitchFamily="34" charset="0"/>
                <a:cs typeface="Calibri" panose="020F0502020204030204" pitchFamily="34" charset="0"/>
              </a:rPr>
              <a:t>*</a:t>
            </a:r>
            <a:r>
              <a:rPr lang="en-US" sz="1800" dirty="0">
                <a:latin typeface="Calibri" panose="020F0502020204030204" pitchFamily="34" charset="0"/>
                <a:cs typeface="Calibri" panose="020F0502020204030204" pitchFamily="34" charset="0"/>
              </a:rPr>
              <a:t> guidelines for description of the NEMA calculations.</a:t>
            </a:r>
          </a:p>
          <a:p>
            <a:pPr marL="0" indent="0">
              <a:buNone/>
            </a:pPr>
            <a:endParaRPr lang="en-US" sz="2000" dirty="0">
              <a:solidFill>
                <a:schemeClr val="tx1"/>
              </a:solidFill>
              <a:latin typeface="Calibri" panose="020F0502020204030204" pitchFamily="34" charset="0"/>
              <a:cs typeface="Calibri" panose="020F0502020204030204" pitchFamily="34" charset="0"/>
            </a:endParaRPr>
          </a:p>
        </p:txBody>
      </p:sp>
      <p:sp>
        <p:nvSpPr>
          <p:cNvPr id="14" name="TextBox 13"/>
          <p:cNvSpPr txBox="1"/>
          <p:nvPr>
            <p:custDataLst>
              <p:tags r:id="rId1"/>
            </p:custDataLst>
          </p:nvPr>
        </p:nvSpPr>
        <p:spPr>
          <a:xfrm>
            <a:off x="349250" y="6139566"/>
            <a:ext cx="8388348" cy="338554"/>
          </a:xfrm>
          <a:prstGeom prst="rect">
            <a:avLst/>
          </a:prstGeom>
          <a:noFill/>
        </p:spPr>
        <p:txBody>
          <a:bodyPr wrap="square" rtlCol="0">
            <a:spAutoFit/>
          </a:bodyPr>
          <a:lstStyle/>
          <a:p>
            <a:r>
              <a:rPr lang="en-US" sz="800" i="1" dirty="0">
                <a:solidFill>
                  <a:srgbClr val="585C7C"/>
                </a:solidFill>
              </a:rPr>
              <a:t>* NEMA: The Association of Electrical Equipment and Medical Imaging Manufacturers</a:t>
            </a:r>
          </a:p>
          <a:p>
            <a:r>
              <a:rPr lang="en-US" sz="800" u="sng" dirty="0">
                <a:solidFill>
                  <a:schemeClr val="tx1"/>
                </a:solidFill>
                <a:hlinkClick r:id="rId4"/>
              </a:rPr>
              <a:t>Magnetic Resonance Standards</a:t>
            </a:r>
            <a:r>
              <a:rPr lang="en-US" sz="800" dirty="0">
                <a:solidFill>
                  <a:schemeClr val="tx1"/>
                </a:solidFill>
              </a:rPr>
              <a:t> (</a:t>
            </a:r>
            <a:r>
              <a:rPr lang="en-US" sz="800" u="sng" dirty="0">
                <a:solidFill>
                  <a:schemeClr val="tx1"/>
                </a:solidFill>
                <a:hlinkClick r:id="rId4"/>
              </a:rPr>
              <a:t>http://www.nema.org/Standards/Pages/All-Standards-by-Product.aspx?ProductId=604e6a9c-e279-4133-8d16-12ba6b64fb24</a:t>
            </a:r>
            <a:r>
              <a:rPr lang="en-US" sz="800" dirty="0">
                <a:solidFill>
                  <a:schemeClr val="tx1"/>
                </a:solidFill>
              </a:rPr>
              <a:t>)</a:t>
            </a:r>
          </a:p>
        </p:txBody>
      </p:sp>
      <p:graphicFrame>
        <p:nvGraphicFramePr>
          <p:cNvPr id="10" name="Table 9"/>
          <p:cNvGraphicFramePr>
            <a:graphicFrameLocks noGrp="1"/>
          </p:cNvGraphicFramePr>
          <p:nvPr>
            <p:custDataLst>
              <p:tags r:id="rId2"/>
            </p:custDataLst>
            <p:extLst>
              <p:ext uri="{D42A27DB-BD31-4B8C-83A1-F6EECF244321}">
                <p14:modId xmlns:p14="http://schemas.microsoft.com/office/powerpoint/2010/main" val="3784128272"/>
              </p:ext>
            </p:extLst>
          </p:nvPr>
        </p:nvGraphicFramePr>
        <p:xfrm>
          <a:off x="368698" y="1374110"/>
          <a:ext cx="8368902" cy="4717616"/>
        </p:xfrm>
        <a:graphic>
          <a:graphicData uri="http://schemas.openxmlformats.org/drawingml/2006/table">
            <a:tbl>
              <a:tblPr firstRow="1" bandRow="1">
                <a:tableStyleId>{5C22544A-7EE6-4342-B048-85BDC9FD1C3A}</a:tableStyleId>
              </a:tblPr>
              <a:tblGrid>
                <a:gridCol w="2514477">
                  <a:extLst>
                    <a:ext uri="{9D8B030D-6E8A-4147-A177-3AD203B41FA5}">
                      <a16:colId xmlns:a16="http://schemas.microsoft.com/office/drawing/2014/main" val="20000"/>
                    </a:ext>
                  </a:extLst>
                </a:gridCol>
                <a:gridCol w="1930968">
                  <a:extLst>
                    <a:ext uri="{9D8B030D-6E8A-4147-A177-3AD203B41FA5}">
                      <a16:colId xmlns:a16="http://schemas.microsoft.com/office/drawing/2014/main" val="20001"/>
                    </a:ext>
                  </a:extLst>
                </a:gridCol>
                <a:gridCol w="3923457">
                  <a:extLst>
                    <a:ext uri="{9D8B030D-6E8A-4147-A177-3AD203B41FA5}">
                      <a16:colId xmlns:a16="http://schemas.microsoft.com/office/drawing/2014/main" val="20002"/>
                    </a:ext>
                  </a:extLst>
                </a:gridCol>
              </a:tblGrid>
              <a:tr h="450795">
                <a:tc>
                  <a:txBody>
                    <a:bodyPr/>
                    <a:lstStyle/>
                    <a:p>
                      <a:pPr marL="0" marR="0" lvl="0" indent="0" algn="l" defTabSz="914400" rtl="0" eaLnBrk="0" fontAlgn="base" latinLnBrk="0" hangingPunct="0">
                        <a:lnSpc>
                          <a:spcPct val="11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Calibri" panose="020F0502020204030204" pitchFamily="34" charset="0"/>
                          <a:cs typeface="Calibri" panose="020F0502020204030204" pitchFamily="34" charset="0"/>
                        </a:rPr>
                        <a:t>Section</a:t>
                      </a:r>
                    </a:p>
                  </a:txBody>
                  <a:tcPr anchor="ctr">
                    <a:solidFill>
                      <a:srgbClr val="0089C4"/>
                    </a:solidFill>
                  </a:tcPr>
                </a:tc>
                <a:tc>
                  <a:txBody>
                    <a:bodyPr/>
                    <a:lstStyle/>
                    <a:p>
                      <a:pPr algn="ctr"/>
                      <a:r>
                        <a:rPr lang="fi-FI" sz="1600" b="1" dirty="0">
                          <a:solidFill>
                            <a:schemeClr val="bg1"/>
                          </a:solidFill>
                          <a:latin typeface="Calibri" panose="020F0502020204030204" pitchFamily="34" charset="0"/>
                          <a:cs typeface="Calibri" panose="020F0502020204030204" pitchFamily="34" charset="0"/>
                        </a:rPr>
                        <a:t>Parameter name</a:t>
                      </a:r>
                      <a:endParaRPr lang="en-US" sz="1600" b="1" dirty="0">
                        <a:solidFill>
                          <a:schemeClr val="bg1"/>
                        </a:solidFill>
                        <a:latin typeface="Calibri" panose="020F0502020204030204" pitchFamily="34" charset="0"/>
                        <a:cs typeface="Calibri" panose="020F0502020204030204" pitchFamily="34" charset="0"/>
                      </a:endParaRPr>
                    </a:p>
                  </a:txBody>
                  <a:tcPr anchor="ctr">
                    <a:solidFill>
                      <a:srgbClr val="0089C4"/>
                    </a:solidFill>
                  </a:tcPr>
                </a:tc>
                <a:tc>
                  <a:txBody>
                    <a:bodyPr/>
                    <a:lstStyle/>
                    <a:p>
                      <a:pPr algn="ctr"/>
                      <a:r>
                        <a:rPr lang="en-US" sz="1600" b="1" dirty="0">
                          <a:solidFill>
                            <a:schemeClr val="bg1"/>
                          </a:solidFill>
                          <a:latin typeface="Calibri" panose="020F0502020204030204" pitchFamily="34" charset="0"/>
                          <a:cs typeface="Calibri" panose="020F0502020204030204" pitchFamily="34" charset="0"/>
                        </a:rPr>
                        <a:t>Description</a:t>
                      </a:r>
                    </a:p>
                  </a:txBody>
                  <a:tcPr anchor="ctr">
                    <a:solidFill>
                      <a:srgbClr val="0089C4"/>
                    </a:solidFill>
                  </a:tcPr>
                </a:tc>
                <a:extLst>
                  <a:ext uri="{0D108BD9-81ED-4DB2-BD59-A6C34878D82A}">
                    <a16:rowId xmlns:a16="http://schemas.microsoft.com/office/drawing/2014/main" val="10000"/>
                  </a:ext>
                </a:extLst>
              </a:tr>
              <a:tr h="411227">
                <a:tc>
                  <a:txBody>
                    <a:bodyPr/>
                    <a:lstStyle/>
                    <a:p>
                      <a:r>
                        <a:rPr lang="fi-FI" sz="1600" kern="1200" dirty="0">
                          <a:solidFill>
                            <a:schemeClr val="dk1"/>
                          </a:solidFill>
                          <a:effectLst/>
                          <a:latin typeface="Calibri" panose="020F0502020204030204" pitchFamily="34" charset="0"/>
                          <a:ea typeface="+mn-ea"/>
                          <a:cs typeface="Calibri" panose="020F0502020204030204" pitchFamily="34" charset="0"/>
                        </a:rPr>
                        <a:t>Flood Field Uniformity</a:t>
                      </a:r>
                      <a:r>
                        <a:rPr lang="en-US" sz="1600" kern="1200" baseline="0" dirty="0">
                          <a:solidFill>
                            <a:schemeClr val="dk1"/>
                          </a:solidFill>
                          <a:effectLst/>
                          <a:latin typeface="Calibri" panose="020F0502020204030204" pitchFamily="34" charset="0"/>
                          <a:ea typeface="+mn-ea"/>
                          <a:cs typeface="Calibri" panose="020F0502020204030204" pitchFamily="34" charset="0"/>
                        </a:rPr>
                        <a:t> </a:t>
                      </a:r>
                      <a:r>
                        <a:rPr lang="fi-FI" sz="1600" kern="1200" dirty="0">
                          <a:solidFill>
                            <a:schemeClr val="dk1"/>
                          </a:solidFill>
                          <a:effectLst/>
                          <a:latin typeface="Calibri" panose="020F0502020204030204" pitchFamily="34" charset="0"/>
                          <a:ea typeface="+mn-ea"/>
                          <a:cs typeface="Calibri" panose="020F0502020204030204" pitchFamily="34" charset="0"/>
                        </a:rPr>
                        <a:t>(FFU)</a:t>
                      </a:r>
                      <a:endParaRPr lang="en-US" sz="1600" dirty="0">
                        <a:latin typeface="Calibri" panose="020F0502020204030204" pitchFamily="34" charset="0"/>
                        <a:cs typeface="Calibri" panose="020F0502020204030204" pitchFamily="34" charset="0"/>
                      </a:endParaRPr>
                    </a:p>
                  </a:txBody>
                  <a:tcPr anchor="ctr"/>
                </a:tc>
                <a:tc>
                  <a:txBody>
                    <a:bodyPr/>
                    <a:lstStyle/>
                    <a:p>
                      <a:pPr marL="0" indent="0" algn="l">
                        <a:lnSpc>
                          <a:spcPct val="100000"/>
                        </a:lnSpc>
                        <a:spcBef>
                          <a:spcPts val="0"/>
                        </a:spcBef>
                        <a:spcAft>
                          <a:spcPts val="0"/>
                        </a:spcAft>
                        <a:buFont typeface="Arial" panose="020B0604020202020204" pitchFamily="34" charset="0"/>
                        <a:buNone/>
                      </a:pPr>
                      <a:r>
                        <a:rPr lang="fi-FI" sz="1600" kern="1200" dirty="0">
                          <a:solidFill>
                            <a:schemeClr val="dk1"/>
                          </a:solidFill>
                          <a:effectLst/>
                          <a:latin typeface="Calibri" panose="020F0502020204030204" pitchFamily="34" charset="0"/>
                          <a:ea typeface="+mn-ea"/>
                          <a:cs typeface="Calibri" panose="020F0502020204030204" pitchFamily="34" charset="0"/>
                        </a:rPr>
                        <a:t>Nema S/N (B)</a:t>
                      </a:r>
                      <a:endParaRPr lang="en-US" sz="1600" dirty="0">
                        <a:latin typeface="Calibri" panose="020F0502020204030204" pitchFamily="34" charset="0"/>
                        <a:cs typeface="Calibri" panose="020F0502020204030204" pitchFamily="34" charset="0"/>
                      </a:endParaRPr>
                    </a:p>
                  </a:txBody>
                  <a:tcPr anchor="ctr"/>
                </a:tc>
                <a:tc>
                  <a:txBody>
                    <a:bodyPr/>
                    <a:lstStyle/>
                    <a:p>
                      <a:pPr algn="l">
                        <a:lnSpc>
                          <a:spcPct val="100000"/>
                        </a:lnSpc>
                        <a:spcBef>
                          <a:spcPts val="0"/>
                        </a:spcBef>
                        <a:spcAft>
                          <a:spcPts val="0"/>
                        </a:spcAft>
                      </a:pPr>
                      <a:r>
                        <a:rPr lang="fi-FI" sz="1600" kern="1200" dirty="0">
                          <a:solidFill>
                            <a:schemeClr val="dk1"/>
                          </a:solidFill>
                          <a:effectLst/>
                          <a:latin typeface="Calibri" panose="020F0502020204030204" pitchFamily="34" charset="0"/>
                          <a:ea typeface="+mn-ea"/>
                          <a:cs typeface="Calibri" panose="020F0502020204030204" pitchFamily="34" charset="0"/>
                        </a:rPr>
                        <a:t>Signal to noise ratio </a:t>
                      </a:r>
                      <a:endParaRPr lang="en-US" sz="16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1"/>
                  </a:ext>
                </a:extLst>
              </a:tr>
              <a:tr h="3861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txBody>
                  <a:tcPr anchor="ctr"/>
                </a:tc>
                <a:tc>
                  <a:txBody>
                    <a:bodyPr/>
                    <a:lstStyle/>
                    <a:p>
                      <a:pPr>
                        <a:spcAft>
                          <a:spcPts val="0"/>
                        </a:spcAft>
                      </a:pPr>
                      <a:r>
                        <a:rPr lang="en-US" sz="1600" b="0" dirty="0" err="1">
                          <a:solidFill>
                            <a:schemeClr val="tx1"/>
                          </a:solidFill>
                          <a:effectLst/>
                          <a:latin typeface="Calibri" panose="020F0502020204030204" pitchFamily="34" charset="0"/>
                          <a:ea typeface="Times New Roman"/>
                          <a:cs typeface="Calibri" panose="020F0502020204030204" pitchFamily="34" charset="0"/>
                        </a:rPr>
                        <a:t>Nema_Int_Unif</a:t>
                      </a:r>
                      <a:endParaRPr lang="en-US" sz="1600" b="0" dirty="0">
                        <a:solidFill>
                          <a:schemeClr val="tx1"/>
                        </a:solidFill>
                        <a:effectLst/>
                        <a:latin typeface="Calibri" panose="020F0502020204030204" pitchFamily="34" charset="0"/>
                        <a:ea typeface="Times New Roman"/>
                        <a:cs typeface="Calibri" panose="020F0502020204030204" pitchFamily="34" charset="0"/>
                      </a:endParaRPr>
                    </a:p>
                  </a:txBody>
                  <a:tcPr marL="68580" marR="68580" marT="0" marB="0" anchor="ctr"/>
                </a:tc>
                <a:tc>
                  <a:txBody>
                    <a:bodyPr/>
                    <a:lstStyle/>
                    <a:p>
                      <a:pPr algn="l">
                        <a:lnSpc>
                          <a:spcPct val="100000"/>
                        </a:lnSpc>
                        <a:spcBef>
                          <a:spcPts val="0"/>
                        </a:spcBef>
                        <a:spcAft>
                          <a:spcPts val="0"/>
                        </a:spcAft>
                      </a:pPr>
                      <a:r>
                        <a:rPr lang="fi-FI" sz="1600" kern="1200" dirty="0">
                          <a:solidFill>
                            <a:schemeClr val="dk1"/>
                          </a:solidFill>
                          <a:effectLst/>
                          <a:latin typeface="Calibri" panose="020F0502020204030204" pitchFamily="34" charset="0"/>
                          <a:ea typeface="+mn-ea"/>
                          <a:cs typeface="Calibri" panose="020F0502020204030204" pitchFamily="34" charset="0"/>
                        </a:rPr>
                        <a:t>Integral uniformity</a:t>
                      </a:r>
                      <a:endParaRPr lang="en-US" sz="16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2"/>
                  </a:ext>
                </a:extLst>
              </a:tr>
              <a:tr h="863174">
                <a:tc>
                  <a:txBody>
                    <a:bodyPr/>
                    <a:lstStyle/>
                    <a:p>
                      <a:r>
                        <a:rPr lang="fi-FI" sz="1600" kern="1200" dirty="0">
                          <a:solidFill>
                            <a:schemeClr val="dk1"/>
                          </a:solidFill>
                          <a:effectLst/>
                          <a:latin typeface="Calibri" panose="020F0502020204030204" pitchFamily="34" charset="0"/>
                          <a:ea typeface="+mn-ea"/>
                          <a:cs typeface="Calibri" panose="020F0502020204030204" pitchFamily="34" charset="0"/>
                        </a:rPr>
                        <a:t>Spatial Linearity</a:t>
                      </a:r>
                      <a:r>
                        <a:rPr lang="en-US" sz="1600" kern="1200" baseline="0" dirty="0">
                          <a:solidFill>
                            <a:schemeClr val="dk1"/>
                          </a:solidFill>
                          <a:effectLst/>
                          <a:latin typeface="Calibri" panose="020F0502020204030204" pitchFamily="34" charset="0"/>
                          <a:ea typeface="+mn-ea"/>
                          <a:cs typeface="Calibri" panose="020F0502020204030204" pitchFamily="34" charset="0"/>
                        </a:rPr>
                        <a:t> </a:t>
                      </a:r>
                      <a:r>
                        <a:rPr lang="fi-FI" sz="1600" kern="1200" dirty="0">
                          <a:solidFill>
                            <a:schemeClr val="dk1"/>
                          </a:solidFill>
                          <a:effectLst/>
                          <a:latin typeface="Calibri" panose="020F0502020204030204" pitchFamily="34" charset="0"/>
                          <a:ea typeface="+mn-ea"/>
                          <a:cs typeface="Calibri" panose="020F0502020204030204" pitchFamily="34" charset="0"/>
                        </a:rPr>
                        <a:t>(SPL)</a:t>
                      </a:r>
                      <a:endParaRPr kumimoji="0" lang="en-US" sz="16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i-FI" sz="1600" kern="1200" dirty="0">
                          <a:solidFill>
                            <a:schemeClr val="dk1"/>
                          </a:solidFill>
                          <a:effectLst/>
                          <a:latin typeface="Calibri" panose="020F0502020204030204" pitchFamily="34" charset="0"/>
                          <a:ea typeface="+mn-ea"/>
                          <a:cs typeface="Calibri" panose="020F0502020204030204" pitchFamily="34" charset="0"/>
                        </a:rPr>
                        <a:t>diff_lin(</a:t>
                      </a:r>
                      <a:r>
                        <a:rPr lang="fi-FI" sz="1600" i="1" kern="1200" dirty="0">
                          <a:solidFill>
                            <a:schemeClr val="dk1"/>
                          </a:solidFill>
                          <a:effectLst/>
                          <a:latin typeface="Calibri" panose="020F0502020204030204" pitchFamily="34" charset="0"/>
                          <a:ea typeface="+mn-ea"/>
                          <a:cs typeface="Calibri" panose="020F0502020204030204" pitchFamily="34" charset="0"/>
                        </a:rPr>
                        <a:t>x</a:t>
                      </a:r>
                      <a:r>
                        <a:rPr lang="fi-FI" sz="1600" kern="1200" dirty="0">
                          <a:solidFill>
                            <a:schemeClr val="dk1"/>
                          </a:solidFill>
                          <a:effectLst/>
                          <a:latin typeface="Calibri" panose="020F0502020204030204" pitchFamily="34" charset="0"/>
                          <a:ea typeface="+mn-ea"/>
                          <a:cs typeface="Calibri" panose="020F0502020204030204" pitchFamily="34" charset="0"/>
                        </a:rPr>
                        <a:t>-</a:t>
                      </a:r>
                      <a:r>
                        <a:rPr lang="fi-FI" sz="1600" i="1" kern="1200" dirty="0">
                          <a:solidFill>
                            <a:schemeClr val="dk1"/>
                          </a:solidFill>
                          <a:effectLst/>
                          <a:latin typeface="Calibri" panose="020F0502020204030204" pitchFamily="34" charset="0"/>
                          <a:ea typeface="+mn-ea"/>
                          <a:cs typeface="Calibri" panose="020F0502020204030204" pitchFamily="34" charset="0"/>
                        </a:rPr>
                        <a:t>y</a:t>
                      </a:r>
                      <a:r>
                        <a:rPr lang="fi-FI" sz="1600" kern="1200" dirty="0">
                          <a:solidFill>
                            <a:schemeClr val="dk1"/>
                          </a:solidFill>
                          <a:effectLst/>
                          <a:latin typeface="Calibri" panose="020F0502020204030204" pitchFamily="34" charset="0"/>
                          <a:ea typeface="+mn-ea"/>
                          <a:cs typeface="Calibri" panose="020F0502020204030204" pitchFamily="34" charset="0"/>
                        </a:rPr>
                        <a:t>)</a:t>
                      </a:r>
                      <a:endParaRPr lang="en-US" sz="1600" dirty="0">
                        <a:latin typeface="Calibri" panose="020F0502020204030204" pitchFamily="34" charset="0"/>
                        <a:cs typeface="Calibri" panose="020F0502020204030204" pitchFamily="34" charset="0"/>
                      </a:endParaRPr>
                    </a:p>
                  </a:txBody>
                  <a:tcPr anchor="ctr"/>
                </a:tc>
                <a:tc>
                  <a:txBody>
                    <a:bodyPr/>
                    <a:lstStyle/>
                    <a:p>
                      <a:pPr>
                        <a:spcAft>
                          <a:spcPts val="0"/>
                        </a:spcAft>
                      </a:pPr>
                      <a:r>
                        <a:rPr lang="en-US" sz="1600" b="0" dirty="0">
                          <a:solidFill>
                            <a:schemeClr val="tx1"/>
                          </a:solidFill>
                          <a:effectLst/>
                          <a:latin typeface="Calibri" panose="020F0502020204030204" pitchFamily="34" charset="0"/>
                          <a:ea typeface="Times New Roman"/>
                          <a:cs typeface="Calibri" panose="020F0502020204030204" pitchFamily="34" charset="0"/>
                        </a:rPr>
                        <a:t>Differential linearity between points x and y (percent difference measured vs. actual distance)</a:t>
                      </a:r>
                    </a:p>
                  </a:txBody>
                  <a:tcPr marL="68580" marR="68580" marT="0" marB="0" anchor="ctr"/>
                </a:tc>
                <a:extLst>
                  <a:ext uri="{0D108BD9-81ED-4DB2-BD59-A6C34878D82A}">
                    <a16:rowId xmlns:a16="http://schemas.microsoft.com/office/drawing/2014/main" val="10003"/>
                  </a:ext>
                </a:extLst>
              </a:tr>
              <a:tr h="575448">
                <a:tc>
                  <a:txBody>
                    <a:bodyPr/>
                    <a:lstStyle/>
                    <a:p>
                      <a:pPr marL="0" marR="0" lvl="0" indent="0" algn="l" defTabSz="914400" rtl="0" eaLnBrk="0" fontAlgn="base" latinLnBrk="0" hangingPunct="0">
                        <a:lnSpc>
                          <a:spcPct val="100000"/>
                        </a:lnSpc>
                        <a:spcBef>
                          <a:spcPts val="0"/>
                        </a:spcBef>
                        <a:spcAft>
                          <a:spcPts val="0"/>
                        </a:spcAft>
                        <a:buClrTx/>
                        <a:buSzTx/>
                        <a:buFontTx/>
                        <a:buNone/>
                        <a:tabLst/>
                      </a:pPr>
                      <a:endParaRPr kumimoji="0" lang="en-US" sz="16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anchor="ctr"/>
                </a:tc>
                <a:tc>
                  <a:txBody>
                    <a:bodyPr/>
                    <a:lstStyle/>
                    <a:p>
                      <a:pPr marL="0" indent="0">
                        <a:spcAft>
                          <a:spcPts val="0"/>
                        </a:spcAft>
                        <a:buFont typeface="Arial" panose="020B0604020202020204" pitchFamily="34" charset="0"/>
                        <a:buNone/>
                      </a:pPr>
                      <a:r>
                        <a:rPr lang="en-US" sz="1600" b="0" dirty="0" err="1">
                          <a:solidFill>
                            <a:schemeClr val="tx1"/>
                          </a:solidFill>
                          <a:effectLst/>
                          <a:latin typeface="Calibri" panose="020F0502020204030204" pitchFamily="34" charset="0"/>
                          <a:ea typeface="Times New Roman"/>
                          <a:cs typeface="Calibri" panose="020F0502020204030204" pitchFamily="34" charset="0"/>
                        </a:rPr>
                        <a:t>nema_perc_dif</a:t>
                      </a:r>
                      <a:r>
                        <a:rPr lang="en-US" sz="1600" b="0" dirty="0">
                          <a:solidFill>
                            <a:schemeClr val="tx1"/>
                          </a:solidFill>
                          <a:effectLst/>
                          <a:latin typeface="Calibri" panose="020F0502020204030204" pitchFamily="34" charset="0"/>
                          <a:ea typeface="Times New Roman"/>
                          <a:cs typeface="Calibri" panose="020F0502020204030204" pitchFamily="34" charset="0"/>
                        </a:rPr>
                        <a:t>.</a:t>
                      </a:r>
                    </a:p>
                  </a:txBody>
                  <a:tcPr marL="68580" marR="68580" marT="0" marB="0" anchor="ctr"/>
                </a:tc>
                <a:tc>
                  <a:txBody>
                    <a:bodyPr/>
                    <a:lstStyle/>
                    <a:p>
                      <a:pPr marL="0" indent="0">
                        <a:spcAft>
                          <a:spcPts val="0"/>
                        </a:spcAft>
                        <a:buFont typeface="Arial" panose="020B0604020202020204" pitchFamily="34" charset="0"/>
                        <a:buNone/>
                      </a:pPr>
                      <a:r>
                        <a:rPr lang="en-US" sz="1600" b="0" dirty="0">
                          <a:solidFill>
                            <a:schemeClr val="tx1"/>
                          </a:solidFill>
                          <a:effectLst/>
                          <a:latin typeface="Calibri" panose="020F0502020204030204" pitchFamily="34" charset="0"/>
                          <a:ea typeface="Times New Roman"/>
                          <a:cs typeface="Calibri" panose="020F0502020204030204" pitchFamily="34" charset="0"/>
                        </a:rPr>
                        <a:t>Max absolute difference in percent measured vs. actual distance</a:t>
                      </a:r>
                    </a:p>
                  </a:txBody>
                  <a:tcPr marL="68580" marR="68580" marT="0" marB="0" anchor="ctr"/>
                </a:tc>
                <a:extLst>
                  <a:ext uri="{0D108BD9-81ED-4DB2-BD59-A6C34878D82A}">
                    <a16:rowId xmlns:a16="http://schemas.microsoft.com/office/drawing/2014/main" val="10004"/>
                  </a:ext>
                </a:extLst>
              </a:tr>
              <a:tr h="575448">
                <a:tc>
                  <a:txBody>
                    <a:bodyPr/>
                    <a:lstStyle/>
                    <a:p>
                      <a:pPr>
                        <a:spcAft>
                          <a:spcPts val="0"/>
                        </a:spcAft>
                      </a:pPr>
                      <a:r>
                        <a:rPr lang="en-US" sz="1600" b="0" dirty="0">
                          <a:solidFill>
                            <a:schemeClr val="tx1"/>
                          </a:solidFill>
                          <a:effectLst/>
                          <a:latin typeface="Calibri" panose="020F0502020204030204" pitchFamily="34" charset="0"/>
                          <a:ea typeface="Times New Roman"/>
                          <a:cs typeface="Calibri" panose="020F0502020204030204" pitchFamily="34" charset="0"/>
                        </a:rPr>
                        <a:t>Slice Profile (SLP)</a:t>
                      </a:r>
                    </a:p>
                  </a:txBody>
                  <a:tcPr marL="68580" marR="68580" marT="0" marB="0" anchor="ctr"/>
                </a:tc>
                <a:tc>
                  <a:txBody>
                    <a:bodyPr/>
                    <a:lstStyle/>
                    <a:p>
                      <a:pPr>
                        <a:spcAft>
                          <a:spcPts val="0"/>
                        </a:spcAft>
                      </a:pPr>
                      <a:r>
                        <a:rPr lang="en-US" sz="1600" b="0" dirty="0" err="1">
                          <a:solidFill>
                            <a:schemeClr val="tx1"/>
                          </a:solidFill>
                          <a:effectLst/>
                          <a:latin typeface="Calibri" panose="020F0502020204030204" pitchFamily="34" charset="0"/>
                          <a:ea typeface="Times New Roman"/>
                          <a:cs typeface="Calibri" panose="020F0502020204030204" pitchFamily="34" charset="0"/>
                        </a:rPr>
                        <a:t>Nema_FWHM</a:t>
                      </a:r>
                      <a:endParaRPr lang="en-US" sz="1600" b="0" dirty="0">
                        <a:solidFill>
                          <a:schemeClr val="tx1"/>
                        </a:solidFill>
                        <a:effectLst/>
                        <a:latin typeface="Calibri" panose="020F0502020204030204" pitchFamily="34" charset="0"/>
                        <a:ea typeface="Times New Roman"/>
                        <a:cs typeface="Calibri" panose="020F0502020204030204" pitchFamily="34" charset="0"/>
                      </a:endParaRPr>
                    </a:p>
                  </a:txBody>
                  <a:tcPr marL="68580" marR="68580" marT="0" marB="0" anchor="ctr"/>
                </a:tc>
                <a:tc>
                  <a:txBody>
                    <a:bodyPr/>
                    <a:lstStyle/>
                    <a:p>
                      <a:pPr>
                        <a:spcAft>
                          <a:spcPts val="0"/>
                        </a:spcAft>
                      </a:pPr>
                      <a:r>
                        <a:rPr lang="en-US" sz="1600" b="0" dirty="0">
                          <a:solidFill>
                            <a:schemeClr val="tx1"/>
                          </a:solidFill>
                          <a:effectLst/>
                          <a:latin typeface="Calibri" panose="020F0502020204030204" pitchFamily="34" charset="0"/>
                          <a:ea typeface="Times New Roman"/>
                          <a:cs typeface="Calibri" panose="020F0502020204030204" pitchFamily="34" charset="0"/>
                        </a:rPr>
                        <a:t>Full width at half maximum of slice profile</a:t>
                      </a:r>
                    </a:p>
                  </a:txBody>
                  <a:tcPr marL="68580" marR="68580" marT="0" marB="0" anchor="ctr"/>
                </a:tc>
                <a:extLst>
                  <a:ext uri="{0D108BD9-81ED-4DB2-BD59-A6C34878D82A}">
                    <a16:rowId xmlns:a16="http://schemas.microsoft.com/office/drawing/2014/main" val="10005"/>
                  </a:ext>
                </a:extLst>
              </a:tr>
              <a:tr h="454654">
                <a:tc>
                  <a:txBody>
                    <a:bodyPr/>
                    <a:lstStyle/>
                    <a:p>
                      <a:pPr>
                        <a:spcAft>
                          <a:spcPts val="0"/>
                        </a:spcAft>
                      </a:pPr>
                      <a:endParaRPr lang="en-US" sz="1600" b="0" dirty="0">
                        <a:solidFill>
                          <a:schemeClr val="tx1"/>
                        </a:solidFill>
                        <a:effectLst/>
                        <a:latin typeface="Calibri" panose="020F0502020204030204" pitchFamily="34" charset="0"/>
                        <a:ea typeface="Times New Roman"/>
                        <a:cs typeface="Calibri" panose="020F0502020204030204" pitchFamily="34" charset="0"/>
                      </a:endParaRPr>
                    </a:p>
                  </a:txBody>
                  <a:tcPr marL="68580" marR="68580" marT="0" marB="0" anchor="ctr"/>
                </a:tc>
                <a:tc>
                  <a:txBody>
                    <a:bodyPr/>
                    <a:lstStyle/>
                    <a:p>
                      <a:pPr>
                        <a:spcAft>
                          <a:spcPts val="0"/>
                        </a:spcAft>
                      </a:pPr>
                      <a:r>
                        <a:rPr lang="en-US" sz="1600" b="0">
                          <a:solidFill>
                            <a:schemeClr val="tx1"/>
                          </a:solidFill>
                          <a:effectLst/>
                          <a:latin typeface="Calibri" panose="020F0502020204030204" pitchFamily="34" charset="0"/>
                          <a:ea typeface="Times New Roman"/>
                          <a:cs typeface="Calibri" panose="020F0502020204030204" pitchFamily="34" charset="0"/>
                        </a:rPr>
                        <a:t>Nema_FWTM</a:t>
                      </a:r>
                    </a:p>
                  </a:txBody>
                  <a:tcPr marL="68580" marR="68580" marT="0" marB="0" anchor="ctr"/>
                </a:tc>
                <a:tc>
                  <a:txBody>
                    <a:bodyPr/>
                    <a:lstStyle/>
                    <a:p>
                      <a:pPr>
                        <a:spcAft>
                          <a:spcPts val="0"/>
                        </a:spcAft>
                      </a:pPr>
                      <a:r>
                        <a:rPr lang="en-US" sz="1600" b="0" dirty="0">
                          <a:solidFill>
                            <a:schemeClr val="tx1"/>
                          </a:solidFill>
                          <a:effectLst/>
                          <a:latin typeface="Calibri" panose="020F0502020204030204" pitchFamily="34" charset="0"/>
                          <a:ea typeface="Times New Roman"/>
                          <a:cs typeface="Calibri" panose="020F0502020204030204" pitchFamily="34" charset="0"/>
                        </a:rPr>
                        <a:t>Full width at tenth maximum of slice profile</a:t>
                      </a:r>
                    </a:p>
                  </a:txBody>
                  <a:tcPr marL="68580" marR="68580" marT="0" marB="0" anchor="ctr"/>
                </a:tc>
                <a:extLst>
                  <a:ext uri="{0D108BD9-81ED-4DB2-BD59-A6C34878D82A}">
                    <a16:rowId xmlns:a16="http://schemas.microsoft.com/office/drawing/2014/main" val="10006"/>
                  </a:ext>
                </a:extLst>
              </a:tr>
              <a:tr h="425252">
                <a:tc>
                  <a:txBody>
                    <a:bodyPr/>
                    <a:lstStyle/>
                    <a:p>
                      <a:pPr>
                        <a:spcAft>
                          <a:spcPts val="0"/>
                        </a:spcAft>
                      </a:pPr>
                      <a:r>
                        <a:rPr lang="en-US" sz="1600" b="0">
                          <a:solidFill>
                            <a:schemeClr val="tx1"/>
                          </a:solidFill>
                          <a:effectLst/>
                          <a:latin typeface="Calibri" panose="020F0502020204030204" pitchFamily="34" charset="0"/>
                          <a:ea typeface="Times New Roman"/>
                          <a:cs typeface="Calibri" panose="020F0502020204030204" pitchFamily="34" charset="0"/>
                        </a:rPr>
                        <a:t> </a:t>
                      </a:r>
                    </a:p>
                  </a:txBody>
                  <a:tcPr marL="68580" marR="68580" marT="0" marB="0" anchor="ctr"/>
                </a:tc>
                <a:tc>
                  <a:txBody>
                    <a:bodyPr/>
                    <a:lstStyle/>
                    <a:p>
                      <a:pPr>
                        <a:spcAft>
                          <a:spcPts val="0"/>
                        </a:spcAft>
                      </a:pPr>
                      <a:r>
                        <a:rPr lang="en-US" sz="1600" b="0" dirty="0" err="1">
                          <a:solidFill>
                            <a:schemeClr val="tx1"/>
                          </a:solidFill>
                          <a:effectLst/>
                          <a:latin typeface="Calibri" panose="020F0502020204030204" pitchFamily="34" charset="0"/>
                          <a:ea typeface="Times New Roman"/>
                          <a:cs typeface="Calibri" panose="020F0502020204030204" pitchFamily="34" charset="0"/>
                        </a:rPr>
                        <a:t>Nema_Slice_int</a:t>
                      </a:r>
                      <a:r>
                        <a:rPr lang="en-US" sz="1600" b="0" dirty="0">
                          <a:solidFill>
                            <a:schemeClr val="tx1"/>
                          </a:solidFill>
                          <a:effectLst/>
                          <a:latin typeface="Calibri" panose="020F0502020204030204" pitchFamily="34" charset="0"/>
                          <a:ea typeface="Times New Roman"/>
                          <a:cs typeface="Calibri" panose="020F0502020204030204" pitchFamily="34" charset="0"/>
                        </a:rPr>
                        <a:t>.</a:t>
                      </a:r>
                    </a:p>
                  </a:txBody>
                  <a:tcPr marL="68580" marR="68580" marT="0" marB="0" anchor="ctr"/>
                </a:tc>
                <a:tc>
                  <a:txBody>
                    <a:bodyPr/>
                    <a:lstStyle/>
                    <a:p>
                      <a:pPr>
                        <a:spcAft>
                          <a:spcPts val="0"/>
                        </a:spcAft>
                      </a:pPr>
                      <a:r>
                        <a:rPr lang="en-GB" sz="1600" b="0" dirty="0">
                          <a:solidFill>
                            <a:schemeClr val="tx1"/>
                          </a:solidFill>
                          <a:effectLst/>
                          <a:latin typeface="Calibri" panose="020F0502020204030204" pitchFamily="34" charset="0"/>
                          <a:ea typeface="Times New Roman"/>
                          <a:cs typeface="Calibri" panose="020F0502020204030204" pitchFamily="34" charset="0"/>
                        </a:rPr>
                        <a:t>Integral of slice profile</a:t>
                      </a:r>
                      <a:endParaRPr lang="en-US" sz="1600" b="0" dirty="0">
                        <a:solidFill>
                          <a:schemeClr val="tx1"/>
                        </a:solidFill>
                        <a:effectLst/>
                        <a:latin typeface="Calibri" panose="020F0502020204030204" pitchFamily="34" charset="0"/>
                        <a:ea typeface="Times New Roman"/>
                        <a:cs typeface="Calibri" panose="020F0502020204030204" pitchFamily="34" charset="0"/>
                      </a:endParaRPr>
                    </a:p>
                  </a:txBody>
                  <a:tcPr marL="68580" marR="68580" marT="0" marB="0" anchor="ctr"/>
                </a:tc>
                <a:extLst>
                  <a:ext uri="{0D108BD9-81ED-4DB2-BD59-A6C34878D82A}">
                    <a16:rowId xmlns:a16="http://schemas.microsoft.com/office/drawing/2014/main" val="10007"/>
                  </a:ext>
                </a:extLst>
              </a:tr>
              <a:tr h="575448">
                <a:tc>
                  <a:txBody>
                    <a:bodyPr/>
                    <a:lstStyle/>
                    <a:p>
                      <a:pPr>
                        <a:spcAft>
                          <a:spcPts val="0"/>
                        </a:spcAft>
                      </a:pPr>
                      <a:r>
                        <a:rPr lang="en-US" sz="1600" b="0" dirty="0">
                          <a:solidFill>
                            <a:schemeClr val="tx1"/>
                          </a:solidFill>
                          <a:effectLst/>
                          <a:latin typeface="Calibri" panose="020F0502020204030204" pitchFamily="34" charset="0"/>
                          <a:ea typeface="Times New Roman"/>
                          <a:cs typeface="Calibri" panose="020F0502020204030204" pitchFamily="34" charset="0"/>
                        </a:rPr>
                        <a:t>Spatial Resolution (SPR)</a:t>
                      </a:r>
                    </a:p>
                  </a:txBody>
                  <a:tcPr marL="68580" marR="68580" marT="0" marB="0" anchor="ctr"/>
                </a:tc>
                <a:tc>
                  <a:txBody>
                    <a:bodyPr/>
                    <a:lstStyle/>
                    <a:p>
                      <a:pPr>
                        <a:spcAft>
                          <a:spcPts val="0"/>
                        </a:spcAft>
                      </a:pPr>
                      <a:r>
                        <a:rPr lang="en-US" sz="1600" b="0" dirty="0" err="1">
                          <a:solidFill>
                            <a:schemeClr val="tx1"/>
                          </a:solidFill>
                          <a:effectLst/>
                          <a:latin typeface="Calibri" panose="020F0502020204030204" pitchFamily="34" charset="0"/>
                          <a:ea typeface="Times New Roman"/>
                          <a:cs typeface="Calibri" panose="020F0502020204030204" pitchFamily="34" charset="0"/>
                        </a:rPr>
                        <a:t>Hor</a:t>
                      </a:r>
                      <a:r>
                        <a:rPr lang="en-US" sz="1600" b="0" dirty="0">
                          <a:solidFill>
                            <a:schemeClr val="tx1"/>
                          </a:solidFill>
                          <a:effectLst/>
                          <a:latin typeface="Calibri" panose="020F0502020204030204" pitchFamily="34" charset="0"/>
                          <a:ea typeface="Times New Roman"/>
                          <a:cs typeface="Calibri" panose="020F0502020204030204" pitchFamily="34" charset="0"/>
                        </a:rPr>
                        <a:t>/</a:t>
                      </a:r>
                      <a:r>
                        <a:rPr lang="en-US" sz="1600" b="0" dirty="0" err="1">
                          <a:solidFill>
                            <a:schemeClr val="tx1"/>
                          </a:solidFill>
                          <a:effectLst/>
                          <a:latin typeface="Calibri" panose="020F0502020204030204" pitchFamily="34" charset="0"/>
                          <a:ea typeface="Times New Roman"/>
                          <a:cs typeface="Calibri" panose="020F0502020204030204" pitchFamily="34" charset="0"/>
                        </a:rPr>
                        <a:t>ver_pxl_size</a:t>
                      </a:r>
                      <a:endParaRPr lang="en-US" sz="1600" b="0" dirty="0">
                        <a:solidFill>
                          <a:schemeClr val="tx1"/>
                        </a:solidFill>
                        <a:effectLst/>
                        <a:latin typeface="Calibri" panose="020F0502020204030204" pitchFamily="34" charset="0"/>
                        <a:ea typeface="Times New Roman"/>
                        <a:cs typeface="Calibri" panose="020F0502020204030204" pitchFamily="34" charset="0"/>
                      </a:endParaRPr>
                    </a:p>
                  </a:txBody>
                  <a:tcPr marL="68580" marR="68580" marT="0" marB="0" anchor="ctr"/>
                </a:tc>
                <a:tc>
                  <a:txBody>
                    <a:bodyPr/>
                    <a:lstStyle/>
                    <a:p>
                      <a:pPr>
                        <a:spcAft>
                          <a:spcPts val="0"/>
                        </a:spcAft>
                      </a:pPr>
                      <a:r>
                        <a:rPr lang="en-US" sz="1600" b="0" dirty="0">
                          <a:solidFill>
                            <a:schemeClr val="tx1"/>
                          </a:solidFill>
                          <a:effectLst/>
                          <a:latin typeface="Calibri" panose="020F0502020204030204" pitchFamily="34" charset="0"/>
                          <a:ea typeface="Times New Roman"/>
                          <a:cs typeface="Calibri" panose="020F0502020204030204" pitchFamily="34" charset="0"/>
                        </a:rPr>
                        <a:t>Width between the two first zeros of the line spread function</a:t>
                      </a:r>
                    </a:p>
                  </a:txBody>
                  <a:tcPr marL="68580" marR="68580" marT="0" marB="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56627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bwMode="auto">
          <a:xfrm>
            <a:off x="2933" y="0"/>
            <a:ext cx="3487479" cy="6858000"/>
          </a:xfrm>
          <a:prstGeom prst="roundRect">
            <a:avLst>
              <a:gd name="adj" fmla="val 984"/>
            </a:avLst>
          </a:prstGeom>
          <a:solidFill>
            <a:schemeClr val="tx1"/>
          </a:solidFill>
          <a:ln w="28575" cap="flat" cmpd="sng" algn="ctr">
            <a:solidFill>
              <a:schemeClr val="tx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lnSpc>
                <a:spcPct val="107000"/>
              </a:lnSpc>
              <a:spcAft>
                <a:spcPts val="0"/>
              </a:spcAft>
            </a:pPr>
            <a:endParaRPr lang="en-US" sz="2000" b="1" dirty="0">
              <a:solidFill>
                <a:schemeClr val="bg1"/>
              </a:solidFill>
              <a:latin typeface="+mn-lt"/>
              <a:ea typeface="Calibri"/>
            </a:endParaRPr>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latin typeface="Calibri" panose="020F0502020204030204" pitchFamily="34" charset="0"/>
                <a:cs typeface="Calibri" panose="020F0502020204030204" pitchFamily="34" charset="0"/>
              </a:rPr>
              <a:t>Review Images</a:t>
            </a:r>
            <a:endParaRPr lang="en-US" sz="3200" dirty="0">
              <a:solidFill>
                <a:srgbClr val="585C7C"/>
              </a:solidFill>
              <a:latin typeface="Calibri" panose="020F0502020204030204" pitchFamily="34" charset="0"/>
              <a:cs typeface="Calibri" panose="020F0502020204030204" pitchFamily="34" charset="0"/>
            </a:endParaRPr>
          </a:p>
        </p:txBody>
      </p:sp>
      <p:sp>
        <p:nvSpPr>
          <p:cNvPr id="2" name="Text Placeholder 1"/>
          <p:cNvSpPr>
            <a:spLocks noGrp="1"/>
          </p:cNvSpPr>
          <p:nvPr>
            <p:ph type="body" sz="quarter" idx="13"/>
          </p:nvPr>
        </p:nvSpPr>
        <p:spPr>
          <a:xfrm>
            <a:off x="3648487" y="1383659"/>
            <a:ext cx="5243993" cy="4738845"/>
          </a:xfrm>
        </p:spPr>
        <p:txBody>
          <a:bodyPr/>
          <a:lstStyle/>
          <a:p>
            <a:pPr marL="285750" indent="-285750">
              <a:buFont typeface="Arial" panose="020B0604020202020204" pitchFamily="34" charset="0"/>
              <a:buChar char="•"/>
            </a:pPr>
            <a:r>
              <a:rPr lang="en-US" dirty="0">
                <a:cs typeface="Calibri" panose="020F0502020204030204" pitchFamily="34" charset="0"/>
              </a:rPr>
              <a:t>Select </a:t>
            </a:r>
            <a:r>
              <a:rPr lang="en-US" b="1" dirty="0">
                <a:cs typeface="Calibri" panose="020F0502020204030204" pitchFamily="34" charset="0"/>
              </a:rPr>
              <a:t>Patients &gt; Review Images</a:t>
            </a:r>
            <a:r>
              <a:rPr lang="en-US" dirty="0">
                <a:cs typeface="Calibri" panose="020F0502020204030204" pitchFamily="34" charset="0"/>
              </a:rPr>
              <a:t>, select PIQT and the correct date for review.</a:t>
            </a:r>
          </a:p>
          <a:p>
            <a:pPr marL="285750" indent="-285750">
              <a:buFont typeface="Arial" panose="020B0604020202020204" pitchFamily="34" charset="0"/>
              <a:buChar char="•"/>
            </a:pPr>
            <a:endParaRPr lang="en-US" altLang="en-US" dirty="0"/>
          </a:p>
          <a:p>
            <a:pPr marL="285750" indent="-285750">
              <a:buFont typeface="Arial" panose="020B0604020202020204" pitchFamily="34" charset="0"/>
              <a:buChar char="•"/>
            </a:pPr>
            <a:r>
              <a:rPr lang="en-US" altLang="en-US" dirty="0"/>
              <a:t>PIQT results can be analyzed by:</a:t>
            </a:r>
          </a:p>
          <a:p>
            <a:pPr marL="501750" lvl="1" indent="-285750">
              <a:buFont typeface="Arial" panose="020B0604020202020204" pitchFamily="34" charset="0"/>
              <a:buChar char="•"/>
            </a:pPr>
            <a:r>
              <a:rPr lang="en-US" altLang="en-US" dirty="0"/>
              <a:t>Image review</a:t>
            </a:r>
          </a:p>
          <a:p>
            <a:pPr marL="501750" lvl="1" indent="-285750">
              <a:buFont typeface="Arial" panose="020B0604020202020204" pitchFamily="34" charset="0"/>
              <a:buChar char="•"/>
            </a:pPr>
            <a:r>
              <a:rPr lang="en-US" altLang="en-US" dirty="0"/>
              <a:t>Print out or view results as report and trend.</a:t>
            </a:r>
          </a:p>
          <a:p>
            <a:pPr marL="501750" lvl="1" indent="-285750">
              <a:buFont typeface="Arial" panose="020B0604020202020204" pitchFamily="34" charset="0"/>
              <a:buChar char="•"/>
            </a:pPr>
            <a:r>
              <a:rPr lang="en-US" dirty="0"/>
              <a:t>Visual assessment of artifact and ghost level by reviewing the PIQT images.</a:t>
            </a:r>
          </a:p>
          <a:p>
            <a:pPr marL="0" indent="0"/>
            <a:endParaRPr lang="en-US" dirty="0"/>
          </a:p>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r>
              <a:rPr lang="en-US" dirty="0">
                <a:cs typeface="Calibri" panose="020F0502020204030204" pitchFamily="34" charset="0"/>
              </a:rPr>
              <a:t>Artifact and ghost level can be checked by windowing the images.</a:t>
            </a:r>
          </a:p>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r>
              <a:rPr lang="en-US" dirty="0">
                <a:cs typeface="Calibri" panose="020F0502020204030204" pitchFamily="34" charset="0"/>
              </a:rPr>
              <a:t>Visual check is only to qualitatively compare current result to the previous acceptable result.</a:t>
            </a:r>
          </a:p>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endParaRPr lang="en-US" b="1" dirty="0">
              <a:cs typeface="Calibri" panose="020F0502020204030204" pitchFamily="34"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fi-FI" dirty="0">
              <a:latin typeface="Calibri" panose="020F0502020204030204"/>
            </a:endParaRPr>
          </a:p>
        </p:txBody>
      </p:sp>
      <p:pic>
        <p:nvPicPr>
          <p:cNvPr id="27" name="Picture 26"/>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68420" y="2228831"/>
            <a:ext cx="3356504" cy="3167071"/>
          </a:xfrm>
          <a:prstGeom prst="rect">
            <a:avLst/>
          </a:prstGeom>
        </p:spPr>
      </p:pic>
      <p:sp>
        <p:nvSpPr>
          <p:cNvPr id="28" name="TextBox 27"/>
          <p:cNvSpPr txBox="1"/>
          <p:nvPr>
            <p:custDataLst>
              <p:tags r:id="rId1"/>
            </p:custDataLst>
          </p:nvPr>
        </p:nvSpPr>
        <p:spPr>
          <a:xfrm>
            <a:off x="-41872" y="5485572"/>
            <a:ext cx="3577088" cy="615553"/>
          </a:xfrm>
          <a:prstGeom prst="rect">
            <a:avLst/>
          </a:prstGeom>
          <a:noFill/>
        </p:spPr>
        <p:txBody>
          <a:bodyPr wrap="square" rtlCol="0">
            <a:spAutoFit/>
          </a:bodyPr>
          <a:lstStyle/>
          <a:p>
            <a:pPr algn="ctr"/>
            <a:r>
              <a:rPr lang="fi-FI" sz="1100" i="1" dirty="0">
                <a:solidFill>
                  <a:schemeClr val="bg1"/>
                </a:solidFill>
                <a:latin typeface="Calibri" panose="020F0502020204030204" pitchFamily="34" charset="0"/>
                <a:cs typeface="Calibri" panose="020F0502020204030204" pitchFamily="34" charset="0"/>
              </a:rPr>
              <a:t>Example of PIQT image windowed to show </a:t>
            </a:r>
            <a:r>
              <a:rPr lang="fi-FI" sz="1100" i="1" dirty="0" err="1">
                <a:solidFill>
                  <a:schemeClr val="bg1"/>
                </a:solidFill>
                <a:latin typeface="Calibri" panose="020F0502020204030204" pitchFamily="34" charset="0"/>
                <a:cs typeface="Calibri" panose="020F0502020204030204" pitchFamily="34" charset="0"/>
              </a:rPr>
              <a:t>possible</a:t>
            </a:r>
            <a:r>
              <a:rPr lang="fi-FI" sz="1100" i="1" dirty="0">
                <a:solidFill>
                  <a:schemeClr val="bg1"/>
                </a:solidFill>
                <a:latin typeface="Calibri" panose="020F0502020204030204" pitchFamily="34" charset="0"/>
                <a:cs typeface="Calibri" panose="020F0502020204030204" pitchFamily="34" charset="0"/>
              </a:rPr>
              <a:t> </a:t>
            </a:r>
            <a:r>
              <a:rPr lang="fi-FI" sz="1100" i="1" dirty="0" err="1">
                <a:solidFill>
                  <a:schemeClr val="bg1"/>
                </a:solidFill>
                <a:latin typeface="Calibri" panose="020F0502020204030204" pitchFamily="34" charset="0"/>
                <a:cs typeface="Calibri" panose="020F0502020204030204" pitchFamily="34" charset="0"/>
              </a:rPr>
              <a:t>ghosting</a:t>
            </a:r>
            <a:endParaRPr lang="fi-FI" sz="1100" i="1" dirty="0">
              <a:solidFill>
                <a:schemeClr val="bg1"/>
              </a:solidFill>
              <a:latin typeface="Calibri" panose="020F0502020204030204" pitchFamily="34" charset="0"/>
              <a:cs typeface="Calibri" panose="020F0502020204030204" pitchFamily="34" charset="0"/>
            </a:endParaRPr>
          </a:p>
          <a:p>
            <a:pPr algn="ctr"/>
            <a:r>
              <a:rPr lang="fi-FI" sz="1100" i="1" dirty="0">
                <a:solidFill>
                  <a:schemeClr val="bg1"/>
                </a:solidFill>
                <a:latin typeface="Calibri" panose="020F0502020204030204" pitchFamily="34" charset="0"/>
                <a:cs typeface="Calibri" panose="020F0502020204030204" pitchFamily="34" charset="0"/>
              </a:rPr>
              <a:t>- in this image no ghosting was visible</a:t>
            </a:r>
            <a:endParaRPr lang="en-US" sz="1100" i="1" dirty="0">
              <a:solidFill>
                <a:schemeClr val="bg1"/>
              </a:solidFill>
              <a:latin typeface="Calibri" panose="020F0502020204030204" pitchFamily="34" charset="0"/>
              <a:cs typeface="Calibri" panose="020F0502020204030204" pitchFamily="34" charset="0"/>
            </a:endParaRPr>
          </a:p>
        </p:txBody>
      </p:sp>
      <p:sp>
        <p:nvSpPr>
          <p:cNvPr id="3" name="Slide Number Placeholder 2"/>
          <p:cNvSpPr>
            <a:spLocks noGrp="1"/>
          </p:cNvSpPr>
          <p:nvPr>
            <p:ph type="sldNum" sz="quarter" idx="4"/>
          </p:nvPr>
        </p:nvSpPr>
        <p:spPr/>
        <p:txBody>
          <a:bodyPr/>
          <a:lstStyle/>
          <a:p>
            <a:fld id="{BF6EE56F-7E62-4925-8F8D-EE0C8B8E832F}" type="slidenum">
              <a:rPr lang="en-US" smtClean="0">
                <a:solidFill>
                  <a:srgbClr val="000000">
                    <a:tint val="75000"/>
                  </a:srgbClr>
                </a:solidFill>
              </a:rPr>
              <a:pPr/>
              <a:t>34</a:t>
            </a:fld>
            <a:endParaRPr lang="en-US" dirty="0">
              <a:solidFill>
                <a:srgbClr val="000000">
                  <a:tint val="75000"/>
                </a:srgbClr>
              </a:solidFill>
            </a:endParaRPr>
          </a:p>
        </p:txBody>
      </p:sp>
    </p:spTree>
    <p:extLst>
      <p:ext uri="{BB962C8B-B14F-4D97-AF65-F5344CB8AC3E}">
        <p14:creationId xmlns:p14="http://schemas.microsoft.com/office/powerpoint/2010/main" val="1428703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Coil SNR</a:t>
            </a:r>
          </a:p>
        </p:txBody>
      </p:sp>
    </p:spTree>
    <p:extLst>
      <p:ext uri="{BB962C8B-B14F-4D97-AF65-F5344CB8AC3E}">
        <p14:creationId xmlns:p14="http://schemas.microsoft.com/office/powerpoint/2010/main" val="396971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1" y="0"/>
            <a:ext cx="3487479" cy="6858000"/>
          </a:xfrm>
          <a:prstGeom prst="roundRect">
            <a:avLst>
              <a:gd name="adj" fmla="val 984"/>
            </a:avLst>
          </a:prstGeom>
          <a:solidFill>
            <a:schemeClr val="accent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endParaRPr lang="en-US" sz="2000" b="1" dirty="0">
              <a:solidFill>
                <a:schemeClr val="bg1">
                  <a:lumMod val="95000"/>
                </a:schemeClr>
              </a:solidFill>
              <a:latin typeface="Calibri" panose="020F0502020204030204"/>
            </a:endParaRPr>
          </a:p>
        </p:txBody>
      </p:sp>
      <p:sp>
        <p:nvSpPr>
          <p:cNvPr id="14" name="Rounded Rectangle 13"/>
          <p:cNvSpPr/>
          <p:nvPr/>
        </p:nvSpPr>
        <p:spPr bwMode="auto">
          <a:xfrm>
            <a:off x="78449" y="401733"/>
            <a:ext cx="3318295" cy="6374202"/>
          </a:xfrm>
          <a:prstGeom prst="roundRect">
            <a:avLst>
              <a:gd name="adj" fmla="val 217"/>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latin typeface="Calibri" panose="020F0502020204030204" pitchFamily="34" charset="0"/>
                <a:cs typeface="Calibri" panose="020F0502020204030204" pitchFamily="34" charset="0"/>
              </a:rPr>
              <a:t>Coil SNR Test</a:t>
            </a:r>
            <a:endParaRPr lang="en-US" sz="3200" dirty="0">
              <a:latin typeface="Calibri" panose="020F0502020204030204" pitchFamily="34" charset="0"/>
              <a:cs typeface="Calibri" panose="020F0502020204030204" pitchFamily="34" charset="0"/>
            </a:endParaRPr>
          </a:p>
        </p:txBody>
      </p:sp>
      <p:sp>
        <p:nvSpPr>
          <p:cNvPr id="2" name="Text Placeholder 1"/>
          <p:cNvSpPr>
            <a:spLocks noGrp="1"/>
          </p:cNvSpPr>
          <p:nvPr>
            <p:ph type="body" sz="quarter" idx="13"/>
          </p:nvPr>
        </p:nvSpPr>
        <p:spPr>
          <a:xfrm>
            <a:off x="3658267" y="1383659"/>
            <a:ext cx="5234214" cy="4818358"/>
          </a:xfrm>
        </p:spPr>
        <p:txBody>
          <a:bodyPr/>
          <a:lstStyle/>
          <a:p>
            <a:pPr marL="285750" indent="-285750">
              <a:buFont typeface="Arial" panose="020B0604020202020204" pitchFamily="34" charset="0"/>
              <a:buChar char="•"/>
            </a:pPr>
            <a:r>
              <a:rPr lang="en-US" dirty="0"/>
              <a:t>The purpose of the SNR test is to assess quickly the overall performance of the system, especially the function of the RF receive coils.</a:t>
            </a:r>
          </a:p>
          <a:p>
            <a:pPr marL="342900" indent="-342900">
              <a:buFont typeface="Arial" panose="020B0604020202020204" pitchFamily="34" charset="0"/>
              <a:buChar char="•"/>
            </a:pPr>
            <a:endParaRPr lang="en-US" dirty="0">
              <a:latin typeface="Calibri" panose="020F0502020204030204"/>
              <a:cs typeface="Calibri" panose="020F0502020204030204" pitchFamily="34" charset="0"/>
            </a:endParaRPr>
          </a:p>
          <a:p>
            <a:pPr marL="285750" indent="-285750">
              <a:buFont typeface="Arial" panose="020B0604020202020204" pitchFamily="34" charset="0"/>
              <a:buChar char="•"/>
            </a:pPr>
            <a:r>
              <a:rPr lang="en-US" dirty="0"/>
              <a:t>Test is used </a:t>
            </a:r>
            <a:r>
              <a:rPr lang="en-US" b="1" dirty="0"/>
              <a:t>daily</a:t>
            </a:r>
            <a:r>
              <a:rPr lang="en-US" dirty="0"/>
              <a:t> to verify that</a:t>
            </a:r>
          </a:p>
          <a:p>
            <a:pPr marL="501750" lvl="1" indent="-285750">
              <a:buFont typeface="Arial" panose="020B0604020202020204" pitchFamily="34" charset="0"/>
              <a:buChar char="•"/>
            </a:pPr>
            <a:r>
              <a:rPr lang="en-US" dirty="0"/>
              <a:t>the MR system can obtain images with sufficient image quality </a:t>
            </a:r>
          </a:p>
          <a:p>
            <a:pPr marL="501750" lvl="1" indent="-285750">
              <a:buFont typeface="Arial" panose="020B0604020202020204" pitchFamily="34" charset="0"/>
              <a:buChar char="•"/>
            </a:pPr>
            <a:r>
              <a:rPr lang="en-US" dirty="0"/>
              <a:t>all elements of the coils are working.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test uses the same phantom setup as PIQT.</a:t>
            </a:r>
          </a:p>
          <a:p>
            <a:pPr marL="501750" lvl="1" indent="-285750">
              <a:buFont typeface="Arial" panose="020B0604020202020204" pitchFamily="34" charset="0"/>
              <a:buChar char="•"/>
            </a:pPr>
            <a:r>
              <a:rPr lang="en-US" dirty="0"/>
              <a:t>200 mm Head phantom and phantom holder.</a:t>
            </a:r>
          </a:p>
          <a:p>
            <a:pPr marL="5017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Test is performed in transverse plane.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test calculates </a:t>
            </a:r>
          </a:p>
          <a:p>
            <a:pPr marL="501750" lvl="1" indent="-285750">
              <a:buFont typeface="Arial" panose="020B0604020202020204" pitchFamily="34" charset="0"/>
              <a:buChar char="•"/>
            </a:pPr>
            <a:r>
              <a:rPr lang="en-US" dirty="0"/>
              <a:t>the signal-to-noise ratio (SNR) for each coil element</a:t>
            </a:r>
          </a:p>
          <a:p>
            <a:pPr marL="501750" lvl="1" indent="-285750">
              <a:buFont typeface="Arial" panose="020B0604020202020204" pitchFamily="34" charset="0"/>
              <a:buChar char="•"/>
            </a:pPr>
            <a:r>
              <a:rPr lang="en-US" dirty="0"/>
              <a:t>the SNR for the whole image.</a:t>
            </a:r>
          </a:p>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endParaRPr lang="en-US" b="1" dirty="0">
              <a:cs typeface="Calibri" panose="020F0502020204030204" pitchFamily="34"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fi-FI" dirty="0">
              <a:latin typeface="Calibri" panose="020F0502020204030204"/>
            </a:endParaRPr>
          </a:p>
        </p:txBody>
      </p:sp>
      <p:sp>
        <p:nvSpPr>
          <p:cNvPr id="21" name="TextBox 20"/>
          <p:cNvSpPr txBox="1"/>
          <p:nvPr/>
        </p:nvSpPr>
        <p:spPr>
          <a:xfrm>
            <a:off x="11016" y="-11606"/>
            <a:ext cx="3461621" cy="400110"/>
          </a:xfrm>
          <a:prstGeom prst="rect">
            <a:avLst/>
          </a:prstGeom>
          <a:noFill/>
        </p:spPr>
        <p:txBody>
          <a:bodyPr wrap="square" rtlCol="0">
            <a:spAutoFit/>
          </a:bodyPr>
          <a:lstStyle/>
          <a:p>
            <a:pPr algn="ctr"/>
            <a:r>
              <a:rPr lang="fi-FI" sz="2000" b="1" dirty="0">
                <a:solidFill>
                  <a:schemeClr val="bg1"/>
                </a:solidFill>
                <a:latin typeface="+mn-lt"/>
              </a:rPr>
              <a:t>SNR test</a:t>
            </a:r>
          </a:p>
        </p:txBody>
      </p:sp>
      <p:sp>
        <p:nvSpPr>
          <p:cNvPr id="3" name="Slide Number Placeholder 2"/>
          <p:cNvSpPr>
            <a:spLocks noGrp="1"/>
          </p:cNvSpPr>
          <p:nvPr>
            <p:ph type="sldNum" sz="quarter" idx="4"/>
          </p:nvPr>
        </p:nvSpPr>
        <p:spPr/>
        <p:txBody>
          <a:bodyPr/>
          <a:lstStyle/>
          <a:p>
            <a:fld id="{BF6EE56F-7E62-4925-8F8D-EE0C8B8E832F}" type="slidenum">
              <a:rPr lang="en-US" smtClean="0">
                <a:solidFill>
                  <a:srgbClr val="000000">
                    <a:tint val="75000"/>
                  </a:srgbClr>
                </a:solidFill>
              </a:rPr>
              <a:pPr/>
              <a:t>36</a:t>
            </a:fld>
            <a:endParaRPr lang="en-US" dirty="0">
              <a:solidFill>
                <a:srgbClr val="000000">
                  <a:tint val="75000"/>
                </a:srgbClr>
              </a:solidFill>
            </a:endParaRPr>
          </a:p>
        </p:txBody>
      </p:sp>
      <p:sp>
        <p:nvSpPr>
          <p:cNvPr id="26" name="TextBox 25"/>
          <p:cNvSpPr txBox="1"/>
          <p:nvPr/>
        </p:nvSpPr>
        <p:spPr>
          <a:xfrm>
            <a:off x="167740" y="3230837"/>
            <a:ext cx="3125807" cy="261610"/>
          </a:xfrm>
          <a:prstGeom prst="rect">
            <a:avLst/>
          </a:prstGeom>
          <a:noFill/>
        </p:spPr>
        <p:txBody>
          <a:bodyPr wrap="square" rtlCol="0">
            <a:spAutoFit/>
          </a:bodyPr>
          <a:lstStyle/>
          <a:p>
            <a:pPr algn="ctr"/>
            <a:r>
              <a:rPr lang="en-US" sz="1100" i="1" dirty="0">
                <a:solidFill>
                  <a:schemeClr val="tx1">
                    <a:lumMod val="75000"/>
                    <a:lumOff val="25000"/>
                  </a:schemeClr>
                </a:solidFill>
                <a:latin typeface="+mn-lt"/>
              </a:rPr>
              <a:t>Setup for PIQT</a:t>
            </a:r>
          </a:p>
        </p:txBody>
      </p:sp>
      <p:sp>
        <p:nvSpPr>
          <p:cNvPr id="29" name="TextBox 28"/>
          <p:cNvSpPr txBox="1"/>
          <p:nvPr/>
        </p:nvSpPr>
        <p:spPr>
          <a:xfrm>
            <a:off x="167740" y="6357289"/>
            <a:ext cx="3125807" cy="225767"/>
          </a:xfrm>
          <a:prstGeom prst="rect">
            <a:avLst/>
          </a:prstGeom>
          <a:noFill/>
        </p:spPr>
        <p:txBody>
          <a:bodyPr wrap="square" rtlCol="0">
            <a:spAutoFit/>
          </a:bodyPr>
          <a:lstStyle/>
          <a:p>
            <a:pPr algn="ctr">
              <a:lnSpc>
                <a:spcPts val="1000"/>
              </a:lnSpc>
            </a:pPr>
            <a:r>
              <a:rPr lang="fi-FI" sz="1100" i="1" dirty="0">
                <a:solidFill>
                  <a:schemeClr val="tx1">
                    <a:lumMod val="75000"/>
                    <a:lumOff val="25000"/>
                  </a:schemeClr>
                </a:solidFill>
                <a:latin typeface="+mn-lt"/>
              </a:rPr>
              <a:t>Imaging parameters of the SNR test</a:t>
            </a:r>
            <a:endParaRPr lang="en-US" sz="1100" i="1" dirty="0">
              <a:solidFill>
                <a:schemeClr val="tx1">
                  <a:lumMod val="75000"/>
                  <a:lumOff val="25000"/>
                </a:schemeClr>
              </a:solidFill>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784996047"/>
              </p:ext>
            </p:extLst>
          </p:nvPr>
        </p:nvGraphicFramePr>
        <p:xfrm>
          <a:off x="199471" y="3632682"/>
          <a:ext cx="3062343" cy="2705040"/>
        </p:xfrm>
        <a:graphic>
          <a:graphicData uri="http://schemas.openxmlformats.org/drawingml/2006/table">
            <a:tbl>
              <a:tblPr firstRow="1" bandRow="1">
                <a:tableStyleId>{5C22544A-7EE6-4342-B048-85BDC9FD1C3A}</a:tableStyleId>
              </a:tblPr>
              <a:tblGrid>
                <a:gridCol w="1566406">
                  <a:extLst>
                    <a:ext uri="{9D8B030D-6E8A-4147-A177-3AD203B41FA5}">
                      <a16:colId xmlns:a16="http://schemas.microsoft.com/office/drawing/2014/main" val="1276103071"/>
                    </a:ext>
                  </a:extLst>
                </a:gridCol>
                <a:gridCol w="1495937">
                  <a:extLst>
                    <a:ext uri="{9D8B030D-6E8A-4147-A177-3AD203B41FA5}">
                      <a16:colId xmlns:a16="http://schemas.microsoft.com/office/drawing/2014/main" val="852507484"/>
                    </a:ext>
                  </a:extLst>
                </a:gridCol>
              </a:tblGrid>
              <a:tr h="309797">
                <a:tc>
                  <a:txBody>
                    <a:bodyPr/>
                    <a:lstStyle/>
                    <a:p>
                      <a:r>
                        <a:rPr lang="fi-FI" sz="1400" dirty="0"/>
                        <a:t>Scan</a:t>
                      </a:r>
                      <a:r>
                        <a:rPr lang="fi-FI" sz="1400" baseline="0" dirty="0"/>
                        <a:t> name</a:t>
                      </a:r>
                      <a:endParaRPr lang="en-US" sz="1400" dirty="0"/>
                    </a:p>
                  </a:txBody>
                  <a:tcPr marL="124770" marR="124770" marT="62385" marB="62385"/>
                </a:tc>
                <a:tc>
                  <a:txBody>
                    <a:bodyPr/>
                    <a:lstStyle/>
                    <a:p>
                      <a:r>
                        <a:rPr lang="fi-FI" sz="1400" dirty="0"/>
                        <a:t>MRL_ACPC_T</a:t>
                      </a:r>
                      <a:endParaRPr lang="en-US" sz="1400" dirty="0"/>
                    </a:p>
                  </a:txBody>
                  <a:tcPr marL="124770" marR="124770" marT="62385" marB="62385"/>
                </a:tc>
                <a:extLst>
                  <a:ext uri="{0D108BD9-81ED-4DB2-BD59-A6C34878D82A}">
                    <a16:rowId xmlns:a16="http://schemas.microsoft.com/office/drawing/2014/main" val="3559914285"/>
                  </a:ext>
                </a:extLst>
              </a:tr>
              <a:tr h="309797">
                <a:tc>
                  <a:txBody>
                    <a:bodyPr/>
                    <a:lstStyle/>
                    <a:p>
                      <a:r>
                        <a:rPr lang="fi-FI" sz="1400" dirty="0"/>
                        <a:t>Scan mode</a:t>
                      </a:r>
                      <a:endParaRPr lang="en-US" sz="1400" dirty="0"/>
                    </a:p>
                  </a:txBody>
                  <a:tcPr marL="124770" marR="124770" marT="62385" marB="62385"/>
                </a:tc>
                <a:tc>
                  <a:txBody>
                    <a:bodyPr/>
                    <a:lstStyle/>
                    <a:p>
                      <a:r>
                        <a:rPr lang="fi-FI" sz="1400" dirty="0"/>
                        <a:t>2D</a:t>
                      </a:r>
                      <a:endParaRPr lang="en-US" sz="1400" dirty="0"/>
                    </a:p>
                  </a:txBody>
                  <a:tcPr marL="124770" marR="124770" marT="62385" marB="62385"/>
                </a:tc>
                <a:extLst>
                  <a:ext uri="{0D108BD9-81ED-4DB2-BD59-A6C34878D82A}">
                    <a16:rowId xmlns:a16="http://schemas.microsoft.com/office/drawing/2014/main" val="894610761"/>
                  </a:ext>
                </a:extLst>
              </a:tr>
              <a:tr h="309797">
                <a:tc>
                  <a:txBody>
                    <a:bodyPr/>
                    <a:lstStyle/>
                    <a:p>
                      <a:r>
                        <a:rPr lang="fi-FI" sz="1400" dirty="0"/>
                        <a:t>Scan technique</a:t>
                      </a:r>
                      <a:endParaRPr lang="en-US" sz="1400" dirty="0"/>
                    </a:p>
                  </a:txBody>
                  <a:tcPr marL="124770" marR="124770" marT="62385" marB="62385"/>
                </a:tc>
                <a:tc>
                  <a:txBody>
                    <a:bodyPr/>
                    <a:lstStyle/>
                    <a:p>
                      <a:r>
                        <a:rPr lang="fi-FI" sz="1400" dirty="0"/>
                        <a:t>FFE</a:t>
                      </a:r>
                      <a:endParaRPr lang="en-US" sz="1400" dirty="0"/>
                    </a:p>
                  </a:txBody>
                  <a:tcPr marL="124770" marR="124770" marT="62385" marB="62385"/>
                </a:tc>
                <a:extLst>
                  <a:ext uri="{0D108BD9-81ED-4DB2-BD59-A6C34878D82A}">
                    <a16:rowId xmlns:a16="http://schemas.microsoft.com/office/drawing/2014/main" val="1226191070"/>
                  </a:ext>
                </a:extLst>
              </a:tr>
              <a:tr h="309797">
                <a:tc>
                  <a:txBody>
                    <a:bodyPr/>
                    <a:lstStyle/>
                    <a:p>
                      <a:r>
                        <a:rPr lang="fi-FI" sz="1400" dirty="0"/>
                        <a:t>Receive</a:t>
                      </a:r>
                      <a:r>
                        <a:rPr lang="fi-FI" sz="1400" baseline="0" dirty="0"/>
                        <a:t> coil</a:t>
                      </a:r>
                      <a:endParaRPr lang="en-US" sz="1400" dirty="0"/>
                    </a:p>
                  </a:txBody>
                  <a:tcPr marL="124770" marR="124770" marT="62385" marB="62385"/>
                </a:tc>
                <a:tc>
                  <a:txBody>
                    <a:bodyPr/>
                    <a:lstStyle/>
                    <a:p>
                      <a:r>
                        <a:rPr lang="fi-FI" sz="1400" dirty="0"/>
                        <a:t>MRL Ant/Post</a:t>
                      </a:r>
                      <a:endParaRPr lang="en-US" sz="1400" dirty="0"/>
                    </a:p>
                  </a:txBody>
                  <a:tcPr marL="124770" marR="124770" marT="62385" marB="62385"/>
                </a:tc>
                <a:extLst>
                  <a:ext uri="{0D108BD9-81ED-4DB2-BD59-A6C34878D82A}">
                    <a16:rowId xmlns:a16="http://schemas.microsoft.com/office/drawing/2014/main" val="273446562"/>
                  </a:ext>
                </a:extLst>
              </a:tr>
              <a:tr h="309797">
                <a:tc>
                  <a:txBody>
                    <a:bodyPr/>
                    <a:lstStyle/>
                    <a:p>
                      <a:r>
                        <a:rPr lang="fi-FI" sz="1400" dirty="0"/>
                        <a:t>TE (ms)</a:t>
                      </a:r>
                      <a:endParaRPr lang="en-US" sz="1400" dirty="0"/>
                    </a:p>
                  </a:txBody>
                  <a:tcPr marL="124770" marR="124770" marT="62385" marB="62385"/>
                </a:tc>
                <a:tc>
                  <a:txBody>
                    <a:bodyPr/>
                    <a:lstStyle/>
                    <a:p>
                      <a:r>
                        <a:rPr lang="fi-FI" sz="1400" dirty="0"/>
                        <a:t>4.2</a:t>
                      </a:r>
                      <a:endParaRPr lang="en-US" sz="1400" dirty="0"/>
                    </a:p>
                  </a:txBody>
                  <a:tcPr marL="124770" marR="124770" marT="62385" marB="62385"/>
                </a:tc>
                <a:extLst>
                  <a:ext uri="{0D108BD9-81ED-4DB2-BD59-A6C34878D82A}">
                    <a16:rowId xmlns:a16="http://schemas.microsoft.com/office/drawing/2014/main" val="2646793394"/>
                  </a:ext>
                </a:extLst>
              </a:tr>
              <a:tr h="309797">
                <a:tc>
                  <a:txBody>
                    <a:bodyPr/>
                    <a:lstStyle/>
                    <a:p>
                      <a:r>
                        <a:rPr lang="fi-FI" sz="1400" dirty="0"/>
                        <a:t>TR (ms)</a:t>
                      </a:r>
                      <a:endParaRPr lang="en-US" sz="1400" dirty="0"/>
                    </a:p>
                  </a:txBody>
                  <a:tcPr marL="124770" marR="124770" marT="62385" marB="62385"/>
                </a:tc>
                <a:tc>
                  <a:txBody>
                    <a:bodyPr/>
                    <a:lstStyle/>
                    <a:p>
                      <a:r>
                        <a:rPr lang="fi-FI" sz="1400" dirty="0"/>
                        <a:t>30</a:t>
                      </a:r>
                      <a:endParaRPr lang="en-US" sz="1400" dirty="0"/>
                    </a:p>
                  </a:txBody>
                  <a:tcPr marL="124770" marR="124770" marT="62385" marB="62385"/>
                </a:tc>
                <a:extLst>
                  <a:ext uri="{0D108BD9-81ED-4DB2-BD59-A6C34878D82A}">
                    <a16:rowId xmlns:a16="http://schemas.microsoft.com/office/drawing/2014/main" val="2020421878"/>
                  </a:ext>
                </a:extLst>
              </a:tr>
              <a:tr h="309797">
                <a:tc>
                  <a:txBody>
                    <a:bodyPr/>
                    <a:lstStyle/>
                    <a:p>
                      <a:r>
                        <a:rPr lang="fi-FI" sz="1400" dirty="0"/>
                        <a:t>Acq</a:t>
                      </a:r>
                      <a:r>
                        <a:rPr lang="fi-FI" sz="1400" baseline="0" dirty="0"/>
                        <a:t> voxel (mm</a:t>
                      </a:r>
                      <a:r>
                        <a:rPr lang="fi-FI" sz="1400" baseline="30000" dirty="0"/>
                        <a:t>3</a:t>
                      </a:r>
                      <a:r>
                        <a:rPr lang="fi-FI" sz="1400" baseline="0" dirty="0"/>
                        <a:t>)</a:t>
                      </a:r>
                      <a:endParaRPr lang="en-US" sz="1400" dirty="0"/>
                    </a:p>
                  </a:txBody>
                  <a:tcPr marL="124770" marR="124770" marT="62385" marB="62385"/>
                </a:tc>
                <a:tc>
                  <a:txBody>
                    <a:bodyPr/>
                    <a:lstStyle/>
                    <a:p>
                      <a:r>
                        <a:rPr lang="en-US" sz="1400" dirty="0"/>
                        <a:t>1.3 / 1.3 / 10.0</a:t>
                      </a:r>
                    </a:p>
                  </a:txBody>
                  <a:tcPr marL="124770" marR="124770" marT="62385" marB="62385"/>
                </a:tc>
                <a:extLst>
                  <a:ext uri="{0D108BD9-81ED-4DB2-BD59-A6C34878D82A}">
                    <a16:rowId xmlns:a16="http://schemas.microsoft.com/office/drawing/2014/main" val="99551291"/>
                  </a:ext>
                </a:extLst>
              </a:tr>
              <a:tr h="309797">
                <a:tc>
                  <a:txBody>
                    <a:bodyPr/>
                    <a:lstStyle/>
                    <a:p>
                      <a:r>
                        <a:rPr lang="fi-FI" sz="1400" dirty="0"/>
                        <a:t>Slices</a:t>
                      </a:r>
                      <a:endParaRPr lang="en-US" sz="1400" dirty="0"/>
                    </a:p>
                  </a:txBody>
                  <a:tcPr marL="124770" marR="124770" marT="62385" marB="62385"/>
                </a:tc>
                <a:tc>
                  <a:txBody>
                    <a:bodyPr/>
                    <a:lstStyle/>
                    <a:p>
                      <a:r>
                        <a:rPr lang="fi-FI" sz="1400" baseline="0" dirty="0"/>
                        <a:t>FFU</a:t>
                      </a:r>
                      <a:endParaRPr lang="en-US" sz="1400" dirty="0"/>
                    </a:p>
                  </a:txBody>
                  <a:tcPr marL="124770" marR="124770" marT="62385" marB="62385"/>
                </a:tc>
                <a:extLst>
                  <a:ext uri="{0D108BD9-81ED-4DB2-BD59-A6C34878D82A}">
                    <a16:rowId xmlns:a16="http://schemas.microsoft.com/office/drawing/2014/main" val="449271530"/>
                  </a:ext>
                </a:extLst>
              </a:tr>
            </a:tbl>
          </a:graphicData>
        </a:graphic>
      </p:graphicFrame>
      <p:pic>
        <p:nvPicPr>
          <p:cNvPr id="16" name="Picture 15"/>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55262" y="562890"/>
            <a:ext cx="3129717" cy="2654189"/>
          </a:xfrm>
          <a:prstGeom prst="rect">
            <a:avLst/>
          </a:prstGeom>
        </p:spPr>
      </p:pic>
    </p:spTree>
    <p:extLst>
      <p:ext uri="{BB962C8B-B14F-4D97-AF65-F5344CB8AC3E}">
        <p14:creationId xmlns:p14="http://schemas.microsoft.com/office/powerpoint/2010/main" val="1596979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3658265" y="153649"/>
            <a:ext cx="5186189"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latin typeface="Calibri" panose="020F0502020204030204" pitchFamily="34" charset="0"/>
                <a:cs typeface="Calibri" panose="020F0502020204030204" pitchFamily="34" charset="0"/>
              </a:rPr>
              <a:t>Coil SNR Test</a:t>
            </a:r>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37</a:t>
            </a:fld>
            <a:endParaRPr lang="en-US" dirty="0">
              <a:solidFill>
                <a:srgbClr val="000000">
                  <a:tint val="75000"/>
                </a:srgbClr>
              </a:solidFill>
            </a:endParaRPr>
          </a:p>
        </p:txBody>
      </p:sp>
      <p:sp>
        <p:nvSpPr>
          <p:cNvPr id="29" name="Text Placeholder 9"/>
          <p:cNvSpPr txBox="1">
            <a:spLocks/>
          </p:cNvSpPr>
          <p:nvPr/>
        </p:nvSpPr>
        <p:spPr>
          <a:xfrm>
            <a:off x="3658266" y="1178806"/>
            <a:ext cx="5186189" cy="500684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fi-FI" sz="800" dirty="0"/>
          </a:p>
          <a:p>
            <a:endParaRPr lang="en-US" sz="1800" dirty="0"/>
          </a:p>
          <a:p>
            <a:pPr marL="0" indent="0">
              <a:buNone/>
            </a:pPr>
            <a:endParaRPr lang="en-US" sz="1800" dirty="0"/>
          </a:p>
          <a:p>
            <a:endParaRPr lang="en-US" sz="1700" dirty="0">
              <a:latin typeface="Calibri" panose="020F0502020204030204" pitchFamily="34" charset="0"/>
              <a:cs typeface="Calibri" panose="020F0502020204030204" pitchFamily="34" charset="0"/>
            </a:endParaRPr>
          </a:p>
        </p:txBody>
      </p:sp>
      <p:sp>
        <p:nvSpPr>
          <p:cNvPr id="34" name="Rounded Rectangle 33"/>
          <p:cNvSpPr/>
          <p:nvPr/>
        </p:nvSpPr>
        <p:spPr bwMode="auto">
          <a:xfrm>
            <a:off x="-1" y="0"/>
            <a:ext cx="3487479" cy="6858000"/>
          </a:xfrm>
          <a:prstGeom prst="roundRect">
            <a:avLst>
              <a:gd name="adj" fmla="val 984"/>
            </a:avLst>
          </a:prstGeom>
          <a:solidFill>
            <a:schemeClr val="tx1"/>
          </a:solidFill>
          <a:ln w="28575" cap="flat" cmpd="sng" algn="ctr">
            <a:solidFill>
              <a:schemeClr val="tx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endParaRPr lang="en-US" sz="2000" b="1" dirty="0">
              <a:solidFill>
                <a:schemeClr val="bg1">
                  <a:lumMod val="95000"/>
                </a:schemeClr>
              </a:solidFill>
              <a:latin typeface="Calibri" panose="020F0502020204030204"/>
            </a:endParaRPr>
          </a:p>
        </p:txBody>
      </p:sp>
      <p:sp>
        <p:nvSpPr>
          <p:cNvPr id="9" name="Text Placeholder 9"/>
          <p:cNvSpPr txBox="1">
            <a:spLocks/>
          </p:cNvSpPr>
          <p:nvPr/>
        </p:nvSpPr>
        <p:spPr>
          <a:xfrm>
            <a:off x="3658267" y="1383658"/>
            <a:ext cx="5234214" cy="487392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i-FI" sz="1800" dirty="0">
                <a:latin typeface="Calibri" panose="020F0502020204030204" pitchFamily="34" charset="0"/>
                <a:cs typeface="Calibri" panose="020F0502020204030204" pitchFamily="34" charset="0"/>
              </a:rPr>
              <a:t>Full image SNR is measured.</a:t>
            </a:r>
          </a:p>
          <a:p>
            <a:endParaRPr lang="fi-FI" sz="1800" dirty="0">
              <a:latin typeface="Calibri" panose="020F0502020204030204" pitchFamily="34" charset="0"/>
              <a:cs typeface="Calibri" panose="020F0502020204030204" pitchFamily="34" charset="0"/>
            </a:endParaRPr>
          </a:p>
          <a:p>
            <a:r>
              <a:rPr lang="fi-FI" sz="1800" dirty="0">
                <a:latin typeface="Calibri" panose="020F0502020204030204" pitchFamily="34" charset="0"/>
              </a:rPr>
              <a:t>Every coil element of Posterior coil and Anterior coil are measured separately. </a:t>
            </a:r>
          </a:p>
          <a:p>
            <a:endParaRPr lang="en-US" sz="1800" dirty="0">
              <a:latin typeface="Calibri" panose="020F0502020204030204" pitchFamily="34" charset="0"/>
              <a:cs typeface="Calibri" panose="020F0502020204030204" pitchFamily="34" charset="0"/>
            </a:endParaRPr>
          </a:p>
          <a:p>
            <a:endParaRPr lang="en-US" sz="1800" dirty="0">
              <a:latin typeface="Calibri" panose="020F0502020204030204" pitchFamily="34" charset="0"/>
              <a:cs typeface="Calibri" panose="020F0502020204030204" pitchFamily="34" charset="0"/>
            </a:endParaRPr>
          </a:p>
          <a:p>
            <a:pPr marL="0" indent="0">
              <a:buNone/>
            </a:pPr>
            <a:endParaRPr lang="en-US" sz="1800" dirty="0"/>
          </a:p>
          <a:p>
            <a:endParaRPr lang="en-US" sz="1700" dirty="0">
              <a:latin typeface="Calibri" panose="020F0502020204030204" pitchFamily="34" charset="0"/>
              <a:cs typeface="Calibri" panose="020F0502020204030204" pitchFamily="34" charset="0"/>
            </a:endParaRPr>
          </a:p>
        </p:txBody>
      </p:sp>
      <p:sp>
        <p:nvSpPr>
          <p:cNvPr id="15" name="TextBox 14"/>
          <p:cNvSpPr txBox="1"/>
          <p:nvPr/>
        </p:nvSpPr>
        <p:spPr>
          <a:xfrm>
            <a:off x="11016" y="6369398"/>
            <a:ext cx="3487479" cy="261610"/>
          </a:xfrm>
          <a:prstGeom prst="rect">
            <a:avLst/>
          </a:prstGeom>
          <a:noFill/>
        </p:spPr>
        <p:txBody>
          <a:bodyPr wrap="square" rtlCol="0">
            <a:spAutoFit/>
          </a:bodyPr>
          <a:lstStyle/>
          <a:p>
            <a:pPr algn="ctr"/>
            <a:r>
              <a:rPr lang="en-US" sz="1100" i="1" dirty="0">
                <a:solidFill>
                  <a:schemeClr val="bg1"/>
                </a:solidFill>
                <a:latin typeface="Calibri" panose="020F0502020204030204" pitchFamily="34" charset="0"/>
                <a:cs typeface="Calibri" panose="020F0502020204030204" pitchFamily="34" charset="0"/>
              </a:rPr>
              <a:t>Full image SNR</a:t>
            </a:r>
          </a:p>
        </p:txBody>
      </p:sp>
      <p:sp>
        <p:nvSpPr>
          <p:cNvPr id="10" name="TextBox 9"/>
          <p:cNvSpPr txBox="1"/>
          <p:nvPr/>
        </p:nvSpPr>
        <p:spPr>
          <a:xfrm>
            <a:off x="11016" y="-11606"/>
            <a:ext cx="3461621" cy="400110"/>
          </a:xfrm>
          <a:prstGeom prst="rect">
            <a:avLst/>
          </a:prstGeom>
          <a:noFill/>
        </p:spPr>
        <p:txBody>
          <a:bodyPr wrap="square" rtlCol="0">
            <a:spAutoFit/>
          </a:bodyPr>
          <a:lstStyle/>
          <a:p>
            <a:pPr algn="ctr"/>
            <a:r>
              <a:rPr lang="fi-FI" sz="2000" b="1" dirty="0">
                <a:solidFill>
                  <a:schemeClr val="bg1"/>
                </a:solidFill>
                <a:latin typeface="+mn-lt"/>
              </a:rPr>
              <a:t>SNR test</a:t>
            </a:r>
          </a:p>
        </p:txBody>
      </p:sp>
      <p:grpSp>
        <p:nvGrpSpPr>
          <p:cNvPr id="7" name="Group 6"/>
          <p:cNvGrpSpPr/>
          <p:nvPr/>
        </p:nvGrpSpPr>
        <p:grpSpPr>
          <a:xfrm>
            <a:off x="151076" y="612234"/>
            <a:ext cx="2743200" cy="2714456"/>
            <a:chOff x="151076" y="612234"/>
            <a:chExt cx="2743200" cy="2714456"/>
          </a:xfrm>
        </p:grpSpPr>
        <p:pic>
          <p:nvPicPr>
            <p:cNvPr id="11" name="Picture 10" descr="C:\Users\310118826\Documents\MR-Linac\QA\Design specification\Figures\SNR test ROIs\Center_BG_ROI.png"/>
            <p:cNvPicPr/>
            <p:nvPr/>
          </p:nvPicPr>
          <p:blipFill rotWithShape="1">
            <a:blip r:embed="rId3" cstate="email">
              <a:extLst>
                <a:ext uri="{28A0092B-C50C-407E-A947-70E740481C1C}">
                  <a14:useLocalDpi xmlns:a14="http://schemas.microsoft.com/office/drawing/2010/main" val="0"/>
                </a:ext>
              </a:extLst>
            </a:blip>
            <a:srcRect/>
            <a:stretch/>
          </p:blipFill>
          <p:spPr bwMode="auto">
            <a:xfrm>
              <a:off x="270834" y="668961"/>
              <a:ext cx="2623442" cy="2657729"/>
            </a:xfrm>
            <a:prstGeom prst="rect">
              <a:avLst/>
            </a:prstGeom>
            <a:noFill/>
            <a:ln>
              <a:noFill/>
            </a:ln>
            <a:extLst>
              <a:ext uri="{53640926-AAD7-44D8-BBD7-CCE9431645EC}">
                <a14:shadowObscured xmlns:a14="http://schemas.microsoft.com/office/drawing/2010/main"/>
              </a:ext>
            </a:extLst>
          </p:spPr>
        </p:pic>
        <p:sp>
          <p:nvSpPr>
            <p:cNvPr id="6" name="Freeform 5"/>
            <p:cNvSpPr/>
            <p:nvPr/>
          </p:nvSpPr>
          <p:spPr bwMode="auto">
            <a:xfrm>
              <a:off x="151076" y="612234"/>
              <a:ext cx="914400" cy="652023"/>
            </a:xfrm>
            <a:custGeom>
              <a:avLst/>
              <a:gdLst>
                <a:gd name="connsiteX0" fmla="*/ 922351 w 970059"/>
                <a:gd name="connsiteY0" fmla="*/ 7968 h 652023"/>
                <a:gd name="connsiteX1" fmla="*/ 922351 w 970059"/>
                <a:gd name="connsiteY1" fmla="*/ 7968 h 652023"/>
                <a:gd name="connsiteX2" fmla="*/ 389614 w 970059"/>
                <a:gd name="connsiteY2" fmla="*/ 16 h 652023"/>
                <a:gd name="connsiteX3" fmla="*/ 0 w 970059"/>
                <a:gd name="connsiteY3" fmla="*/ 16 h 652023"/>
                <a:gd name="connsiteX4" fmla="*/ 39756 w 970059"/>
                <a:gd name="connsiteY4" fmla="*/ 644072 h 652023"/>
                <a:gd name="connsiteX5" fmla="*/ 326003 w 970059"/>
                <a:gd name="connsiteY5" fmla="*/ 652023 h 652023"/>
                <a:gd name="connsiteX6" fmla="*/ 437322 w 970059"/>
                <a:gd name="connsiteY6" fmla="*/ 508900 h 652023"/>
                <a:gd name="connsiteX7" fmla="*/ 508883 w 970059"/>
                <a:gd name="connsiteY7" fmla="*/ 500949 h 652023"/>
                <a:gd name="connsiteX8" fmla="*/ 644055 w 970059"/>
                <a:gd name="connsiteY8" fmla="*/ 333971 h 652023"/>
                <a:gd name="connsiteX9" fmla="*/ 970059 w 970059"/>
                <a:gd name="connsiteY9" fmla="*/ 135189 h 652023"/>
                <a:gd name="connsiteX10" fmla="*/ 922351 w 970059"/>
                <a:gd name="connsiteY10" fmla="*/ 7968 h 65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0059" h="652023">
                  <a:moveTo>
                    <a:pt x="922351" y="7968"/>
                  </a:moveTo>
                  <a:lnTo>
                    <a:pt x="922351" y="7968"/>
                  </a:lnTo>
                  <a:cubicBezTo>
                    <a:pt x="469134" y="-748"/>
                    <a:pt x="646731" y="16"/>
                    <a:pt x="389614" y="16"/>
                  </a:cubicBezTo>
                  <a:lnTo>
                    <a:pt x="0" y="16"/>
                  </a:lnTo>
                  <a:lnTo>
                    <a:pt x="39756" y="644072"/>
                  </a:lnTo>
                  <a:lnTo>
                    <a:pt x="326003" y="652023"/>
                  </a:lnTo>
                  <a:lnTo>
                    <a:pt x="437322" y="508900"/>
                  </a:lnTo>
                  <a:lnTo>
                    <a:pt x="508883" y="500949"/>
                  </a:lnTo>
                  <a:lnTo>
                    <a:pt x="644055" y="333971"/>
                  </a:lnTo>
                  <a:lnTo>
                    <a:pt x="970059" y="135189"/>
                  </a:lnTo>
                  <a:lnTo>
                    <a:pt x="922351" y="7968"/>
                  </a:lnTo>
                  <a:close/>
                </a:path>
              </a:pathLst>
            </a:custGeom>
            <a:solidFill>
              <a:schemeClr val="tx1"/>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i-FI"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grpSp>
      <p:grpSp>
        <p:nvGrpSpPr>
          <p:cNvPr id="18" name="Group 17"/>
          <p:cNvGrpSpPr/>
          <p:nvPr/>
        </p:nvGrpSpPr>
        <p:grpSpPr>
          <a:xfrm>
            <a:off x="198783" y="3371353"/>
            <a:ext cx="2798859" cy="2735249"/>
            <a:chOff x="198783" y="3371353"/>
            <a:chExt cx="2798859" cy="2735249"/>
          </a:xfrm>
        </p:grpSpPr>
        <p:grpSp>
          <p:nvGrpSpPr>
            <p:cNvPr id="16" name="Group 15"/>
            <p:cNvGrpSpPr/>
            <p:nvPr/>
          </p:nvGrpSpPr>
          <p:grpSpPr>
            <a:xfrm>
              <a:off x="218905" y="3429000"/>
              <a:ext cx="2778737" cy="2677602"/>
              <a:chOff x="218905" y="3429000"/>
              <a:chExt cx="2778737" cy="2677602"/>
            </a:xfrm>
          </p:grpSpPr>
          <p:pic>
            <p:nvPicPr>
              <p:cNvPr id="13" name="Picture 12"/>
              <p:cNvPicPr/>
              <p:nvPr/>
            </p:nvPicPr>
            <p:blipFill rotWithShape="1">
              <a:blip r:embed="rId4" cstate="email">
                <a:extLst>
                  <a:ext uri="{28A0092B-C50C-407E-A947-70E740481C1C}">
                    <a14:useLocalDpi xmlns:a14="http://schemas.microsoft.com/office/drawing/2010/main" val="0"/>
                  </a:ext>
                </a:extLst>
              </a:blip>
              <a:srcRect/>
              <a:stretch/>
            </p:blipFill>
            <p:spPr bwMode="auto">
              <a:xfrm>
                <a:off x="218905" y="3429000"/>
                <a:ext cx="2727299" cy="2657730"/>
              </a:xfrm>
              <a:prstGeom prst="rect">
                <a:avLst/>
              </a:prstGeom>
              <a:noFill/>
              <a:ln>
                <a:noFill/>
              </a:ln>
            </p:spPr>
          </p:pic>
          <p:sp>
            <p:nvSpPr>
              <p:cNvPr id="8" name="Freeform 7"/>
              <p:cNvSpPr/>
              <p:nvPr/>
            </p:nvSpPr>
            <p:spPr bwMode="auto">
              <a:xfrm>
                <a:off x="2536466" y="5629523"/>
                <a:ext cx="461176" cy="477079"/>
              </a:xfrm>
              <a:custGeom>
                <a:avLst/>
                <a:gdLst>
                  <a:gd name="connsiteX0" fmla="*/ 429371 w 461176"/>
                  <a:gd name="connsiteY0" fmla="*/ 0 h 477079"/>
                  <a:gd name="connsiteX1" fmla="*/ 79513 w 461176"/>
                  <a:gd name="connsiteY1" fmla="*/ 15903 h 477079"/>
                  <a:gd name="connsiteX2" fmla="*/ 0 w 461176"/>
                  <a:gd name="connsiteY2" fmla="*/ 461176 h 477079"/>
                  <a:gd name="connsiteX3" fmla="*/ 461176 w 461176"/>
                  <a:gd name="connsiteY3" fmla="*/ 477079 h 477079"/>
                  <a:gd name="connsiteX4" fmla="*/ 429371 w 461176"/>
                  <a:gd name="connsiteY4" fmla="*/ 0 h 477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176" h="477079">
                    <a:moveTo>
                      <a:pt x="429371" y="0"/>
                    </a:moveTo>
                    <a:lnTo>
                      <a:pt x="79513" y="15903"/>
                    </a:lnTo>
                    <a:lnTo>
                      <a:pt x="0" y="461176"/>
                    </a:lnTo>
                    <a:lnTo>
                      <a:pt x="461176" y="477079"/>
                    </a:lnTo>
                    <a:lnTo>
                      <a:pt x="429371" y="0"/>
                    </a:lnTo>
                    <a:close/>
                  </a:path>
                </a:pathLst>
              </a:custGeom>
              <a:solidFill>
                <a:schemeClr val="tx1"/>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i-FI"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grpSp>
        <p:sp>
          <p:nvSpPr>
            <p:cNvPr id="17" name="Freeform 16"/>
            <p:cNvSpPr/>
            <p:nvPr/>
          </p:nvSpPr>
          <p:spPr bwMode="auto">
            <a:xfrm>
              <a:off x="198783" y="3371353"/>
              <a:ext cx="882594" cy="588397"/>
            </a:xfrm>
            <a:custGeom>
              <a:avLst/>
              <a:gdLst>
                <a:gd name="connsiteX0" fmla="*/ 0 w 882594"/>
                <a:gd name="connsiteY0" fmla="*/ 0 h 588397"/>
                <a:gd name="connsiteX1" fmla="*/ 0 w 882594"/>
                <a:gd name="connsiteY1" fmla="*/ 588397 h 588397"/>
                <a:gd name="connsiteX2" fmla="*/ 437321 w 882594"/>
                <a:gd name="connsiteY2" fmla="*/ 532737 h 588397"/>
                <a:gd name="connsiteX3" fmla="*/ 500932 w 882594"/>
                <a:gd name="connsiteY3" fmla="*/ 477078 h 588397"/>
                <a:gd name="connsiteX4" fmla="*/ 477078 w 882594"/>
                <a:gd name="connsiteY4" fmla="*/ 190831 h 588397"/>
                <a:gd name="connsiteX5" fmla="*/ 858740 w 882594"/>
                <a:gd name="connsiteY5" fmla="*/ 166977 h 588397"/>
                <a:gd name="connsiteX6" fmla="*/ 882594 w 882594"/>
                <a:gd name="connsiteY6" fmla="*/ 0 h 588397"/>
                <a:gd name="connsiteX7" fmla="*/ 0 w 882594"/>
                <a:gd name="connsiteY7" fmla="*/ 0 h 58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594" h="588397">
                  <a:moveTo>
                    <a:pt x="0" y="0"/>
                  </a:moveTo>
                  <a:lnTo>
                    <a:pt x="0" y="588397"/>
                  </a:lnTo>
                  <a:lnTo>
                    <a:pt x="437321" y="532737"/>
                  </a:lnTo>
                  <a:lnTo>
                    <a:pt x="500932" y="477078"/>
                  </a:lnTo>
                  <a:lnTo>
                    <a:pt x="477078" y="190831"/>
                  </a:lnTo>
                  <a:lnTo>
                    <a:pt x="858740" y="166977"/>
                  </a:lnTo>
                  <a:lnTo>
                    <a:pt x="882594" y="0"/>
                  </a:lnTo>
                  <a:lnTo>
                    <a:pt x="0" y="0"/>
                  </a:lnTo>
                  <a:close/>
                </a:path>
              </a:pathLst>
            </a:custGeom>
            <a:solidFill>
              <a:schemeClr val="tx1"/>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i-FI"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grpSp>
      <p:sp>
        <p:nvSpPr>
          <p:cNvPr id="4" name="Rectangle 3"/>
          <p:cNvSpPr/>
          <p:nvPr/>
        </p:nvSpPr>
        <p:spPr bwMode="auto">
          <a:xfrm>
            <a:off x="2767054" y="5497110"/>
            <a:ext cx="445273" cy="434337"/>
          </a:xfrm>
          <a:prstGeom prst="rect">
            <a:avLst/>
          </a:prstGeom>
          <a:noFill/>
          <a:ln w="19050" cap="flat" cmpd="sng" algn="ctr">
            <a:solidFill>
              <a:srgbClr val="E973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i-FI"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21" name="Rectangle 20"/>
          <p:cNvSpPr/>
          <p:nvPr/>
        </p:nvSpPr>
        <p:spPr bwMode="auto">
          <a:xfrm>
            <a:off x="1527634" y="1949036"/>
            <a:ext cx="73647" cy="78257"/>
          </a:xfrm>
          <a:prstGeom prst="rect">
            <a:avLst/>
          </a:prstGeom>
          <a:noFill/>
          <a:ln w="12700" cap="flat" cmpd="sng" algn="ctr">
            <a:solidFill>
              <a:srgbClr val="E973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i-FI"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19" name="TextBox 18"/>
          <p:cNvSpPr txBox="1"/>
          <p:nvPr/>
        </p:nvSpPr>
        <p:spPr>
          <a:xfrm>
            <a:off x="2422077" y="2816762"/>
            <a:ext cx="900243" cy="430887"/>
          </a:xfrm>
          <a:prstGeom prst="rect">
            <a:avLst/>
          </a:prstGeom>
          <a:noFill/>
        </p:spPr>
        <p:txBody>
          <a:bodyPr wrap="square" rtlCol="0">
            <a:spAutoFit/>
          </a:bodyPr>
          <a:lstStyle/>
          <a:p>
            <a:r>
              <a:rPr lang="fi-FI" sz="1100" b="1" i="1" dirty="0">
                <a:solidFill>
                  <a:schemeClr val="bg1">
                    <a:lumMod val="75000"/>
                  </a:schemeClr>
                </a:solidFill>
                <a:latin typeface="+mn-lt"/>
              </a:rPr>
              <a:t>Roi in Centre (C) 7x7 px</a:t>
            </a:r>
            <a:r>
              <a:rPr lang="fi-FI" sz="1100" b="1" i="1" baseline="30000" dirty="0">
                <a:solidFill>
                  <a:schemeClr val="bg1">
                    <a:lumMod val="75000"/>
                  </a:schemeClr>
                </a:solidFill>
                <a:latin typeface="+mn-lt"/>
              </a:rPr>
              <a:t>2</a:t>
            </a:r>
          </a:p>
        </p:txBody>
      </p:sp>
      <p:sp>
        <p:nvSpPr>
          <p:cNvPr id="23" name="TextBox 22"/>
          <p:cNvSpPr txBox="1"/>
          <p:nvPr/>
        </p:nvSpPr>
        <p:spPr>
          <a:xfrm>
            <a:off x="2219193" y="5795797"/>
            <a:ext cx="1103127" cy="600164"/>
          </a:xfrm>
          <a:prstGeom prst="rect">
            <a:avLst/>
          </a:prstGeom>
          <a:noFill/>
        </p:spPr>
        <p:txBody>
          <a:bodyPr wrap="square" rtlCol="0">
            <a:spAutoFit/>
          </a:bodyPr>
          <a:lstStyle/>
          <a:p>
            <a:r>
              <a:rPr lang="fi-FI" sz="1100" b="1" i="1" dirty="0">
                <a:solidFill>
                  <a:schemeClr val="bg1">
                    <a:lumMod val="75000"/>
                  </a:schemeClr>
                </a:solidFill>
                <a:latin typeface="+mn-lt"/>
              </a:rPr>
              <a:t>Roi in background (B)  36x36 px</a:t>
            </a:r>
            <a:r>
              <a:rPr lang="fi-FI" sz="1100" b="1" i="1" baseline="30000" dirty="0">
                <a:solidFill>
                  <a:schemeClr val="bg1">
                    <a:lumMod val="75000"/>
                  </a:schemeClr>
                </a:solidFill>
                <a:latin typeface="+mn-lt"/>
              </a:rPr>
              <a:t>2</a:t>
            </a:r>
          </a:p>
        </p:txBody>
      </p:sp>
      <p:graphicFrame>
        <p:nvGraphicFramePr>
          <p:cNvPr id="24" name="Object 23"/>
          <p:cNvGraphicFramePr>
            <a:graphicFrameLocks noChangeAspect="1"/>
          </p:cNvGraphicFramePr>
          <p:nvPr>
            <p:extLst>
              <p:ext uri="{D42A27DB-BD31-4B8C-83A1-F6EECF244321}">
                <p14:modId xmlns:p14="http://schemas.microsoft.com/office/powerpoint/2010/main" val="2544731089"/>
              </p:ext>
            </p:extLst>
          </p:nvPr>
        </p:nvGraphicFramePr>
        <p:xfrm>
          <a:off x="4346712" y="3792002"/>
          <a:ext cx="3381955" cy="1746563"/>
        </p:xfrm>
        <a:graphic>
          <a:graphicData uri="http://schemas.openxmlformats.org/presentationml/2006/ole">
            <mc:AlternateContent xmlns:mc="http://schemas.openxmlformats.org/markup-compatibility/2006">
              <mc:Choice xmlns:v="urn:schemas-microsoft-com:vml" Requires="v">
                <p:oleObj name="Equation" r:id="rId5" imgW="1574640" imgH="812520" progId="Equation.3">
                  <p:embed/>
                </p:oleObj>
              </mc:Choice>
              <mc:Fallback>
                <p:oleObj name="Equation" r:id="rId5" imgW="1574640" imgH="812520" progId="Equation.3">
                  <p:embed/>
                  <p:pic>
                    <p:nvPicPr>
                      <p:cNvPr id="18" name="Object 17"/>
                      <p:cNvPicPr>
                        <a:picLocks noChangeAspect="1" noChangeArrowheads="1"/>
                      </p:cNvPicPr>
                      <p:nvPr/>
                    </p:nvPicPr>
                    <p:blipFill>
                      <a:blip r:embed="rId6"/>
                      <a:srcRect/>
                      <a:stretch>
                        <a:fillRect/>
                      </a:stretch>
                    </p:blipFill>
                    <p:spPr bwMode="auto">
                      <a:xfrm>
                        <a:off x="4346712" y="3792002"/>
                        <a:ext cx="3381955" cy="1746563"/>
                      </a:xfrm>
                      <a:prstGeom prst="rect">
                        <a:avLst/>
                      </a:prstGeom>
                      <a:noFill/>
                      <a:ln w="9525">
                        <a:noFill/>
                        <a:miter lim="800000"/>
                        <a:headEnd/>
                        <a:tailEnd/>
                      </a:ln>
                    </p:spPr>
                  </p:pic>
                </p:oleObj>
              </mc:Fallback>
            </mc:AlternateContent>
          </a:graphicData>
        </a:graphic>
      </p:graphicFrame>
    </p:spTree>
    <p:extLst>
      <p:ext uri="{BB962C8B-B14F-4D97-AF65-F5344CB8AC3E}">
        <p14:creationId xmlns:p14="http://schemas.microsoft.com/office/powerpoint/2010/main" val="2942045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p:cNvSpPr/>
          <p:nvPr/>
        </p:nvSpPr>
        <p:spPr bwMode="auto">
          <a:xfrm>
            <a:off x="-1" y="0"/>
            <a:ext cx="3487479" cy="6858000"/>
          </a:xfrm>
          <a:prstGeom prst="roundRect">
            <a:avLst>
              <a:gd name="adj" fmla="val 984"/>
            </a:avLst>
          </a:prstGeom>
          <a:solidFill>
            <a:schemeClr val="tx1"/>
          </a:solidFill>
          <a:ln w="28575" cap="flat" cmpd="sng" algn="ctr">
            <a:solidFill>
              <a:schemeClr val="tx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endParaRPr lang="en-US" sz="2000" b="1" dirty="0">
              <a:solidFill>
                <a:schemeClr val="bg1">
                  <a:lumMod val="95000"/>
                </a:schemeClr>
              </a:solidFill>
              <a:latin typeface="Calibri" panose="020F0502020204030204"/>
            </a:endParaRPr>
          </a:p>
        </p:txBody>
      </p:sp>
      <p:sp>
        <p:nvSpPr>
          <p:cNvPr id="14" name="Title 1"/>
          <p:cNvSpPr txBox="1">
            <a:spLocks/>
          </p:cNvSpPr>
          <p:nvPr/>
        </p:nvSpPr>
        <p:spPr>
          <a:xfrm>
            <a:off x="3658265" y="153649"/>
            <a:ext cx="5186189"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latin typeface="Calibri" panose="020F0502020204030204" pitchFamily="34" charset="0"/>
                <a:cs typeface="Calibri" panose="020F0502020204030204" pitchFamily="34" charset="0"/>
              </a:rPr>
              <a:t>Coil SNR Test</a:t>
            </a:r>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38</a:t>
            </a:fld>
            <a:endParaRPr lang="en-US" dirty="0">
              <a:solidFill>
                <a:srgbClr val="000000">
                  <a:tint val="75000"/>
                </a:srgbClr>
              </a:solidFill>
            </a:endParaRPr>
          </a:p>
        </p:txBody>
      </p:sp>
      <p:sp>
        <p:nvSpPr>
          <p:cNvPr id="29" name="Text Placeholder 9"/>
          <p:cNvSpPr txBox="1">
            <a:spLocks/>
          </p:cNvSpPr>
          <p:nvPr/>
        </p:nvSpPr>
        <p:spPr>
          <a:xfrm>
            <a:off x="3658266" y="1178806"/>
            <a:ext cx="5186189" cy="500684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fi-FI" sz="800" dirty="0"/>
          </a:p>
          <a:p>
            <a:endParaRPr lang="en-US" sz="1800" dirty="0"/>
          </a:p>
          <a:p>
            <a:pPr marL="0" indent="0">
              <a:buNone/>
            </a:pPr>
            <a:endParaRPr lang="en-US" sz="1800" dirty="0"/>
          </a:p>
          <a:p>
            <a:endParaRPr lang="en-US" sz="1700" dirty="0">
              <a:latin typeface="Calibri" panose="020F0502020204030204" pitchFamily="34" charset="0"/>
              <a:cs typeface="Calibri" panose="020F0502020204030204" pitchFamily="34" charset="0"/>
            </a:endParaRPr>
          </a:p>
        </p:txBody>
      </p:sp>
      <p:sp>
        <p:nvSpPr>
          <p:cNvPr id="9" name="Text Placeholder 9"/>
          <p:cNvSpPr txBox="1">
            <a:spLocks/>
          </p:cNvSpPr>
          <p:nvPr/>
        </p:nvSpPr>
        <p:spPr>
          <a:xfrm>
            <a:off x="3658267" y="1383658"/>
            <a:ext cx="5234214" cy="487392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Element-by-element reconstructed and</a:t>
            </a:r>
            <a:r>
              <a:rPr lang="en-US" sz="1800" dirty="0">
                <a:solidFill>
                  <a:srgbClr val="FF0000"/>
                </a:solidFill>
              </a:rPr>
              <a:t> </a:t>
            </a:r>
            <a:r>
              <a:rPr lang="en-US" sz="1800" dirty="0"/>
              <a:t>binned (adjacent pixels are combined) images from the four channels of the Marlin Anterior and Posterior coils with the corresponding signal ROIs.</a:t>
            </a:r>
          </a:p>
          <a:p>
            <a:pPr marL="0" indent="0">
              <a:buNone/>
            </a:pPr>
            <a:endParaRPr lang="en-US" sz="1800" dirty="0">
              <a:latin typeface="Calibri" panose="020F0502020204030204" pitchFamily="34" charset="0"/>
              <a:cs typeface="Calibri" panose="020F0502020204030204" pitchFamily="34" charset="0"/>
            </a:endParaRPr>
          </a:p>
          <a:p>
            <a:pPr marL="0" indent="0">
              <a:buNone/>
            </a:pPr>
            <a:endParaRPr lang="en-US" sz="1800" dirty="0"/>
          </a:p>
          <a:p>
            <a:endParaRPr lang="en-US" sz="1700" dirty="0">
              <a:latin typeface="Calibri" panose="020F0502020204030204" pitchFamily="34" charset="0"/>
              <a:cs typeface="Calibri" panose="020F0502020204030204" pitchFamily="34" charset="0"/>
            </a:endParaRPr>
          </a:p>
        </p:txBody>
      </p:sp>
      <p:sp>
        <p:nvSpPr>
          <p:cNvPr id="15" name="TextBox 14"/>
          <p:cNvSpPr txBox="1"/>
          <p:nvPr/>
        </p:nvSpPr>
        <p:spPr>
          <a:xfrm>
            <a:off x="-1914" y="6595729"/>
            <a:ext cx="3487479" cy="261610"/>
          </a:xfrm>
          <a:prstGeom prst="rect">
            <a:avLst/>
          </a:prstGeom>
          <a:noFill/>
        </p:spPr>
        <p:txBody>
          <a:bodyPr wrap="square" rtlCol="0">
            <a:spAutoFit/>
          </a:bodyPr>
          <a:lstStyle/>
          <a:p>
            <a:pPr algn="ctr"/>
            <a:r>
              <a:rPr lang="en-US" sz="1100" i="1" dirty="0">
                <a:solidFill>
                  <a:schemeClr val="bg1"/>
                </a:solidFill>
                <a:latin typeface="Calibri" panose="020F0502020204030204" pitchFamily="34" charset="0"/>
                <a:cs typeface="Calibri" panose="020F0502020204030204" pitchFamily="34" charset="0"/>
              </a:rPr>
              <a:t>Elementwise SNR</a:t>
            </a:r>
          </a:p>
        </p:txBody>
      </p:sp>
      <p:sp>
        <p:nvSpPr>
          <p:cNvPr id="10" name="TextBox 9"/>
          <p:cNvSpPr txBox="1"/>
          <p:nvPr/>
        </p:nvSpPr>
        <p:spPr>
          <a:xfrm>
            <a:off x="11016" y="-11606"/>
            <a:ext cx="3461621" cy="400110"/>
          </a:xfrm>
          <a:prstGeom prst="rect">
            <a:avLst/>
          </a:prstGeom>
          <a:noFill/>
        </p:spPr>
        <p:txBody>
          <a:bodyPr wrap="square" rtlCol="0">
            <a:spAutoFit/>
          </a:bodyPr>
          <a:lstStyle/>
          <a:p>
            <a:pPr algn="ctr"/>
            <a:r>
              <a:rPr lang="fi-FI" sz="2000" b="1" dirty="0">
                <a:solidFill>
                  <a:schemeClr val="bg1"/>
                </a:solidFill>
                <a:latin typeface="+mn-lt"/>
              </a:rPr>
              <a:t>SNR test</a:t>
            </a:r>
          </a:p>
        </p:txBody>
      </p:sp>
      <p:pic>
        <p:nvPicPr>
          <p:cNvPr id="37" name="Picture 36" descr="C:\Users\310118826\Documents\MR-Linac\QA\Design specification\Figures\SNR test ROIs\Elements.png"/>
          <p:cNvPicPr/>
          <p:nvPr/>
        </p:nvPicPr>
        <p:blipFill rotWithShape="1">
          <a:blip r:embed="rId3" cstate="email">
            <a:extLst>
              <a:ext uri="{28A0092B-C50C-407E-A947-70E740481C1C}">
                <a14:useLocalDpi xmlns:a14="http://schemas.microsoft.com/office/drawing/2010/main" val="0"/>
              </a:ext>
            </a:extLst>
          </a:blip>
          <a:srcRect/>
          <a:stretch/>
        </p:blipFill>
        <p:spPr bwMode="auto">
          <a:xfrm>
            <a:off x="1630900" y="5095684"/>
            <a:ext cx="1530123" cy="1548007"/>
          </a:xfrm>
          <a:prstGeom prst="rect">
            <a:avLst/>
          </a:prstGeom>
          <a:noFill/>
          <a:ln>
            <a:noFill/>
          </a:ln>
        </p:spPr>
      </p:pic>
      <p:pic>
        <p:nvPicPr>
          <p:cNvPr id="38" name="Picture 37" descr="C:\Users\310118826\Documents\MR-Linac\QA\Design specification\Figures\SNR test ROIs\Elements.png"/>
          <p:cNvPicPr/>
          <p:nvPr/>
        </p:nvPicPr>
        <p:blipFill rotWithShape="1">
          <a:blip r:embed="rId4" cstate="email">
            <a:extLst>
              <a:ext uri="{28A0092B-C50C-407E-A947-70E740481C1C}">
                <a14:useLocalDpi xmlns:a14="http://schemas.microsoft.com/office/drawing/2010/main" val="0"/>
              </a:ext>
            </a:extLst>
          </a:blip>
          <a:srcRect/>
          <a:stretch/>
        </p:blipFill>
        <p:spPr bwMode="auto">
          <a:xfrm>
            <a:off x="1662293" y="3687919"/>
            <a:ext cx="1537596" cy="1478441"/>
          </a:xfrm>
          <a:prstGeom prst="rect">
            <a:avLst/>
          </a:prstGeom>
          <a:noFill/>
          <a:ln>
            <a:noFill/>
          </a:ln>
        </p:spPr>
      </p:pic>
      <p:pic>
        <p:nvPicPr>
          <p:cNvPr id="39" name="Picture 38" descr="C:\Users\310118826\Documents\MR-Linac\QA\Design specification\Figures\SNR test ROIs\Elements.png"/>
          <p:cNvPicPr/>
          <p:nvPr/>
        </p:nvPicPr>
        <p:blipFill rotWithShape="1">
          <a:blip r:embed="rId5" cstate="email">
            <a:extLst>
              <a:ext uri="{28A0092B-C50C-407E-A947-70E740481C1C}">
                <a14:useLocalDpi xmlns:a14="http://schemas.microsoft.com/office/drawing/2010/main" val="0"/>
              </a:ext>
            </a:extLst>
          </a:blip>
          <a:srcRect/>
          <a:stretch/>
        </p:blipFill>
        <p:spPr bwMode="auto">
          <a:xfrm>
            <a:off x="1641653" y="2180906"/>
            <a:ext cx="1530123" cy="1543276"/>
          </a:xfrm>
          <a:prstGeom prst="rect">
            <a:avLst/>
          </a:prstGeom>
          <a:noFill/>
          <a:ln>
            <a:noFill/>
          </a:ln>
        </p:spPr>
      </p:pic>
      <p:pic>
        <p:nvPicPr>
          <p:cNvPr id="41" name="Picture 40" descr="C:\Users\310118826\Documents\MR-Linac\QA\Design specification\Figures\SNR test ROIs\Elements.png"/>
          <p:cNvPicPr/>
          <p:nvPr/>
        </p:nvPicPr>
        <p:blipFill rotWithShape="1">
          <a:blip r:embed="rId6" cstate="email">
            <a:extLst>
              <a:ext uri="{28A0092B-C50C-407E-A947-70E740481C1C}">
                <a14:useLocalDpi xmlns:a14="http://schemas.microsoft.com/office/drawing/2010/main" val="0"/>
              </a:ext>
            </a:extLst>
          </a:blip>
          <a:srcRect/>
          <a:stretch/>
        </p:blipFill>
        <p:spPr bwMode="auto">
          <a:xfrm>
            <a:off x="52577" y="5121043"/>
            <a:ext cx="1602996" cy="1493184"/>
          </a:xfrm>
          <a:prstGeom prst="rect">
            <a:avLst/>
          </a:prstGeom>
          <a:noFill/>
          <a:ln>
            <a:noFill/>
          </a:ln>
        </p:spPr>
      </p:pic>
      <p:pic>
        <p:nvPicPr>
          <p:cNvPr id="42" name="Picture 41" descr="C:\Users\310118826\Documents\MR-Linac\QA\Design specification\Figures\SNR test ROIs\Elements.png"/>
          <p:cNvPicPr/>
          <p:nvPr/>
        </p:nvPicPr>
        <p:blipFill rotWithShape="1">
          <a:blip r:embed="rId7" cstate="email">
            <a:extLst>
              <a:ext uri="{28A0092B-C50C-407E-A947-70E740481C1C}">
                <a14:useLocalDpi xmlns:a14="http://schemas.microsoft.com/office/drawing/2010/main" val="0"/>
              </a:ext>
            </a:extLst>
          </a:blip>
          <a:srcRect/>
          <a:stretch/>
        </p:blipFill>
        <p:spPr bwMode="auto">
          <a:xfrm>
            <a:off x="52577" y="3677224"/>
            <a:ext cx="1559985" cy="1514577"/>
          </a:xfrm>
          <a:prstGeom prst="rect">
            <a:avLst/>
          </a:prstGeom>
          <a:noFill/>
          <a:ln>
            <a:noFill/>
          </a:ln>
        </p:spPr>
      </p:pic>
      <p:pic>
        <p:nvPicPr>
          <p:cNvPr id="44" name="Picture 43" descr="C:\Users\310118826\Documents\MR-Linac\QA\Design specification\Figures\SNR test ROIs\Elements.png"/>
          <p:cNvPicPr/>
          <p:nvPr/>
        </p:nvPicPr>
        <p:blipFill rotWithShape="1">
          <a:blip r:embed="rId8" cstate="email">
            <a:extLst>
              <a:ext uri="{28A0092B-C50C-407E-A947-70E740481C1C}">
                <a14:useLocalDpi xmlns:a14="http://schemas.microsoft.com/office/drawing/2010/main" val="0"/>
              </a:ext>
            </a:extLst>
          </a:blip>
          <a:srcRect/>
          <a:stretch/>
        </p:blipFill>
        <p:spPr bwMode="auto">
          <a:xfrm>
            <a:off x="75437" y="728953"/>
            <a:ext cx="1563241" cy="1536687"/>
          </a:xfrm>
          <a:prstGeom prst="rect">
            <a:avLst/>
          </a:prstGeom>
          <a:noFill/>
          <a:ln>
            <a:noFill/>
          </a:ln>
        </p:spPr>
      </p:pic>
      <p:sp>
        <p:nvSpPr>
          <p:cNvPr id="45" name="TextBox 44"/>
          <p:cNvSpPr txBox="1"/>
          <p:nvPr/>
        </p:nvSpPr>
        <p:spPr>
          <a:xfrm>
            <a:off x="158640" y="435636"/>
            <a:ext cx="1322478" cy="369332"/>
          </a:xfrm>
          <a:prstGeom prst="rect">
            <a:avLst/>
          </a:prstGeom>
          <a:noFill/>
        </p:spPr>
        <p:txBody>
          <a:bodyPr wrap="none" rtlCol="0">
            <a:spAutoFit/>
          </a:bodyPr>
          <a:lstStyle/>
          <a:p>
            <a:r>
              <a:rPr lang="en-US" sz="1800" dirty="0">
                <a:solidFill>
                  <a:schemeClr val="bg1"/>
                </a:solidFill>
                <a:latin typeface="+mn-lt"/>
              </a:rPr>
              <a:t>Anterior coil</a:t>
            </a:r>
          </a:p>
        </p:txBody>
      </p:sp>
      <p:sp>
        <p:nvSpPr>
          <p:cNvPr id="46" name="TextBox 45"/>
          <p:cNvSpPr txBox="1"/>
          <p:nvPr/>
        </p:nvSpPr>
        <p:spPr>
          <a:xfrm>
            <a:off x="203672" y="1957336"/>
            <a:ext cx="1305368" cy="246221"/>
          </a:xfrm>
          <a:prstGeom prst="rect">
            <a:avLst/>
          </a:prstGeom>
          <a:noFill/>
        </p:spPr>
        <p:txBody>
          <a:bodyPr wrap="square" rtlCol="0">
            <a:spAutoFit/>
          </a:bodyPr>
          <a:lstStyle/>
          <a:p>
            <a:pPr algn="ctr"/>
            <a:r>
              <a:rPr lang="fi-FI" sz="1000" i="1" dirty="0">
                <a:solidFill>
                  <a:srgbClr val="D9D9D9"/>
                </a:solidFill>
                <a:latin typeface="+mn-lt"/>
              </a:rPr>
              <a:t>MRL_ACPC_T_1</a:t>
            </a:r>
            <a:endParaRPr lang="en-US" sz="1000" i="1" dirty="0">
              <a:solidFill>
                <a:srgbClr val="D9D9D9"/>
              </a:solidFill>
              <a:latin typeface="+mn-lt"/>
            </a:endParaRPr>
          </a:p>
        </p:txBody>
      </p:sp>
      <p:sp>
        <p:nvSpPr>
          <p:cNvPr id="48" name="TextBox 47"/>
          <p:cNvSpPr txBox="1"/>
          <p:nvPr/>
        </p:nvSpPr>
        <p:spPr>
          <a:xfrm>
            <a:off x="186492" y="4902755"/>
            <a:ext cx="1322548" cy="253916"/>
          </a:xfrm>
          <a:prstGeom prst="rect">
            <a:avLst/>
          </a:prstGeom>
          <a:noFill/>
        </p:spPr>
        <p:txBody>
          <a:bodyPr wrap="square" rtlCol="0">
            <a:spAutoFit/>
          </a:bodyPr>
          <a:lstStyle/>
          <a:p>
            <a:pPr algn="ctr"/>
            <a:r>
              <a:rPr lang="fi-FI" sz="1000" i="1" dirty="0">
                <a:solidFill>
                  <a:srgbClr val="D9D9D9"/>
                </a:solidFill>
                <a:latin typeface="+mn-lt"/>
              </a:rPr>
              <a:t>MRL_ACPC_T_3</a:t>
            </a:r>
            <a:endParaRPr lang="en-US" sz="1000" i="1" dirty="0">
              <a:solidFill>
                <a:srgbClr val="D9D9D9"/>
              </a:solidFill>
              <a:latin typeface="+mn-lt"/>
            </a:endParaRPr>
          </a:p>
        </p:txBody>
      </p:sp>
      <p:sp>
        <p:nvSpPr>
          <p:cNvPr id="49" name="TextBox 48"/>
          <p:cNvSpPr txBox="1"/>
          <p:nvPr/>
        </p:nvSpPr>
        <p:spPr>
          <a:xfrm>
            <a:off x="195315" y="6333007"/>
            <a:ext cx="1329242" cy="253916"/>
          </a:xfrm>
          <a:prstGeom prst="rect">
            <a:avLst/>
          </a:prstGeom>
          <a:noFill/>
        </p:spPr>
        <p:txBody>
          <a:bodyPr wrap="square" rtlCol="0">
            <a:spAutoFit/>
          </a:bodyPr>
          <a:lstStyle/>
          <a:p>
            <a:pPr algn="ctr"/>
            <a:r>
              <a:rPr lang="fi-FI" sz="1000" i="1" dirty="0">
                <a:solidFill>
                  <a:srgbClr val="D9D9D9"/>
                </a:solidFill>
                <a:latin typeface="+mn-lt"/>
              </a:rPr>
              <a:t>MRL_ACPC_T_4</a:t>
            </a:r>
            <a:endParaRPr lang="en-US" sz="1000" i="1" dirty="0">
              <a:solidFill>
                <a:srgbClr val="D9D9D9"/>
              </a:solidFill>
              <a:latin typeface="+mn-lt"/>
            </a:endParaRPr>
          </a:p>
        </p:txBody>
      </p:sp>
      <p:sp>
        <p:nvSpPr>
          <p:cNvPr id="50" name="TextBox 49"/>
          <p:cNvSpPr txBox="1"/>
          <p:nvPr/>
        </p:nvSpPr>
        <p:spPr>
          <a:xfrm>
            <a:off x="1658275" y="435636"/>
            <a:ext cx="1393779" cy="369332"/>
          </a:xfrm>
          <a:prstGeom prst="rect">
            <a:avLst/>
          </a:prstGeom>
          <a:noFill/>
        </p:spPr>
        <p:txBody>
          <a:bodyPr wrap="none" rtlCol="0">
            <a:spAutoFit/>
          </a:bodyPr>
          <a:lstStyle/>
          <a:p>
            <a:r>
              <a:rPr lang="en-US" sz="1800" dirty="0">
                <a:solidFill>
                  <a:schemeClr val="bg1"/>
                </a:solidFill>
                <a:latin typeface="+mn-lt"/>
              </a:rPr>
              <a:t>Posterior coil</a:t>
            </a:r>
          </a:p>
        </p:txBody>
      </p:sp>
      <p:sp>
        <p:nvSpPr>
          <p:cNvPr id="52" name="TextBox 51"/>
          <p:cNvSpPr txBox="1"/>
          <p:nvPr/>
        </p:nvSpPr>
        <p:spPr>
          <a:xfrm>
            <a:off x="1766914" y="3448828"/>
            <a:ext cx="1285140" cy="253916"/>
          </a:xfrm>
          <a:prstGeom prst="rect">
            <a:avLst/>
          </a:prstGeom>
          <a:noFill/>
        </p:spPr>
        <p:txBody>
          <a:bodyPr wrap="square" rtlCol="0">
            <a:spAutoFit/>
          </a:bodyPr>
          <a:lstStyle/>
          <a:p>
            <a:pPr algn="ctr"/>
            <a:r>
              <a:rPr lang="fi-FI" sz="1000" i="1" dirty="0">
                <a:solidFill>
                  <a:srgbClr val="D9D9D9"/>
                </a:solidFill>
                <a:latin typeface="+mn-lt"/>
              </a:rPr>
              <a:t>MRL_ACPC_T_6</a:t>
            </a:r>
            <a:endParaRPr lang="en-US" sz="1000" i="1" dirty="0">
              <a:solidFill>
                <a:srgbClr val="D9D9D9"/>
              </a:solidFill>
              <a:latin typeface="+mn-lt"/>
            </a:endParaRPr>
          </a:p>
        </p:txBody>
      </p:sp>
      <p:sp>
        <p:nvSpPr>
          <p:cNvPr id="53" name="TextBox 52"/>
          <p:cNvSpPr txBox="1"/>
          <p:nvPr/>
        </p:nvSpPr>
        <p:spPr>
          <a:xfrm>
            <a:off x="1771027" y="4927095"/>
            <a:ext cx="1316336" cy="253916"/>
          </a:xfrm>
          <a:prstGeom prst="rect">
            <a:avLst/>
          </a:prstGeom>
          <a:noFill/>
        </p:spPr>
        <p:txBody>
          <a:bodyPr wrap="square" rtlCol="0">
            <a:spAutoFit/>
          </a:bodyPr>
          <a:lstStyle/>
          <a:p>
            <a:pPr algn="ctr"/>
            <a:r>
              <a:rPr lang="fi-FI" sz="1000" i="1" dirty="0">
                <a:solidFill>
                  <a:srgbClr val="D9D9D9"/>
                </a:solidFill>
                <a:latin typeface="+mn-lt"/>
              </a:rPr>
              <a:t>MRL_ACPC_T_7</a:t>
            </a:r>
            <a:endParaRPr lang="en-US" sz="1000" i="1" dirty="0">
              <a:solidFill>
                <a:srgbClr val="D9D9D9"/>
              </a:solidFill>
              <a:latin typeface="+mn-lt"/>
            </a:endParaRPr>
          </a:p>
        </p:txBody>
      </p:sp>
      <p:sp>
        <p:nvSpPr>
          <p:cNvPr id="54" name="TextBox 53"/>
          <p:cNvSpPr txBox="1"/>
          <p:nvPr/>
        </p:nvSpPr>
        <p:spPr>
          <a:xfrm>
            <a:off x="1761916" y="6363315"/>
            <a:ext cx="1292764" cy="253916"/>
          </a:xfrm>
          <a:prstGeom prst="rect">
            <a:avLst/>
          </a:prstGeom>
          <a:noFill/>
        </p:spPr>
        <p:txBody>
          <a:bodyPr wrap="square" rtlCol="0">
            <a:spAutoFit/>
          </a:bodyPr>
          <a:lstStyle/>
          <a:p>
            <a:pPr algn="ctr"/>
            <a:r>
              <a:rPr lang="fi-FI" sz="1000" i="1" dirty="0">
                <a:solidFill>
                  <a:srgbClr val="D9D9D9"/>
                </a:solidFill>
                <a:latin typeface="+mn-lt"/>
              </a:rPr>
              <a:t>MRL_ACPC_T_8</a:t>
            </a:r>
            <a:endParaRPr lang="en-US" sz="1000" i="1" dirty="0">
              <a:solidFill>
                <a:srgbClr val="D9D9D9"/>
              </a:solidFill>
              <a:latin typeface="+mn-lt"/>
            </a:endParaRPr>
          </a:p>
        </p:txBody>
      </p:sp>
      <p:pic>
        <p:nvPicPr>
          <p:cNvPr id="40" name="Picture 39" descr="C:\Users\310118826\Documents\MR-Linac\QA\Design specification\Figures\SNR test ROIs\Elements.png"/>
          <p:cNvPicPr/>
          <p:nvPr/>
        </p:nvPicPr>
        <p:blipFill rotWithShape="1">
          <a:blip r:embed="rId9" cstate="email">
            <a:extLst>
              <a:ext uri="{28A0092B-C50C-407E-A947-70E740481C1C}">
                <a14:useLocalDpi xmlns:a14="http://schemas.microsoft.com/office/drawing/2010/main" val="0"/>
              </a:ext>
            </a:extLst>
          </a:blip>
          <a:srcRect/>
          <a:stretch/>
        </p:blipFill>
        <p:spPr bwMode="auto">
          <a:xfrm>
            <a:off x="1671471" y="733946"/>
            <a:ext cx="1519241" cy="1483928"/>
          </a:xfrm>
          <a:prstGeom prst="rect">
            <a:avLst/>
          </a:prstGeom>
          <a:noFill/>
          <a:ln>
            <a:noFill/>
          </a:ln>
        </p:spPr>
      </p:pic>
      <p:sp>
        <p:nvSpPr>
          <p:cNvPr id="51" name="TextBox 50"/>
          <p:cNvSpPr txBox="1"/>
          <p:nvPr/>
        </p:nvSpPr>
        <p:spPr>
          <a:xfrm>
            <a:off x="1766913" y="1949641"/>
            <a:ext cx="1287767" cy="253916"/>
          </a:xfrm>
          <a:prstGeom prst="rect">
            <a:avLst/>
          </a:prstGeom>
          <a:noFill/>
        </p:spPr>
        <p:txBody>
          <a:bodyPr wrap="square" rtlCol="0">
            <a:spAutoFit/>
          </a:bodyPr>
          <a:lstStyle/>
          <a:p>
            <a:pPr algn="ctr"/>
            <a:r>
              <a:rPr lang="fi-FI" sz="1000" i="1" dirty="0">
                <a:solidFill>
                  <a:srgbClr val="D9D9D9"/>
                </a:solidFill>
                <a:latin typeface="+mn-lt"/>
              </a:rPr>
              <a:t>MRL_ACPC_T_5</a:t>
            </a:r>
            <a:endParaRPr lang="en-US" sz="1000" i="1" dirty="0">
              <a:solidFill>
                <a:srgbClr val="D9D9D9"/>
              </a:solidFill>
              <a:latin typeface="+mn-lt"/>
            </a:endParaRPr>
          </a:p>
        </p:txBody>
      </p:sp>
      <p:pic>
        <p:nvPicPr>
          <p:cNvPr id="56" name="Picture 55" descr="C:\Users\310118826\Documents\MR-Linac\QA\Design specification\Figures\SNR test ROIs\Elements.png"/>
          <p:cNvPicPr/>
          <p:nvPr/>
        </p:nvPicPr>
        <p:blipFill rotWithShape="1">
          <a:blip r:embed="rId10" cstate="email">
            <a:extLst>
              <a:ext uri="{28A0092B-C50C-407E-A947-70E740481C1C}">
                <a14:useLocalDpi xmlns:a14="http://schemas.microsoft.com/office/drawing/2010/main" val="0"/>
              </a:ext>
            </a:extLst>
          </a:blip>
          <a:srcRect/>
          <a:stretch/>
        </p:blipFill>
        <p:spPr bwMode="auto">
          <a:xfrm>
            <a:off x="52577" y="2194882"/>
            <a:ext cx="1578323" cy="1553100"/>
          </a:xfrm>
          <a:prstGeom prst="rect">
            <a:avLst/>
          </a:prstGeom>
          <a:noFill/>
          <a:ln>
            <a:noFill/>
          </a:ln>
        </p:spPr>
      </p:pic>
      <p:sp>
        <p:nvSpPr>
          <p:cNvPr id="47" name="TextBox 46"/>
          <p:cNvSpPr txBox="1"/>
          <p:nvPr/>
        </p:nvSpPr>
        <p:spPr>
          <a:xfrm>
            <a:off x="195315" y="3436425"/>
            <a:ext cx="1313725" cy="253916"/>
          </a:xfrm>
          <a:prstGeom prst="rect">
            <a:avLst/>
          </a:prstGeom>
          <a:noFill/>
        </p:spPr>
        <p:txBody>
          <a:bodyPr wrap="square" rtlCol="0">
            <a:spAutoFit/>
          </a:bodyPr>
          <a:lstStyle/>
          <a:p>
            <a:pPr algn="ctr"/>
            <a:r>
              <a:rPr lang="fi-FI" sz="1000" i="1" dirty="0">
                <a:solidFill>
                  <a:srgbClr val="D9D9D9"/>
                </a:solidFill>
                <a:latin typeface="+mn-lt"/>
              </a:rPr>
              <a:t>MRL_ACPC_T_2</a:t>
            </a:r>
            <a:endParaRPr lang="en-US" sz="1000" i="1" dirty="0">
              <a:solidFill>
                <a:srgbClr val="D9D9D9"/>
              </a:solidFill>
              <a:latin typeface="+mn-lt"/>
            </a:endParaRPr>
          </a:p>
        </p:txBody>
      </p:sp>
      <p:sp>
        <p:nvSpPr>
          <p:cNvPr id="28" name="TextBox 27"/>
          <p:cNvSpPr txBox="1"/>
          <p:nvPr/>
        </p:nvSpPr>
        <p:spPr>
          <a:xfrm>
            <a:off x="3857701" y="5803249"/>
            <a:ext cx="4286270" cy="553998"/>
          </a:xfrm>
          <a:prstGeom prst="rect">
            <a:avLst/>
          </a:prstGeom>
          <a:noFill/>
        </p:spPr>
        <p:txBody>
          <a:bodyPr wrap="square" rtlCol="0">
            <a:spAutoFit/>
          </a:bodyPr>
          <a:lstStyle/>
          <a:p>
            <a:r>
              <a:rPr lang="fi-FI" sz="1000" i="1" dirty="0">
                <a:solidFill>
                  <a:srgbClr val="585C7C"/>
                </a:solidFill>
                <a:latin typeface="Calibri" panose="020F0502020204030204" pitchFamily="34" charset="0"/>
                <a:cs typeface="Calibri" panose="020F0502020204030204" pitchFamily="34" charset="0"/>
              </a:rPr>
              <a:t>*</a:t>
            </a:r>
            <a:r>
              <a:rPr lang="en-US" sz="1000" i="1" dirty="0">
                <a:solidFill>
                  <a:srgbClr val="585C7C"/>
                </a:solidFill>
                <a:latin typeface="Calibri" panose="020F0502020204030204" pitchFamily="34" charset="0"/>
                <a:cs typeface="Calibri" panose="020F0502020204030204" pitchFamily="34" charset="0"/>
              </a:rPr>
              <a:t>NEMA Standards Publication MS 6-2008 (Determination of </a:t>
            </a:r>
          </a:p>
          <a:p>
            <a:r>
              <a:rPr lang="en-US" sz="1000" i="1" dirty="0">
                <a:solidFill>
                  <a:srgbClr val="585C7C"/>
                </a:solidFill>
                <a:latin typeface="Calibri" panose="020F0502020204030204" pitchFamily="34" charset="0"/>
                <a:cs typeface="Calibri" panose="020F0502020204030204" pitchFamily="34" charset="0"/>
              </a:rPr>
              <a:t>Signal-to-Noise Ratio and Image Uniformity  for Single-Channel </a:t>
            </a:r>
          </a:p>
          <a:p>
            <a:r>
              <a:rPr lang="en-US" sz="1000" i="1" dirty="0">
                <a:solidFill>
                  <a:srgbClr val="585C7C"/>
                </a:solidFill>
                <a:latin typeface="Calibri" panose="020F0502020204030204" pitchFamily="34" charset="0"/>
                <a:cs typeface="Calibri" panose="020F0502020204030204" pitchFamily="34" charset="0"/>
              </a:rPr>
              <a:t>Non-Volume Coils in Diagnostic MR Imaging Published)</a:t>
            </a:r>
            <a:endParaRPr lang="en-GB" altLang="en-US" sz="1000" i="1" dirty="0">
              <a:solidFill>
                <a:srgbClr val="585C7C"/>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77619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1" y="0"/>
            <a:ext cx="3487479" cy="6858000"/>
          </a:xfrm>
          <a:prstGeom prst="roundRect">
            <a:avLst>
              <a:gd name="adj" fmla="val 984"/>
            </a:avLst>
          </a:prstGeom>
          <a:solidFill>
            <a:schemeClr val="accent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endParaRPr lang="en-US" sz="2000" b="1" dirty="0">
              <a:solidFill>
                <a:schemeClr val="bg1">
                  <a:lumMod val="95000"/>
                </a:schemeClr>
              </a:solidFill>
              <a:latin typeface="Calibri" panose="020F0502020204030204"/>
            </a:endParaRPr>
          </a:p>
        </p:txBody>
      </p:sp>
      <p:sp>
        <p:nvSpPr>
          <p:cNvPr id="13" name="TextBox 12"/>
          <p:cNvSpPr txBox="1"/>
          <p:nvPr/>
        </p:nvSpPr>
        <p:spPr>
          <a:xfrm>
            <a:off x="11016" y="-11606"/>
            <a:ext cx="3461621" cy="400110"/>
          </a:xfrm>
          <a:prstGeom prst="rect">
            <a:avLst/>
          </a:prstGeom>
          <a:noFill/>
        </p:spPr>
        <p:txBody>
          <a:bodyPr wrap="square" rtlCol="0">
            <a:spAutoFit/>
          </a:bodyPr>
          <a:lstStyle/>
          <a:p>
            <a:pPr algn="ctr"/>
            <a:r>
              <a:rPr lang="fi-FI" sz="2000" b="1" dirty="0">
                <a:solidFill>
                  <a:schemeClr val="bg1"/>
                </a:solidFill>
                <a:latin typeface="+mn-lt"/>
              </a:rPr>
              <a:t>SNR test</a:t>
            </a:r>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latin typeface="Calibri" panose="020F0502020204030204" pitchFamily="34" charset="0"/>
                <a:cs typeface="Calibri" panose="020F0502020204030204" pitchFamily="34" charset="0"/>
              </a:rPr>
              <a:t>Coil SNR Test result</a:t>
            </a:r>
            <a:endParaRPr lang="en-US" sz="3200" dirty="0">
              <a:latin typeface="Calibri" panose="020F0502020204030204" pitchFamily="34" charset="0"/>
              <a:cs typeface="Calibri" panose="020F0502020204030204" pitchFamily="34" charset="0"/>
            </a:endParaRPr>
          </a:p>
        </p:txBody>
      </p:sp>
      <p:sp>
        <p:nvSpPr>
          <p:cNvPr id="2" name="Text Placeholder 1"/>
          <p:cNvSpPr>
            <a:spLocks noGrp="1"/>
          </p:cNvSpPr>
          <p:nvPr>
            <p:ph type="body" sz="quarter" idx="13"/>
          </p:nvPr>
        </p:nvSpPr>
        <p:spPr>
          <a:xfrm>
            <a:off x="3648488" y="1383659"/>
            <a:ext cx="5210634" cy="2353094"/>
          </a:xfrm>
        </p:spPr>
        <p:txBody>
          <a:bodyPr/>
          <a:lstStyle/>
          <a:p>
            <a:pPr marL="285750" indent="-285750">
              <a:buFont typeface="Arial" panose="020B0604020202020204" pitchFamily="34" charset="0"/>
              <a:buChar char="•"/>
            </a:pPr>
            <a:r>
              <a:rPr lang="fi-FI" dirty="0">
                <a:cs typeface="Calibri" panose="020F0502020204030204" pitchFamily="34" charset="0"/>
              </a:rPr>
              <a:t>Signal-to-Noise ratio for each element of the coil is presented.</a:t>
            </a:r>
            <a:endParaRPr lang="en-US" dirty="0">
              <a:cs typeface="Calibri" panose="020F0502020204030204" pitchFamily="34" charset="0"/>
            </a:endParaRPr>
          </a:p>
          <a:p>
            <a:pPr marL="285750" indent="-285750">
              <a:buFont typeface="Arial" panose="020B0604020202020204" pitchFamily="34" charset="0"/>
              <a:buChar char="•"/>
            </a:pPr>
            <a:endParaRPr lang="en-US" dirty="0">
              <a:cs typeface="Calibri" panose="020F0502020204030204" pitchFamily="34" charset="0"/>
            </a:endParaRPr>
          </a:p>
          <a:p>
            <a:pPr marL="0" indent="0"/>
            <a:endParaRPr lang="en-US" dirty="0">
              <a:cs typeface="Calibri" panose="020F0502020204030204" pitchFamily="34" charset="0"/>
            </a:endParaRPr>
          </a:p>
          <a:p>
            <a:pPr marL="342900" indent="-342900">
              <a:buFont typeface="+mj-lt"/>
              <a:buAutoNum type="arabicPeriod"/>
            </a:pPr>
            <a:endParaRPr lang="en-US" dirty="0">
              <a:latin typeface="Calibri" panose="020F0502020204030204"/>
              <a:cs typeface="Calibri" panose="020F0502020204030204" pitchFamily="34" charset="0"/>
            </a:endParaRPr>
          </a:p>
          <a:p>
            <a:endParaRPr lang="en-US" dirty="0">
              <a:cs typeface="Calibri" panose="020F0502020204030204" pitchFamily="34" charset="0"/>
            </a:endParaRPr>
          </a:p>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endParaRPr lang="en-US" b="1" dirty="0">
              <a:cs typeface="Calibri" panose="020F0502020204030204" pitchFamily="34"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0" indent="0"/>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fi-FI" dirty="0">
              <a:latin typeface="Calibri" panose="020F0502020204030204"/>
            </a:endParaRPr>
          </a:p>
        </p:txBody>
      </p:sp>
      <p:sp>
        <p:nvSpPr>
          <p:cNvPr id="3" name="Slide Number Placeholder 2"/>
          <p:cNvSpPr>
            <a:spLocks noGrp="1"/>
          </p:cNvSpPr>
          <p:nvPr>
            <p:ph type="sldNum" sz="quarter" idx="4"/>
          </p:nvPr>
        </p:nvSpPr>
        <p:spPr/>
        <p:txBody>
          <a:bodyPr/>
          <a:lstStyle/>
          <a:p>
            <a:fld id="{BF6EE56F-7E62-4925-8F8D-EE0C8B8E832F}" type="slidenum">
              <a:rPr lang="en-US" smtClean="0">
                <a:solidFill>
                  <a:srgbClr val="000000">
                    <a:tint val="75000"/>
                  </a:srgbClr>
                </a:solidFill>
              </a:rPr>
              <a:pPr/>
              <a:t>39</a:t>
            </a:fld>
            <a:endParaRPr lang="en-US" dirty="0">
              <a:solidFill>
                <a:srgbClr val="000000">
                  <a:tint val="75000"/>
                </a:srgbClr>
              </a:solidFill>
            </a:endParaRPr>
          </a:p>
        </p:txBody>
      </p:sp>
      <p:sp>
        <p:nvSpPr>
          <p:cNvPr id="15" name="Rounded Rectangle 14"/>
          <p:cNvSpPr/>
          <p:nvPr/>
        </p:nvSpPr>
        <p:spPr bwMode="auto">
          <a:xfrm>
            <a:off x="68985" y="3488593"/>
            <a:ext cx="8813651" cy="2918912"/>
          </a:xfrm>
          <a:prstGeom prst="roundRect">
            <a:avLst>
              <a:gd name="adj" fmla="val 67"/>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18" name="TextBox 17"/>
          <p:cNvSpPr txBox="1"/>
          <p:nvPr/>
        </p:nvSpPr>
        <p:spPr>
          <a:xfrm>
            <a:off x="59942" y="6036429"/>
            <a:ext cx="8822694" cy="261610"/>
          </a:xfrm>
          <a:prstGeom prst="rect">
            <a:avLst/>
          </a:prstGeom>
          <a:noFill/>
        </p:spPr>
        <p:txBody>
          <a:bodyPr wrap="square" rtlCol="0">
            <a:spAutoFit/>
          </a:bodyPr>
          <a:lstStyle/>
          <a:p>
            <a:pPr algn="ctr">
              <a:spcBef>
                <a:spcPts val="0"/>
              </a:spcBef>
            </a:pPr>
            <a:r>
              <a:rPr lang="en-US" sz="1100" i="1" kern="0" dirty="0">
                <a:solidFill>
                  <a:schemeClr val="tx1">
                    <a:lumMod val="75000"/>
                    <a:lumOff val="25000"/>
                  </a:schemeClr>
                </a:solidFill>
                <a:latin typeface="+mn-lt"/>
                <a:cs typeface="Calibri" panose="020F0502020204030204" pitchFamily="34" charset="0"/>
              </a:rPr>
              <a:t>Results of the SNR test</a:t>
            </a:r>
          </a:p>
        </p:txBody>
      </p:sp>
      <p:grpSp>
        <p:nvGrpSpPr>
          <p:cNvPr id="19" name="Group 18"/>
          <p:cNvGrpSpPr/>
          <p:nvPr/>
        </p:nvGrpSpPr>
        <p:grpSpPr>
          <a:xfrm>
            <a:off x="145213" y="3661417"/>
            <a:ext cx="8576516" cy="477803"/>
            <a:chOff x="145213" y="3661415"/>
            <a:chExt cx="8236787" cy="339636"/>
          </a:xfrm>
        </p:grpSpPr>
        <p:pic>
          <p:nvPicPr>
            <p:cNvPr id="21" name="Picture 2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45213" y="3661415"/>
              <a:ext cx="4061028" cy="339636"/>
            </a:xfrm>
            <a:prstGeom prst="rect">
              <a:avLst/>
            </a:prstGeom>
          </p:spPr>
        </p:pic>
        <p:pic>
          <p:nvPicPr>
            <p:cNvPr id="23" name="Picture 22"/>
            <p:cNvPicPr>
              <a:picLocks noChangeAspect="1"/>
            </p:cNvPicPr>
            <p:nvPr/>
          </p:nvPicPr>
          <p:blipFill rotWithShape="1">
            <a:blip r:embed="rId3" cstate="email">
              <a:extLst>
                <a:ext uri="{28A0092B-C50C-407E-A947-70E740481C1C}">
                  <a14:useLocalDpi xmlns:a14="http://schemas.microsoft.com/office/drawing/2010/main" val="0"/>
                </a:ext>
              </a:extLst>
            </a:blip>
            <a:srcRect l="19693" t="-519" r="-2"/>
            <a:stretch/>
          </p:blipFill>
          <p:spPr>
            <a:xfrm>
              <a:off x="4172583" y="3665551"/>
              <a:ext cx="3374958" cy="332276"/>
            </a:xfrm>
            <a:prstGeom prst="rect">
              <a:avLst/>
            </a:prstGeom>
          </p:spPr>
        </p:pic>
        <p:pic>
          <p:nvPicPr>
            <p:cNvPr id="25" name="Picture 24"/>
            <p:cNvPicPr>
              <a:picLocks noChangeAspect="1"/>
            </p:cNvPicPr>
            <p:nvPr/>
          </p:nvPicPr>
          <p:blipFill rotWithShape="1">
            <a:blip r:embed="rId4" cstate="email">
              <a:extLst>
                <a:ext uri="{28A0092B-C50C-407E-A947-70E740481C1C}">
                  <a14:useLocalDpi xmlns:a14="http://schemas.microsoft.com/office/drawing/2010/main" val="0"/>
                </a:ext>
              </a:extLst>
            </a:blip>
            <a:srcRect l="48389" t="6398" r="1034" b="-1"/>
            <a:stretch/>
          </p:blipFill>
          <p:spPr>
            <a:xfrm>
              <a:off x="7530837" y="3678344"/>
              <a:ext cx="851163" cy="319483"/>
            </a:xfrm>
            <a:prstGeom prst="rect">
              <a:avLst/>
            </a:prstGeom>
          </p:spPr>
        </p:pic>
      </p:grpSp>
      <p:grpSp>
        <p:nvGrpSpPr>
          <p:cNvPr id="28" name="Group 27"/>
          <p:cNvGrpSpPr/>
          <p:nvPr/>
        </p:nvGrpSpPr>
        <p:grpSpPr>
          <a:xfrm>
            <a:off x="145213" y="5092072"/>
            <a:ext cx="8584094" cy="853445"/>
            <a:chOff x="145213" y="4711207"/>
            <a:chExt cx="8266578" cy="679943"/>
          </a:xfrm>
        </p:grpSpPr>
        <p:pic>
          <p:nvPicPr>
            <p:cNvPr id="29" name="Picture 28"/>
            <p:cNvPicPr>
              <a:picLocks noChangeAspect="1"/>
            </p:cNvPicPr>
            <p:nvPr/>
          </p:nvPicPr>
          <p:blipFill rotWithShape="1">
            <a:blip r:embed="rId5" cstate="email">
              <a:extLst>
                <a:ext uri="{28A0092B-C50C-407E-A947-70E740481C1C}">
                  <a14:useLocalDpi xmlns:a14="http://schemas.microsoft.com/office/drawing/2010/main" val="0"/>
                </a:ext>
              </a:extLst>
            </a:blip>
            <a:srcRect t="2332"/>
            <a:stretch/>
          </p:blipFill>
          <p:spPr>
            <a:xfrm>
              <a:off x="145213" y="4711207"/>
              <a:ext cx="4061028" cy="679696"/>
            </a:xfrm>
            <a:prstGeom prst="rect">
              <a:avLst/>
            </a:prstGeom>
          </p:spPr>
        </p:pic>
        <p:pic>
          <p:nvPicPr>
            <p:cNvPr id="30" name="Picture 29"/>
            <p:cNvPicPr>
              <a:picLocks noChangeAspect="1"/>
            </p:cNvPicPr>
            <p:nvPr/>
          </p:nvPicPr>
          <p:blipFill rotWithShape="1">
            <a:blip r:embed="rId6" cstate="email">
              <a:extLst>
                <a:ext uri="{28A0092B-C50C-407E-A947-70E740481C1C}">
                  <a14:useLocalDpi xmlns:a14="http://schemas.microsoft.com/office/drawing/2010/main" val="0"/>
                </a:ext>
              </a:extLst>
            </a:blip>
            <a:srcRect l="19755" t="2593" b="634"/>
            <a:stretch/>
          </p:blipFill>
          <p:spPr>
            <a:xfrm>
              <a:off x="4184586" y="4711207"/>
              <a:ext cx="3380968" cy="679943"/>
            </a:xfrm>
            <a:prstGeom prst="rect">
              <a:avLst/>
            </a:prstGeom>
          </p:spPr>
        </p:pic>
        <p:pic>
          <p:nvPicPr>
            <p:cNvPr id="31" name="Picture 30"/>
            <p:cNvPicPr>
              <a:picLocks noChangeAspect="1"/>
            </p:cNvPicPr>
            <p:nvPr/>
          </p:nvPicPr>
          <p:blipFill rotWithShape="1">
            <a:blip r:embed="rId7" cstate="email">
              <a:extLst>
                <a:ext uri="{28A0092B-C50C-407E-A947-70E740481C1C}">
                  <a14:useLocalDpi xmlns:a14="http://schemas.microsoft.com/office/drawing/2010/main" val="0"/>
                </a:ext>
              </a:extLst>
            </a:blip>
            <a:srcRect/>
            <a:stretch/>
          </p:blipFill>
          <p:spPr>
            <a:xfrm>
              <a:off x="7547984" y="4720270"/>
              <a:ext cx="863807" cy="670632"/>
            </a:xfrm>
            <a:prstGeom prst="rect">
              <a:avLst/>
            </a:prstGeom>
          </p:spPr>
        </p:pic>
      </p:grpSp>
      <p:sp>
        <p:nvSpPr>
          <p:cNvPr id="26" name="Rectangle 25"/>
          <p:cNvSpPr/>
          <p:nvPr/>
        </p:nvSpPr>
        <p:spPr bwMode="auto">
          <a:xfrm>
            <a:off x="145213" y="5101953"/>
            <a:ext cx="8570994" cy="833684"/>
          </a:xfrm>
          <a:prstGeom prst="rect">
            <a:avLst/>
          </a:prstGeom>
          <a:noFill/>
          <a:ln w="1905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i-FI"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32" name="Rectangle 31"/>
          <p:cNvSpPr/>
          <p:nvPr/>
        </p:nvSpPr>
        <p:spPr bwMode="auto">
          <a:xfrm>
            <a:off x="145213" y="3672054"/>
            <a:ext cx="8576516" cy="439802"/>
          </a:xfrm>
          <a:prstGeom prst="rect">
            <a:avLst/>
          </a:prstGeom>
          <a:noFill/>
          <a:ln w="1905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i-FI"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20" name="TextBox 19"/>
          <p:cNvSpPr txBox="1"/>
          <p:nvPr/>
        </p:nvSpPr>
        <p:spPr>
          <a:xfrm>
            <a:off x="295753" y="4489851"/>
            <a:ext cx="1852136" cy="461665"/>
          </a:xfrm>
          <a:prstGeom prst="rect">
            <a:avLst/>
          </a:prstGeom>
          <a:noFill/>
        </p:spPr>
        <p:txBody>
          <a:bodyPr wrap="square" rtlCol="0">
            <a:spAutoFit/>
          </a:bodyPr>
          <a:lstStyle/>
          <a:p>
            <a:pPr algn="ctr">
              <a:spcBef>
                <a:spcPts val="0"/>
              </a:spcBef>
            </a:pPr>
            <a:r>
              <a:rPr lang="en-US" i="1" kern="0" dirty="0">
                <a:solidFill>
                  <a:schemeClr val="tx1">
                    <a:lumMod val="75000"/>
                    <a:lumOff val="25000"/>
                  </a:schemeClr>
                </a:solidFill>
                <a:latin typeface="+mn-lt"/>
                <a:cs typeface="Calibri" panose="020F0502020204030204" pitchFamily="34" charset="0"/>
              </a:rPr>
              <a:t>Result of the SNR for the whole image</a:t>
            </a:r>
          </a:p>
        </p:txBody>
      </p:sp>
      <p:sp>
        <p:nvSpPr>
          <p:cNvPr id="33" name="Right Arrow 32"/>
          <p:cNvSpPr/>
          <p:nvPr/>
        </p:nvSpPr>
        <p:spPr bwMode="auto">
          <a:xfrm rot="5400000">
            <a:off x="1171151" y="4196389"/>
            <a:ext cx="405746" cy="240642"/>
          </a:xfrm>
          <a:prstGeom prst="rightArrow">
            <a:avLst/>
          </a:prstGeom>
          <a:solidFill>
            <a:schemeClr val="accent3"/>
          </a:solidFill>
          <a:ln w="28575" cap="flat" cmpd="sng" algn="ctr">
            <a:solidFill>
              <a:schemeClr val="accent3"/>
            </a:solidFill>
            <a:prstDash val="solid"/>
            <a:round/>
            <a:headEnd type="none" w="med" len="med"/>
            <a:tailEnd type="none" w="med" len="med"/>
          </a:ln>
          <a:effectLst/>
          <a:scene3d>
            <a:camera prst="orthographicFront"/>
            <a:lightRig rig="soft" dir="t"/>
          </a:scene3d>
          <a:sp3d extrusionH="101600" contourW="6350" prstMaterial="matte">
            <a:bevelT w="101600" h="127000"/>
            <a:bevelB w="95250" h="1016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24" name="Rounded Rectangle 23"/>
          <p:cNvSpPr/>
          <p:nvPr/>
        </p:nvSpPr>
        <p:spPr bwMode="auto">
          <a:xfrm rot="16200000">
            <a:off x="1158354" y="3490902"/>
            <a:ext cx="423721" cy="816211"/>
          </a:xfrm>
          <a:prstGeom prst="roundRect">
            <a:avLst>
              <a:gd name="adj" fmla="val 0"/>
            </a:avLst>
          </a:prstGeom>
          <a:noFill/>
          <a:ln w="2857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i-FI" sz="1000" b="0" i="0" u="none" strike="noStrike" cap="none" normalizeH="0" baseline="0" dirty="0">
              <a:ln>
                <a:noFill/>
              </a:ln>
              <a:solidFill>
                <a:srgbClr val="000000"/>
              </a:solidFill>
              <a:effectLst>
                <a:outerShdw blurRad="38100" dist="38100" dir="2700000" algn="tl">
                  <a:srgbClr val="000000">
                    <a:alpha val="43137"/>
                  </a:srgbClr>
                </a:outerShdw>
              </a:effectLst>
              <a:latin typeface="+mn-lt"/>
            </a:endParaRPr>
          </a:p>
        </p:txBody>
      </p:sp>
      <p:sp>
        <p:nvSpPr>
          <p:cNvPr id="35" name="Rounded Rectangle 34"/>
          <p:cNvSpPr/>
          <p:nvPr/>
        </p:nvSpPr>
        <p:spPr bwMode="auto">
          <a:xfrm rot="16200000">
            <a:off x="1162164" y="5321741"/>
            <a:ext cx="423721" cy="823832"/>
          </a:xfrm>
          <a:prstGeom prst="roundRect">
            <a:avLst>
              <a:gd name="adj" fmla="val 0"/>
            </a:avLst>
          </a:prstGeom>
          <a:noFill/>
          <a:ln w="2857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i-FI" sz="1000" b="0" i="0" u="none" strike="noStrike" cap="none" normalizeH="0" baseline="0" dirty="0">
              <a:ln>
                <a:noFill/>
              </a:ln>
              <a:solidFill>
                <a:srgbClr val="000000"/>
              </a:solidFill>
              <a:effectLst>
                <a:outerShdw blurRad="38100" dist="38100" dir="2700000" algn="tl">
                  <a:srgbClr val="000000">
                    <a:alpha val="43137"/>
                  </a:srgbClr>
                </a:outerShdw>
              </a:effectLst>
              <a:latin typeface="+mn-lt"/>
            </a:endParaRPr>
          </a:p>
        </p:txBody>
      </p:sp>
      <p:sp>
        <p:nvSpPr>
          <p:cNvPr id="36" name="Right Arrow 35"/>
          <p:cNvSpPr/>
          <p:nvPr/>
        </p:nvSpPr>
        <p:spPr bwMode="auto">
          <a:xfrm rot="5400000">
            <a:off x="4996391" y="4219789"/>
            <a:ext cx="405746" cy="240642"/>
          </a:xfrm>
          <a:prstGeom prst="rightArrow">
            <a:avLst/>
          </a:prstGeom>
          <a:solidFill>
            <a:srgbClr val="E97301"/>
          </a:solidFill>
          <a:ln w="28575" cap="flat" cmpd="sng" algn="ctr">
            <a:solidFill>
              <a:srgbClr val="E97301"/>
            </a:solidFill>
            <a:prstDash val="solid"/>
            <a:round/>
            <a:headEnd type="none" w="med" len="med"/>
            <a:tailEnd type="none" w="med" len="med"/>
          </a:ln>
          <a:effectLst/>
          <a:scene3d>
            <a:camera prst="orthographicFront"/>
            <a:lightRig rig="soft" dir="t"/>
          </a:scene3d>
          <a:sp3d extrusionH="101600" contourW="6350" prstMaterial="matte">
            <a:bevelT w="101600" h="127000"/>
            <a:bevelB w="95250" h="1016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34" name="Rounded Rectangle 33"/>
          <p:cNvSpPr/>
          <p:nvPr/>
        </p:nvSpPr>
        <p:spPr bwMode="auto">
          <a:xfrm rot="16200000">
            <a:off x="5164342" y="545900"/>
            <a:ext cx="186568" cy="6943366"/>
          </a:xfrm>
          <a:prstGeom prst="roundRect">
            <a:avLst>
              <a:gd name="adj" fmla="val 0"/>
            </a:avLst>
          </a:prstGeom>
          <a:noFill/>
          <a:ln w="28575" cap="flat" cmpd="sng" algn="ctr">
            <a:solidFill>
              <a:srgbClr val="E973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i-FI" sz="1000" b="0" i="0" u="none" strike="noStrike" cap="none" normalizeH="0" baseline="0" dirty="0">
              <a:ln>
                <a:noFill/>
              </a:ln>
              <a:solidFill>
                <a:srgbClr val="000000"/>
              </a:solidFill>
              <a:effectLst>
                <a:outerShdw blurRad="38100" dist="38100" dir="2700000" algn="tl">
                  <a:srgbClr val="000000">
                    <a:alpha val="43137"/>
                  </a:srgbClr>
                </a:outerShdw>
              </a:effectLst>
              <a:latin typeface="+mn-lt"/>
            </a:endParaRPr>
          </a:p>
        </p:txBody>
      </p:sp>
      <p:sp>
        <p:nvSpPr>
          <p:cNvPr id="37" name="TextBox 36"/>
          <p:cNvSpPr txBox="1"/>
          <p:nvPr/>
        </p:nvSpPr>
        <p:spPr>
          <a:xfrm>
            <a:off x="2035535" y="4582183"/>
            <a:ext cx="6600554" cy="461665"/>
          </a:xfrm>
          <a:prstGeom prst="rect">
            <a:avLst/>
          </a:prstGeom>
          <a:noFill/>
        </p:spPr>
        <p:txBody>
          <a:bodyPr wrap="square" rtlCol="0">
            <a:spAutoFit/>
          </a:bodyPr>
          <a:lstStyle/>
          <a:p>
            <a:pPr algn="ctr">
              <a:spcBef>
                <a:spcPts val="0"/>
              </a:spcBef>
            </a:pPr>
            <a:r>
              <a:rPr lang="en-US" i="1" kern="0" dirty="0">
                <a:solidFill>
                  <a:schemeClr val="tx1">
                    <a:lumMod val="75000"/>
                    <a:lumOff val="25000"/>
                  </a:schemeClr>
                </a:solidFill>
                <a:latin typeface="+mn-lt"/>
                <a:cs typeface="Calibri" panose="020F0502020204030204" pitchFamily="34" charset="0"/>
              </a:rPr>
              <a:t>Elementwise SNR results</a:t>
            </a:r>
          </a:p>
          <a:p>
            <a:pPr algn="ctr">
              <a:spcBef>
                <a:spcPts val="0"/>
              </a:spcBef>
            </a:pPr>
            <a:r>
              <a:rPr lang="en-US" i="1" kern="0" dirty="0">
                <a:solidFill>
                  <a:schemeClr val="tx1">
                    <a:lumMod val="75000"/>
                    <a:lumOff val="25000"/>
                  </a:schemeClr>
                </a:solidFill>
                <a:latin typeface="+mn-lt"/>
                <a:cs typeface="Calibri" panose="020F0502020204030204" pitchFamily="34" charset="0"/>
              </a:rPr>
              <a:t>Anterior coil elements 1-4 , Posterior coil elements 5-8</a:t>
            </a:r>
          </a:p>
        </p:txBody>
      </p:sp>
      <p:sp>
        <p:nvSpPr>
          <p:cNvPr id="38" name="Rounded Rectangle 37"/>
          <p:cNvSpPr/>
          <p:nvPr/>
        </p:nvSpPr>
        <p:spPr bwMode="auto">
          <a:xfrm rot="16200000">
            <a:off x="5051886" y="2268095"/>
            <a:ext cx="411480" cy="6943366"/>
          </a:xfrm>
          <a:prstGeom prst="roundRect">
            <a:avLst>
              <a:gd name="adj" fmla="val 0"/>
            </a:avLst>
          </a:prstGeom>
          <a:noFill/>
          <a:ln w="28575" cap="flat" cmpd="sng" algn="ctr">
            <a:solidFill>
              <a:srgbClr val="E973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i-FI" sz="1000" b="0" i="0" u="none" strike="noStrike" cap="none" normalizeH="0" baseline="0" dirty="0">
              <a:ln>
                <a:noFill/>
              </a:ln>
              <a:solidFill>
                <a:srgbClr val="000000"/>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908595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a:xfrm>
            <a:off x="349250" y="153649"/>
            <a:ext cx="8203079"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Quality Assurance Tests </a:t>
            </a:r>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4</a:t>
            </a:fld>
            <a:endParaRPr lang="en-US" dirty="0">
              <a:solidFill>
                <a:srgbClr val="000000">
                  <a:tint val="75000"/>
                </a:srgbClr>
              </a:solidFill>
            </a:endParaRPr>
          </a:p>
        </p:txBody>
      </p:sp>
      <p:sp>
        <p:nvSpPr>
          <p:cNvPr id="7" name="Text Placeholder 3"/>
          <p:cNvSpPr>
            <a:spLocks noGrp="1"/>
          </p:cNvSpPr>
          <p:nvPr>
            <p:ph type="body" sz="quarter" idx="13"/>
          </p:nvPr>
        </p:nvSpPr>
        <p:spPr>
          <a:xfrm>
            <a:off x="360009" y="1064207"/>
            <a:ext cx="8510951" cy="5050347"/>
          </a:xfrm>
        </p:spPr>
        <p:txBody>
          <a:bodyPr/>
          <a:lstStyle/>
          <a:p>
            <a:pPr marL="285750" indent="-285750">
              <a:buFont typeface="Arial" panose="020B0604020202020204" pitchFamily="34" charset="0"/>
              <a:buChar char="•"/>
            </a:pPr>
            <a:r>
              <a:rPr lang="en-US" b="1" dirty="0"/>
              <a:t>Periodic Image Quality Test (PIQT) </a:t>
            </a:r>
            <a:r>
              <a:rPr lang="en-US" dirty="0"/>
              <a:t>is performed  to monitor various parameters relevant for system performance. </a:t>
            </a:r>
          </a:p>
          <a:p>
            <a:pPr marL="717750" lvl="2" indent="-285750">
              <a:buFont typeface="Arial" panose="020B0604020202020204" pitchFamily="34" charset="0"/>
              <a:buChar char="•"/>
            </a:pPr>
            <a:r>
              <a:rPr lang="en-US" dirty="0"/>
              <a:t>The System Performance tool (SPT) software is used for acquiring and analyzing phantom images for checking the system performance.</a:t>
            </a:r>
          </a:p>
          <a:p>
            <a:pPr lvl="1">
              <a:buFont typeface="Arial" pitchFamily="34" charset="0"/>
              <a:buChar char="•"/>
            </a:pPr>
            <a:endParaRPr lang="en-US" dirty="0"/>
          </a:p>
          <a:p>
            <a:pPr lvl="1">
              <a:buFont typeface="Arial" pitchFamily="34" charset="0"/>
              <a:buChar char="•"/>
            </a:pPr>
            <a:endParaRPr lang="en-US" dirty="0"/>
          </a:p>
          <a:p>
            <a:pPr marL="285750" indent="-285750">
              <a:buFont typeface="Arial" panose="020B0604020202020204" pitchFamily="34" charset="0"/>
              <a:buChar char="•"/>
            </a:pPr>
            <a:r>
              <a:rPr lang="en-US" b="1" dirty="0"/>
              <a:t>The SNR Test </a:t>
            </a:r>
            <a:r>
              <a:rPr lang="en-US" dirty="0"/>
              <a:t>is designed to check the element-wise signal-to-noise ratio of the Marlin Anterior and Posterior coils.</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b="1" dirty="0"/>
              <a:t>The Scaling Test </a:t>
            </a:r>
            <a:r>
              <a:rPr lang="en-US" dirty="0"/>
              <a:t>checks that images are geometrically correctly scaled, both in transverse and coronal planes.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endParaRPr lang="en-US" i="1" dirty="0"/>
          </a:p>
          <a:p>
            <a:endParaRPr lang="en-US" dirty="0"/>
          </a:p>
          <a:p>
            <a:pPr marL="285750" indent="-285750">
              <a:buFont typeface="Arial" panose="020B0604020202020204" pitchFamily="34" charset="0"/>
              <a:buChar char="•"/>
            </a:pPr>
            <a:endParaRPr lang="en-US" dirty="0">
              <a:solidFill>
                <a:srgbClr val="000000"/>
              </a:solidFill>
            </a:endParaRPr>
          </a:p>
          <a:p>
            <a:pPr marL="0" indent="0">
              <a:buNone/>
            </a:pPr>
            <a:endParaRPr lang="en-US" dirty="0"/>
          </a:p>
        </p:txBody>
      </p:sp>
    </p:spTree>
    <p:custDataLst>
      <p:tags r:id="rId1"/>
    </p:custDataLst>
    <p:extLst>
      <p:ext uri="{BB962C8B-B14F-4D97-AF65-F5344CB8AC3E}">
        <p14:creationId xmlns:p14="http://schemas.microsoft.com/office/powerpoint/2010/main" val="3421212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334295" y="2230632"/>
            <a:ext cx="8239125" cy="4114800"/>
          </a:xfrm>
          <a:prstGeom prst="rect">
            <a:avLst/>
          </a:prstGeom>
        </p:spPr>
        <p:txBody>
          <a:bodyPr/>
          <a:lstStyle>
            <a:lvl1pPr marL="215989" indent="-215989" algn="l" rtl="0" eaLnBrk="1" fontAlgn="base" hangingPunct="1">
              <a:spcBef>
                <a:spcPts val="0"/>
              </a:spcBef>
              <a:spcAft>
                <a:spcPts val="0"/>
              </a:spcAft>
              <a:buClrTx/>
              <a:buSzPct val="100000"/>
              <a:buFont typeface="Calibri" pitchFamily="34" charset="0"/>
              <a:buChar char="•"/>
              <a:defRPr sz="1800" b="0" i="0" u="none" kern="1200">
                <a:solidFill>
                  <a:schemeClr val="tx1"/>
                </a:solidFill>
                <a:latin typeface="Calibri" panose="020F0502020204030204" pitchFamily="34" charset="0"/>
                <a:ea typeface="+mn-ea"/>
                <a:cs typeface="+mn-cs"/>
              </a:defRPr>
            </a:lvl1pPr>
            <a:lvl2pPr marL="431978" indent="-215989" algn="l" rtl="0" eaLnBrk="1" fontAlgn="base" hangingPunct="1">
              <a:spcBef>
                <a:spcPts val="0"/>
              </a:spcBef>
              <a:spcAft>
                <a:spcPts val="0"/>
              </a:spcAft>
              <a:buClrTx/>
              <a:buSzPct val="100000"/>
              <a:buFont typeface="Calibri" pitchFamily="34" charset="0"/>
              <a:buChar char="–"/>
              <a:defRPr sz="1800" b="0" i="0" u="none" kern="1200">
                <a:solidFill>
                  <a:schemeClr val="tx1"/>
                </a:solidFill>
                <a:latin typeface="Calibri" panose="020F0502020204030204" pitchFamily="34" charset="0"/>
                <a:ea typeface="+mn-ea"/>
                <a:cs typeface="+mn-cs"/>
              </a:defRPr>
            </a:lvl2pPr>
            <a:lvl3pPr marL="647967" indent="-215989" algn="l" rtl="0" eaLnBrk="1" fontAlgn="base" hangingPunct="1">
              <a:spcBef>
                <a:spcPts val="0"/>
              </a:spcBef>
              <a:spcAft>
                <a:spcPts val="0"/>
              </a:spcAft>
              <a:buClrTx/>
              <a:buSzPct val="100000"/>
              <a:buFont typeface="Wingdings" panose="05000000000000000000" pitchFamily="2" charset="2"/>
              <a:buChar char="§"/>
              <a:defRPr sz="1800" b="0" i="0" u="none" kern="1200">
                <a:solidFill>
                  <a:schemeClr val="tx1"/>
                </a:solidFill>
                <a:latin typeface="Calibri" panose="020F0502020204030204" pitchFamily="34" charset="0"/>
                <a:ea typeface="+mn-ea"/>
                <a:cs typeface="+mn-cs"/>
              </a:defRPr>
            </a:lvl3pPr>
            <a:lvl4pPr marL="863956" indent="-215989" algn="l" rtl="0" eaLnBrk="1" fontAlgn="base" hangingPunct="1">
              <a:spcBef>
                <a:spcPts val="0"/>
              </a:spcBef>
              <a:spcAft>
                <a:spcPts val="0"/>
              </a:spcAft>
              <a:buClrTx/>
              <a:buSzPct val="100000"/>
              <a:buFont typeface="Calibri" pitchFamily="34" charset="0"/>
              <a:buChar char="•"/>
              <a:defRPr sz="1800" b="0" i="0" u="none" kern="1200">
                <a:solidFill>
                  <a:schemeClr val="tx1"/>
                </a:solidFill>
                <a:latin typeface="Calibri" panose="020F0502020204030204" pitchFamily="34" charset="0"/>
                <a:ea typeface="+mn-ea"/>
                <a:cs typeface="+mn-cs"/>
              </a:defRPr>
            </a:lvl4pPr>
            <a:lvl5pPr marL="1079945" indent="-215989" algn="l" rtl="0" eaLnBrk="1" fontAlgn="base" hangingPunct="1">
              <a:spcBef>
                <a:spcPts val="0"/>
              </a:spcBef>
              <a:spcAft>
                <a:spcPts val="0"/>
              </a:spcAft>
              <a:buClrTx/>
              <a:buSzPct val="100000"/>
              <a:buFont typeface="Calibri" pitchFamily="34" charset="0"/>
              <a:buChar char="–"/>
              <a:defRPr sz="1800" b="0" i="0" u="none" kern="1200">
                <a:solidFill>
                  <a:schemeClr val="tx1"/>
                </a:solidFill>
                <a:latin typeface="Calibri" panose="020F0502020204030204" pitchFamily="34" charset="0"/>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GB" altLang="en-US" sz="2000" dirty="0"/>
          </a:p>
        </p:txBody>
      </p:sp>
      <p:sp>
        <p:nvSpPr>
          <p:cNvPr id="11" name="Content Placeholder 1"/>
          <p:cNvSpPr>
            <a:spLocks noGrp="1"/>
          </p:cNvSpPr>
          <p:nvPr>
            <p:ph sz="quarter" idx="13"/>
          </p:nvPr>
        </p:nvSpPr>
        <p:spPr>
          <a:xfrm>
            <a:off x="360010" y="1057391"/>
            <a:ext cx="8532470" cy="5477880"/>
          </a:xfrm>
        </p:spPr>
        <p:txBody>
          <a:bodyPr/>
          <a:lstStyle/>
          <a:p>
            <a:pPr marL="342000" indent="-342000">
              <a:spcBef>
                <a:spcPts val="0"/>
              </a:spcBef>
            </a:pPr>
            <a:r>
              <a:rPr lang="en-US" altLang="en-US" b="1" dirty="0"/>
              <a:t>If the coils are placed incorrectly</a:t>
            </a:r>
            <a:r>
              <a:rPr lang="en-US" altLang="en-US" dirty="0"/>
              <a:t>, closer to or further from the phantom as intended, the test may fail.</a:t>
            </a:r>
          </a:p>
          <a:p>
            <a:pPr marL="342000" lvl="3" indent="-342000"/>
            <a:r>
              <a:rPr lang="en-US" altLang="en-US" dirty="0"/>
              <a:t>Position the phantom as instructed in </a:t>
            </a:r>
            <a:r>
              <a:rPr lang="en-US" altLang="en-US" b="1" dirty="0"/>
              <a:t>Marlin 1.5T Instructions for Use</a:t>
            </a:r>
            <a:r>
              <a:rPr lang="en-US" altLang="en-US" dirty="0"/>
              <a:t>. </a:t>
            </a:r>
          </a:p>
          <a:p>
            <a:pPr marL="342000" lvl="3" indent="-342000"/>
            <a:r>
              <a:rPr lang="en-US" altLang="en-US" dirty="0"/>
              <a:t>An indicator of the problem is the appearance of non-symmetrical intensity  distribution in the phantom.</a:t>
            </a:r>
          </a:p>
          <a:p>
            <a:pPr lvl="1">
              <a:buFont typeface="Arial" panose="020B0604020202020204" pitchFamily="34" charset="0"/>
              <a:buChar char="•"/>
            </a:pPr>
            <a:endParaRPr lang="en-US" altLang="en-US" sz="1200" dirty="0"/>
          </a:p>
          <a:p>
            <a:r>
              <a:rPr lang="en-US" altLang="en-US" dirty="0"/>
              <a:t>If </a:t>
            </a:r>
            <a:r>
              <a:rPr lang="en-US" altLang="en-US" b="1" dirty="0"/>
              <a:t>coil elements are broken</a:t>
            </a:r>
            <a:r>
              <a:rPr lang="en-US" altLang="en-US" dirty="0"/>
              <a:t>, the test may fail.</a:t>
            </a:r>
          </a:p>
          <a:p>
            <a:pPr lvl="1">
              <a:buFont typeface="Arial" panose="020B0604020202020204" pitchFamily="34" charset="0"/>
              <a:buChar char="•"/>
            </a:pPr>
            <a:r>
              <a:rPr lang="en-US" altLang="en-US" dirty="0"/>
              <a:t>It is important to position the coils always so that their green zone is in the radiation window. Sensitive electronics may break if they are placed in the radiation beam path.</a:t>
            </a:r>
          </a:p>
          <a:p>
            <a:pPr lvl="1">
              <a:buFont typeface="Arial" panose="020B0604020202020204" pitchFamily="34" charset="0"/>
              <a:buChar char="•"/>
            </a:pPr>
            <a:endParaRPr lang="en-US" altLang="en-US" sz="1200" dirty="0"/>
          </a:p>
          <a:p>
            <a:r>
              <a:rPr lang="en-US" altLang="en-US" b="1" dirty="0"/>
              <a:t>Failure of components </a:t>
            </a:r>
            <a:r>
              <a:rPr lang="en-US" altLang="en-US" dirty="0"/>
              <a:t>in the coils, and from failure of the mechanisms for inductive decoupling of the body coil from the surface coils can result in degraded image intensity uniformity or SNR .</a:t>
            </a:r>
          </a:p>
          <a:p>
            <a:pPr lvl="1">
              <a:buFont typeface="Arial" panose="020B0604020202020204" pitchFamily="34" charset="0"/>
              <a:buChar char="•"/>
            </a:pPr>
            <a:r>
              <a:rPr lang="en-US" altLang="en-US" dirty="0"/>
              <a:t>In these cases the images usually become noticeably lower in signal-to-noise ratio, in other words, they usually appear more grainy.</a:t>
            </a:r>
          </a:p>
          <a:p>
            <a:pPr lvl="1">
              <a:buFont typeface="Arial" panose="020B0604020202020204" pitchFamily="34" charset="0"/>
              <a:buChar char="•"/>
            </a:pPr>
            <a:endParaRPr lang="en-US" altLang="en-US" sz="1200" dirty="0"/>
          </a:p>
          <a:p>
            <a:r>
              <a:rPr lang="en-US" altLang="en-US" b="1" dirty="0"/>
              <a:t>RF interference from </a:t>
            </a:r>
            <a:r>
              <a:rPr lang="en-US" altLang="en-US" b="1" dirty="0" err="1"/>
              <a:t>Linac</a:t>
            </a:r>
            <a:r>
              <a:rPr lang="en-US" altLang="en-US" b="1" dirty="0"/>
              <a:t> system and patient positioning system </a:t>
            </a:r>
            <a:r>
              <a:rPr lang="en-US" altLang="en-US" dirty="0"/>
              <a:t>can result in lower SNR.</a:t>
            </a:r>
          </a:p>
          <a:p>
            <a:pPr lvl="1">
              <a:buFont typeface="Arial" panose="020B0604020202020204" pitchFamily="34" charset="0"/>
              <a:buChar char="•"/>
            </a:pPr>
            <a:endParaRPr lang="en-US" altLang="en-US" dirty="0"/>
          </a:p>
          <a:p>
            <a:pPr marL="285750" indent="-285750">
              <a:buFont typeface="Arial" panose="020B0604020202020204" pitchFamily="34" charset="0"/>
              <a:buChar char="•"/>
            </a:pPr>
            <a:endParaRPr lang="en-US" dirty="0"/>
          </a:p>
        </p:txBody>
      </p:sp>
      <p:sp>
        <p:nvSpPr>
          <p:cNvPr id="7" name="Title 1"/>
          <p:cNvSpPr txBox="1">
            <a:spLocks/>
          </p:cNvSpPr>
          <p:nvPr/>
        </p:nvSpPr>
        <p:spPr>
          <a:xfrm>
            <a:off x="360010" y="153649"/>
            <a:ext cx="8203545"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t>Coil SNR Test – Possible Causes of Failure</a:t>
            </a:r>
            <a:endParaRPr lang="en-US" sz="3200" dirty="0"/>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40</a:t>
            </a:fld>
            <a:endParaRPr lang="en-US" dirty="0">
              <a:solidFill>
                <a:srgbClr val="000000">
                  <a:tint val="75000"/>
                </a:srgbClr>
              </a:solidFill>
            </a:endParaRPr>
          </a:p>
        </p:txBody>
      </p:sp>
    </p:spTree>
    <p:extLst>
      <p:ext uri="{BB962C8B-B14F-4D97-AF65-F5344CB8AC3E}">
        <p14:creationId xmlns:p14="http://schemas.microsoft.com/office/powerpoint/2010/main" val="200233781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Scaling Test</a:t>
            </a:r>
          </a:p>
        </p:txBody>
      </p:sp>
    </p:spTree>
    <p:extLst>
      <p:ext uri="{BB962C8B-B14F-4D97-AF65-F5344CB8AC3E}">
        <p14:creationId xmlns:p14="http://schemas.microsoft.com/office/powerpoint/2010/main" val="402116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1" y="0"/>
            <a:ext cx="3487479" cy="6858000"/>
          </a:xfrm>
          <a:prstGeom prst="roundRect">
            <a:avLst>
              <a:gd name="adj" fmla="val 984"/>
            </a:avLst>
          </a:prstGeom>
          <a:solidFill>
            <a:schemeClr val="accent1">
              <a:lumMod val="60000"/>
              <a:lumOff val="40000"/>
            </a:schemeClr>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endParaRPr lang="en-US" sz="2000" b="1" dirty="0">
              <a:solidFill>
                <a:schemeClr val="bg1">
                  <a:lumMod val="95000"/>
                </a:schemeClr>
              </a:solidFill>
              <a:latin typeface="Calibri" panose="020F0502020204030204"/>
            </a:endParaRPr>
          </a:p>
        </p:txBody>
      </p:sp>
      <p:sp>
        <p:nvSpPr>
          <p:cNvPr id="14" name="Rounded Rectangle 13"/>
          <p:cNvSpPr/>
          <p:nvPr/>
        </p:nvSpPr>
        <p:spPr bwMode="auto">
          <a:xfrm>
            <a:off x="78449" y="401733"/>
            <a:ext cx="3318295" cy="6374202"/>
          </a:xfrm>
          <a:prstGeom prst="roundRect">
            <a:avLst>
              <a:gd name="adj" fmla="val 217"/>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latin typeface="Calibri" panose="020F0502020204030204" pitchFamily="34" charset="0"/>
                <a:cs typeface="Calibri" panose="020F0502020204030204" pitchFamily="34" charset="0"/>
              </a:rPr>
              <a:t>Scaling Test</a:t>
            </a:r>
            <a:endParaRPr lang="en-US" sz="3200" dirty="0">
              <a:latin typeface="Calibri" panose="020F0502020204030204" pitchFamily="34" charset="0"/>
              <a:cs typeface="Calibri" panose="020F0502020204030204" pitchFamily="34" charset="0"/>
            </a:endParaRPr>
          </a:p>
        </p:txBody>
      </p:sp>
      <p:sp>
        <p:nvSpPr>
          <p:cNvPr id="2" name="Text Placeholder 1"/>
          <p:cNvSpPr>
            <a:spLocks noGrp="1"/>
          </p:cNvSpPr>
          <p:nvPr>
            <p:ph type="body" sz="quarter" idx="13"/>
          </p:nvPr>
        </p:nvSpPr>
        <p:spPr>
          <a:xfrm>
            <a:off x="3658267" y="1383659"/>
            <a:ext cx="5234214" cy="4818358"/>
          </a:xfrm>
        </p:spPr>
        <p:txBody>
          <a:bodyPr/>
          <a:lstStyle/>
          <a:p>
            <a:pPr marL="285750" indent="-285750">
              <a:buFont typeface="Arial" panose="020B0604020202020204" pitchFamily="34" charset="0"/>
              <a:buChar char="•"/>
            </a:pPr>
            <a:r>
              <a:rPr lang="en-US" dirty="0"/>
              <a:t>Scaling test evaluates image scaling in transversal and coronal planes.</a:t>
            </a:r>
          </a:p>
          <a:p>
            <a:pPr marL="342900" indent="-342900">
              <a:buFont typeface="Arial" panose="020B0604020202020204" pitchFamily="34" charset="0"/>
              <a:buChar char="•"/>
            </a:pPr>
            <a:endParaRPr lang="en-US" dirty="0">
              <a:latin typeface="Calibri" panose="020F0502020204030204"/>
              <a:cs typeface="Calibri" panose="020F0502020204030204" pitchFamily="34" charset="0"/>
            </a:endParaRPr>
          </a:p>
          <a:p>
            <a:pPr marL="285750" indent="-285750">
              <a:buFont typeface="Arial" panose="020B0604020202020204" pitchFamily="34" charset="0"/>
              <a:buChar char="•"/>
            </a:pPr>
            <a:r>
              <a:rPr lang="en-US" dirty="0"/>
              <a:t>The purpose of this test is to verify </a:t>
            </a:r>
            <a:r>
              <a:rPr lang="en-US" b="1" dirty="0"/>
              <a:t>daily </a:t>
            </a:r>
            <a:r>
              <a:rPr lang="en-US" dirty="0"/>
              <a:t>that scaling of images are within specifications inside the phantom dimensions. </a:t>
            </a:r>
          </a:p>
          <a:p>
            <a:pPr marL="501750" lvl="1" indent="-285750">
              <a:buFont typeface="Arial" panose="020B0604020202020204" pitchFamily="34" charset="0"/>
              <a:buChar char="•"/>
            </a:pPr>
            <a:r>
              <a:rPr lang="en-US" dirty="0"/>
              <a:t>Changes outside of this field of view are unknown.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Test involves two parts, </a:t>
            </a:r>
          </a:p>
          <a:p>
            <a:pPr marL="501750" lvl="1" indent="-285750">
              <a:buFont typeface="Arial" panose="020B0604020202020204" pitchFamily="34" charset="0"/>
              <a:buChar char="•"/>
            </a:pPr>
            <a:r>
              <a:rPr lang="en-US" b="1" dirty="0"/>
              <a:t>transversal plane scaling</a:t>
            </a:r>
          </a:p>
          <a:p>
            <a:pPr lvl="2">
              <a:buFont typeface="Arial" panose="020B0604020202020204" pitchFamily="34" charset="0"/>
              <a:buChar char="•"/>
            </a:pPr>
            <a:r>
              <a:rPr lang="en-US" sz="1600" dirty="0"/>
              <a:t>Transversal scaling is also included in the PIQT test.</a:t>
            </a:r>
          </a:p>
          <a:p>
            <a:pPr marL="501750" lvl="1" indent="-285750">
              <a:buFont typeface="Arial" panose="020B0604020202020204" pitchFamily="34" charset="0"/>
              <a:buChar char="•"/>
            </a:pPr>
            <a:r>
              <a:rPr lang="en-US" b="1" dirty="0"/>
              <a:t>coronal plane scaling</a:t>
            </a:r>
            <a:r>
              <a:rPr lang="en-US" dirty="0"/>
              <a:t>.</a:t>
            </a:r>
          </a:p>
          <a:p>
            <a:pPr marL="5017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sz="1600" dirty="0"/>
              <a:t>The two tests are otherwise the same, except for the phantom and image orientation that are varied between the parts to cover all three dimensions.</a:t>
            </a:r>
          </a:p>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endParaRPr lang="en-US" b="1" dirty="0">
              <a:cs typeface="Calibri" panose="020F0502020204030204" pitchFamily="34"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fi-FI" dirty="0">
              <a:latin typeface="Calibri" panose="020F0502020204030204"/>
            </a:endParaRPr>
          </a:p>
        </p:txBody>
      </p:sp>
      <p:sp>
        <p:nvSpPr>
          <p:cNvPr id="21" name="TextBox 20"/>
          <p:cNvSpPr txBox="1"/>
          <p:nvPr/>
        </p:nvSpPr>
        <p:spPr>
          <a:xfrm>
            <a:off x="11016" y="-11606"/>
            <a:ext cx="3461621" cy="400110"/>
          </a:xfrm>
          <a:prstGeom prst="rect">
            <a:avLst/>
          </a:prstGeom>
          <a:noFill/>
        </p:spPr>
        <p:txBody>
          <a:bodyPr wrap="square" rtlCol="0">
            <a:spAutoFit/>
          </a:bodyPr>
          <a:lstStyle/>
          <a:p>
            <a:pPr algn="ctr"/>
            <a:r>
              <a:rPr lang="fi-FI" sz="2000" b="1" dirty="0">
                <a:solidFill>
                  <a:schemeClr val="tx1">
                    <a:lumMod val="75000"/>
                    <a:lumOff val="25000"/>
                  </a:schemeClr>
                </a:solidFill>
                <a:latin typeface="+mn-lt"/>
              </a:rPr>
              <a:t>Scaling test</a:t>
            </a:r>
          </a:p>
        </p:txBody>
      </p:sp>
      <p:sp>
        <p:nvSpPr>
          <p:cNvPr id="3" name="Slide Number Placeholder 2"/>
          <p:cNvSpPr>
            <a:spLocks noGrp="1"/>
          </p:cNvSpPr>
          <p:nvPr>
            <p:ph type="sldNum" sz="quarter" idx="4"/>
          </p:nvPr>
        </p:nvSpPr>
        <p:spPr/>
        <p:txBody>
          <a:bodyPr/>
          <a:lstStyle/>
          <a:p>
            <a:fld id="{BF6EE56F-7E62-4925-8F8D-EE0C8B8E832F}" type="slidenum">
              <a:rPr lang="en-US" smtClean="0">
                <a:solidFill>
                  <a:srgbClr val="000000">
                    <a:tint val="75000"/>
                  </a:srgbClr>
                </a:solidFill>
              </a:rPr>
              <a:pPr/>
              <a:t>42</a:t>
            </a:fld>
            <a:endParaRPr lang="en-US" dirty="0">
              <a:solidFill>
                <a:srgbClr val="000000">
                  <a:tint val="75000"/>
                </a:srgbClr>
              </a:solidFill>
            </a:endParaRPr>
          </a:p>
        </p:txBody>
      </p:sp>
      <p:sp>
        <p:nvSpPr>
          <p:cNvPr id="26" name="TextBox 25"/>
          <p:cNvSpPr txBox="1"/>
          <p:nvPr/>
        </p:nvSpPr>
        <p:spPr>
          <a:xfrm>
            <a:off x="167741" y="3203053"/>
            <a:ext cx="3125807" cy="430887"/>
          </a:xfrm>
          <a:prstGeom prst="rect">
            <a:avLst/>
          </a:prstGeom>
          <a:noFill/>
        </p:spPr>
        <p:txBody>
          <a:bodyPr wrap="square" rtlCol="0">
            <a:spAutoFit/>
          </a:bodyPr>
          <a:lstStyle/>
          <a:p>
            <a:pPr algn="ctr"/>
            <a:r>
              <a:rPr lang="en-US" sz="1100" i="1" dirty="0">
                <a:solidFill>
                  <a:schemeClr val="tx1">
                    <a:lumMod val="75000"/>
                    <a:lumOff val="25000"/>
                  </a:schemeClr>
                </a:solidFill>
                <a:latin typeface="+mn-lt"/>
              </a:rPr>
              <a:t>Head phantom setup for Scaling test in coronal plane</a:t>
            </a:r>
          </a:p>
        </p:txBody>
      </p:sp>
      <p:sp>
        <p:nvSpPr>
          <p:cNvPr id="29" name="TextBox 28"/>
          <p:cNvSpPr txBox="1"/>
          <p:nvPr/>
        </p:nvSpPr>
        <p:spPr>
          <a:xfrm>
            <a:off x="161294" y="6310465"/>
            <a:ext cx="3136576" cy="225767"/>
          </a:xfrm>
          <a:prstGeom prst="rect">
            <a:avLst/>
          </a:prstGeom>
          <a:noFill/>
        </p:spPr>
        <p:txBody>
          <a:bodyPr wrap="square" rtlCol="0">
            <a:spAutoFit/>
          </a:bodyPr>
          <a:lstStyle/>
          <a:p>
            <a:pPr algn="ctr">
              <a:lnSpc>
                <a:spcPts val="1000"/>
              </a:lnSpc>
            </a:pPr>
            <a:r>
              <a:rPr lang="fi-FI" sz="1100" i="1" dirty="0">
                <a:solidFill>
                  <a:schemeClr val="tx1">
                    <a:lumMod val="75000"/>
                    <a:lumOff val="25000"/>
                  </a:schemeClr>
                </a:solidFill>
                <a:latin typeface="+mn-lt"/>
              </a:rPr>
              <a:t>Imaging parameters of the Scaling test</a:t>
            </a:r>
            <a:endParaRPr lang="en-US" sz="1100" i="1" dirty="0">
              <a:solidFill>
                <a:schemeClr val="tx1">
                  <a:lumMod val="75000"/>
                  <a:lumOff val="25000"/>
                </a:schemeClr>
              </a:solidFill>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32671551"/>
              </p:ext>
            </p:extLst>
          </p:nvPr>
        </p:nvGraphicFramePr>
        <p:xfrm>
          <a:off x="161294" y="3645546"/>
          <a:ext cx="3136576" cy="2636697"/>
        </p:xfrm>
        <a:graphic>
          <a:graphicData uri="http://schemas.openxmlformats.org/drawingml/2006/table">
            <a:tbl>
              <a:tblPr firstRow="1" bandRow="1">
                <a:tableStyleId>{5C22544A-7EE6-4342-B048-85BDC9FD1C3A}</a:tableStyleId>
              </a:tblPr>
              <a:tblGrid>
                <a:gridCol w="949967">
                  <a:extLst>
                    <a:ext uri="{9D8B030D-6E8A-4147-A177-3AD203B41FA5}">
                      <a16:colId xmlns:a16="http://schemas.microsoft.com/office/drawing/2014/main" val="3364483330"/>
                    </a:ext>
                  </a:extLst>
                </a:gridCol>
                <a:gridCol w="1121134">
                  <a:extLst>
                    <a:ext uri="{9D8B030D-6E8A-4147-A177-3AD203B41FA5}">
                      <a16:colId xmlns:a16="http://schemas.microsoft.com/office/drawing/2014/main" val="3267188199"/>
                    </a:ext>
                  </a:extLst>
                </a:gridCol>
                <a:gridCol w="1065475">
                  <a:extLst>
                    <a:ext uri="{9D8B030D-6E8A-4147-A177-3AD203B41FA5}">
                      <a16:colId xmlns:a16="http://schemas.microsoft.com/office/drawing/2014/main" val="3591727181"/>
                    </a:ext>
                  </a:extLst>
                </a:gridCol>
              </a:tblGrid>
              <a:tr h="376102">
                <a:tc>
                  <a:txBody>
                    <a:bodyPr/>
                    <a:lstStyle/>
                    <a:p>
                      <a:r>
                        <a:rPr lang="fi-FI" sz="900" dirty="0"/>
                        <a:t>Scan</a:t>
                      </a:r>
                      <a:r>
                        <a:rPr lang="fi-FI" sz="900" baseline="0" dirty="0"/>
                        <a:t> name</a:t>
                      </a:r>
                      <a:endParaRPr lang="en-US" sz="900" dirty="0"/>
                    </a:p>
                  </a:txBody>
                  <a:tcPr marL="124770" marR="124770" marT="62385" marB="62385">
                    <a:solidFill>
                      <a:schemeClr val="accent1">
                        <a:lumMod val="75000"/>
                      </a:schemeClr>
                    </a:solidFill>
                  </a:tcPr>
                </a:tc>
                <a:tc>
                  <a:txBody>
                    <a:bodyPr/>
                    <a:lstStyle/>
                    <a:p>
                      <a:r>
                        <a:rPr lang="fi-FI" sz="800" dirty="0"/>
                        <a:t>SCALING_TRA</a:t>
                      </a:r>
                      <a:endParaRPr lang="en-US" sz="800" dirty="0"/>
                    </a:p>
                  </a:txBody>
                  <a:tcPr marL="124770" marR="124770" marT="62385" marB="62385">
                    <a:solidFill>
                      <a:schemeClr val="accent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sz="800" dirty="0"/>
                        <a:t>SCALING_COR</a:t>
                      </a:r>
                      <a:endParaRPr lang="en-US" sz="800" dirty="0"/>
                    </a:p>
                  </a:txBody>
                  <a:tcPr marL="124770" marR="124770" marT="62385" marB="62385">
                    <a:solidFill>
                      <a:schemeClr val="accent1">
                        <a:lumMod val="75000"/>
                      </a:schemeClr>
                    </a:solidFill>
                  </a:tcPr>
                </a:tc>
                <a:extLst>
                  <a:ext uri="{0D108BD9-81ED-4DB2-BD59-A6C34878D82A}">
                    <a16:rowId xmlns:a16="http://schemas.microsoft.com/office/drawing/2014/main" val="778375755"/>
                  </a:ext>
                </a:extLst>
              </a:tr>
              <a:tr h="298786">
                <a:tc>
                  <a:txBody>
                    <a:bodyPr/>
                    <a:lstStyle/>
                    <a:p>
                      <a:pPr>
                        <a:lnSpc>
                          <a:spcPts val="900"/>
                        </a:lnSpc>
                      </a:pPr>
                      <a:r>
                        <a:rPr lang="fi-FI" sz="900" dirty="0"/>
                        <a:t>Scan mode</a:t>
                      </a:r>
                      <a:endParaRPr lang="en-US" sz="900" dirty="0"/>
                    </a:p>
                  </a:txBody>
                  <a:tcPr marL="124770" marR="124770" marT="62385" marB="62385"/>
                </a:tc>
                <a:tc>
                  <a:txBody>
                    <a:bodyPr/>
                    <a:lstStyle/>
                    <a:p>
                      <a:pPr>
                        <a:lnSpc>
                          <a:spcPts val="900"/>
                        </a:lnSpc>
                      </a:pPr>
                      <a:r>
                        <a:rPr lang="fi-FI" sz="900" dirty="0"/>
                        <a:t>MS</a:t>
                      </a:r>
                      <a:endParaRPr lang="en-US" sz="900" dirty="0"/>
                    </a:p>
                  </a:txBody>
                  <a:tcPr marL="124770" marR="124770" marT="62385" marB="62385"/>
                </a:tc>
                <a:tc>
                  <a:txBody>
                    <a:bodyPr/>
                    <a:lstStyle/>
                    <a:p>
                      <a:pPr>
                        <a:lnSpc>
                          <a:spcPts val="900"/>
                        </a:lnSpc>
                      </a:pPr>
                      <a:r>
                        <a:rPr lang="fi-FI" sz="900" dirty="0"/>
                        <a:t>MS</a:t>
                      </a:r>
                      <a:endParaRPr lang="en-US" sz="900" dirty="0"/>
                    </a:p>
                  </a:txBody>
                  <a:tcPr marL="124770" marR="124770" marT="62385" marB="62385"/>
                </a:tc>
                <a:extLst>
                  <a:ext uri="{0D108BD9-81ED-4DB2-BD59-A6C34878D82A}">
                    <a16:rowId xmlns:a16="http://schemas.microsoft.com/office/drawing/2014/main" val="252273720"/>
                  </a:ext>
                </a:extLst>
              </a:tr>
              <a:tr h="298786">
                <a:tc>
                  <a:txBody>
                    <a:bodyPr/>
                    <a:lstStyle/>
                    <a:p>
                      <a:pPr>
                        <a:lnSpc>
                          <a:spcPts val="900"/>
                        </a:lnSpc>
                      </a:pPr>
                      <a:r>
                        <a:rPr lang="fi-FI" sz="900" dirty="0"/>
                        <a:t>Scan technique</a:t>
                      </a:r>
                      <a:endParaRPr lang="en-US" sz="900" dirty="0"/>
                    </a:p>
                  </a:txBody>
                  <a:tcPr marL="124770" marR="124770" marT="62385" marB="62385"/>
                </a:tc>
                <a:tc>
                  <a:txBody>
                    <a:bodyPr/>
                    <a:lstStyle/>
                    <a:p>
                      <a:pPr>
                        <a:lnSpc>
                          <a:spcPts val="900"/>
                        </a:lnSpc>
                      </a:pPr>
                      <a:r>
                        <a:rPr lang="fi-FI" sz="900" dirty="0"/>
                        <a:t>SE</a:t>
                      </a:r>
                      <a:endParaRPr lang="en-US" sz="900" dirty="0"/>
                    </a:p>
                  </a:txBody>
                  <a:tcPr marL="124770" marR="124770" marT="62385" marB="62385"/>
                </a:tc>
                <a:tc>
                  <a:txBody>
                    <a:bodyPr/>
                    <a:lstStyle/>
                    <a:p>
                      <a:pPr>
                        <a:lnSpc>
                          <a:spcPts val="900"/>
                        </a:lnSpc>
                      </a:pPr>
                      <a:r>
                        <a:rPr lang="fi-FI" sz="900" dirty="0"/>
                        <a:t>SE</a:t>
                      </a:r>
                      <a:endParaRPr lang="en-US" sz="900" dirty="0"/>
                    </a:p>
                  </a:txBody>
                  <a:tcPr marL="124770" marR="124770" marT="62385" marB="62385"/>
                </a:tc>
                <a:extLst>
                  <a:ext uri="{0D108BD9-81ED-4DB2-BD59-A6C34878D82A}">
                    <a16:rowId xmlns:a16="http://schemas.microsoft.com/office/drawing/2014/main" val="1014165030"/>
                  </a:ext>
                </a:extLst>
              </a:tr>
              <a:tr h="203645">
                <a:tc>
                  <a:txBody>
                    <a:bodyPr/>
                    <a:lstStyle/>
                    <a:p>
                      <a:pPr>
                        <a:lnSpc>
                          <a:spcPts val="900"/>
                        </a:lnSpc>
                      </a:pPr>
                      <a:r>
                        <a:rPr lang="fi-FI" sz="800" dirty="0"/>
                        <a:t>Orientation</a:t>
                      </a:r>
                      <a:endParaRPr lang="en-US" sz="800" dirty="0"/>
                    </a:p>
                  </a:txBody>
                  <a:tcPr marL="124770" marR="124770" marT="62385" marB="62385"/>
                </a:tc>
                <a:tc>
                  <a:txBody>
                    <a:bodyPr/>
                    <a:lstStyle/>
                    <a:p>
                      <a:pPr>
                        <a:lnSpc>
                          <a:spcPts val="900"/>
                        </a:lnSpc>
                      </a:pPr>
                      <a:r>
                        <a:rPr lang="fi-FI" sz="900" dirty="0"/>
                        <a:t>Transverse</a:t>
                      </a:r>
                      <a:endParaRPr lang="en-US" sz="900" dirty="0"/>
                    </a:p>
                  </a:txBody>
                  <a:tcPr marL="124770" marR="124770" marT="62385" marB="62385"/>
                </a:tc>
                <a:tc>
                  <a:txBody>
                    <a:bodyPr/>
                    <a:lstStyle/>
                    <a:p>
                      <a:pPr>
                        <a:lnSpc>
                          <a:spcPts val="900"/>
                        </a:lnSpc>
                      </a:pPr>
                      <a:r>
                        <a:rPr lang="fi-FI" sz="900" dirty="0"/>
                        <a:t>Coronal</a:t>
                      </a:r>
                      <a:endParaRPr lang="en-US" sz="900" dirty="0"/>
                    </a:p>
                  </a:txBody>
                  <a:tcPr marL="124770" marR="124770" marT="62385" marB="62385"/>
                </a:tc>
                <a:extLst>
                  <a:ext uri="{0D108BD9-81ED-4DB2-BD59-A6C34878D82A}">
                    <a16:rowId xmlns:a16="http://schemas.microsoft.com/office/drawing/2014/main" val="1754808001"/>
                  </a:ext>
                </a:extLst>
              </a:tr>
              <a:tr h="298786">
                <a:tc>
                  <a:txBody>
                    <a:bodyPr/>
                    <a:lstStyle/>
                    <a:p>
                      <a:pPr>
                        <a:lnSpc>
                          <a:spcPts val="900"/>
                        </a:lnSpc>
                      </a:pPr>
                      <a:r>
                        <a:rPr lang="fi-FI" sz="900" dirty="0"/>
                        <a:t>Receive</a:t>
                      </a:r>
                      <a:r>
                        <a:rPr lang="fi-FI" sz="900" baseline="0" dirty="0"/>
                        <a:t> coil</a:t>
                      </a:r>
                      <a:endParaRPr lang="en-US" sz="900" dirty="0"/>
                    </a:p>
                  </a:txBody>
                  <a:tcPr marL="124770" marR="124770" marT="62385" marB="62385"/>
                </a:tc>
                <a:tc>
                  <a:txBody>
                    <a:bodyPr/>
                    <a:lstStyle/>
                    <a:p>
                      <a:pPr>
                        <a:lnSpc>
                          <a:spcPts val="900"/>
                        </a:lnSpc>
                      </a:pPr>
                      <a:r>
                        <a:rPr lang="fi-FI" sz="900" dirty="0"/>
                        <a:t>MRL Ant/Post</a:t>
                      </a:r>
                      <a:endParaRPr lang="en-US" sz="900" dirty="0"/>
                    </a:p>
                  </a:txBody>
                  <a:tcPr marL="124770" marR="124770" marT="62385" marB="62385"/>
                </a:tc>
                <a:tc>
                  <a:txBody>
                    <a:bodyPr/>
                    <a:lstStyle/>
                    <a:p>
                      <a:pPr marL="0" marR="0" indent="0" algn="l" defTabSz="914400" rtl="0" eaLnBrk="1" fontAlgn="auto" latinLnBrk="0" hangingPunct="1">
                        <a:lnSpc>
                          <a:spcPts val="900"/>
                        </a:lnSpc>
                        <a:spcBef>
                          <a:spcPts val="0"/>
                        </a:spcBef>
                        <a:spcAft>
                          <a:spcPts val="0"/>
                        </a:spcAft>
                        <a:buClrTx/>
                        <a:buSzTx/>
                        <a:buFontTx/>
                        <a:buNone/>
                        <a:tabLst/>
                        <a:defRPr/>
                      </a:pPr>
                      <a:r>
                        <a:rPr lang="fi-FI" sz="900" dirty="0"/>
                        <a:t>MRL Ant/Post</a:t>
                      </a:r>
                      <a:endParaRPr lang="en-US" sz="900" dirty="0"/>
                    </a:p>
                  </a:txBody>
                  <a:tcPr marL="124770" marR="124770" marT="62385" marB="62385"/>
                </a:tc>
                <a:extLst>
                  <a:ext uri="{0D108BD9-81ED-4DB2-BD59-A6C34878D82A}">
                    <a16:rowId xmlns:a16="http://schemas.microsoft.com/office/drawing/2014/main" val="4265483418"/>
                  </a:ext>
                </a:extLst>
              </a:tr>
              <a:tr h="203645">
                <a:tc>
                  <a:txBody>
                    <a:bodyPr/>
                    <a:lstStyle/>
                    <a:p>
                      <a:pPr>
                        <a:lnSpc>
                          <a:spcPts val="900"/>
                        </a:lnSpc>
                      </a:pPr>
                      <a:r>
                        <a:rPr lang="fi-FI" sz="900" dirty="0"/>
                        <a:t>TE (ms)</a:t>
                      </a:r>
                      <a:endParaRPr lang="en-US" sz="900" dirty="0"/>
                    </a:p>
                  </a:txBody>
                  <a:tcPr marL="124770" marR="124770" marT="62385" marB="62385"/>
                </a:tc>
                <a:tc>
                  <a:txBody>
                    <a:bodyPr/>
                    <a:lstStyle/>
                    <a:p>
                      <a:pPr>
                        <a:lnSpc>
                          <a:spcPts val="900"/>
                        </a:lnSpc>
                      </a:pPr>
                      <a:r>
                        <a:rPr lang="fi-FI" sz="900" dirty="0"/>
                        <a:t>30</a:t>
                      </a:r>
                      <a:endParaRPr lang="en-US" sz="900" dirty="0"/>
                    </a:p>
                  </a:txBody>
                  <a:tcPr marL="124770" marR="124770" marT="62385" marB="62385"/>
                </a:tc>
                <a:tc>
                  <a:txBody>
                    <a:bodyPr/>
                    <a:lstStyle/>
                    <a:p>
                      <a:pPr>
                        <a:lnSpc>
                          <a:spcPts val="900"/>
                        </a:lnSpc>
                      </a:pPr>
                      <a:r>
                        <a:rPr lang="fi-FI" sz="900" dirty="0"/>
                        <a:t>30</a:t>
                      </a:r>
                      <a:endParaRPr lang="en-US" sz="900" dirty="0"/>
                    </a:p>
                  </a:txBody>
                  <a:tcPr marL="124770" marR="124770" marT="62385" marB="62385"/>
                </a:tc>
                <a:extLst>
                  <a:ext uri="{0D108BD9-81ED-4DB2-BD59-A6C34878D82A}">
                    <a16:rowId xmlns:a16="http://schemas.microsoft.com/office/drawing/2014/main" val="3325567977"/>
                  </a:ext>
                </a:extLst>
              </a:tr>
              <a:tr h="203645">
                <a:tc>
                  <a:txBody>
                    <a:bodyPr/>
                    <a:lstStyle/>
                    <a:p>
                      <a:pPr>
                        <a:lnSpc>
                          <a:spcPts val="900"/>
                        </a:lnSpc>
                      </a:pPr>
                      <a:r>
                        <a:rPr lang="fi-FI" sz="900" dirty="0"/>
                        <a:t>TR (ms)</a:t>
                      </a:r>
                      <a:endParaRPr lang="en-US" sz="900" dirty="0"/>
                    </a:p>
                  </a:txBody>
                  <a:tcPr marL="124770" marR="124770" marT="62385" marB="62385"/>
                </a:tc>
                <a:tc>
                  <a:txBody>
                    <a:bodyPr/>
                    <a:lstStyle/>
                    <a:p>
                      <a:pPr>
                        <a:lnSpc>
                          <a:spcPts val="900"/>
                        </a:lnSpc>
                      </a:pPr>
                      <a:r>
                        <a:rPr lang="fi-FI" sz="900" dirty="0"/>
                        <a:t>400</a:t>
                      </a:r>
                      <a:endParaRPr lang="en-US" sz="900" dirty="0"/>
                    </a:p>
                  </a:txBody>
                  <a:tcPr marL="124770" marR="124770" marT="62385" marB="62385"/>
                </a:tc>
                <a:tc>
                  <a:txBody>
                    <a:bodyPr/>
                    <a:lstStyle/>
                    <a:p>
                      <a:pPr>
                        <a:lnSpc>
                          <a:spcPts val="900"/>
                        </a:lnSpc>
                      </a:pPr>
                      <a:r>
                        <a:rPr lang="fi-FI" sz="900" dirty="0"/>
                        <a:t>400</a:t>
                      </a:r>
                      <a:endParaRPr lang="en-US" sz="900" dirty="0"/>
                    </a:p>
                  </a:txBody>
                  <a:tcPr marL="124770" marR="124770" marT="62385" marB="62385"/>
                </a:tc>
                <a:extLst>
                  <a:ext uri="{0D108BD9-81ED-4DB2-BD59-A6C34878D82A}">
                    <a16:rowId xmlns:a16="http://schemas.microsoft.com/office/drawing/2014/main" val="1782896515"/>
                  </a:ext>
                </a:extLst>
              </a:tr>
              <a:tr h="300290">
                <a:tc>
                  <a:txBody>
                    <a:bodyPr/>
                    <a:lstStyle/>
                    <a:p>
                      <a:pPr>
                        <a:lnSpc>
                          <a:spcPts val="900"/>
                        </a:lnSpc>
                      </a:pPr>
                      <a:r>
                        <a:rPr lang="fi-FI" sz="900" dirty="0"/>
                        <a:t>Acq</a:t>
                      </a:r>
                      <a:r>
                        <a:rPr lang="fi-FI" sz="900" baseline="0" dirty="0"/>
                        <a:t> voxel (mm</a:t>
                      </a:r>
                      <a:r>
                        <a:rPr lang="fi-FI" sz="900" baseline="30000" dirty="0"/>
                        <a:t>3</a:t>
                      </a:r>
                      <a:r>
                        <a:rPr lang="fi-FI" sz="900" baseline="0" dirty="0"/>
                        <a:t>)</a:t>
                      </a:r>
                      <a:endParaRPr lang="en-US" sz="900" dirty="0"/>
                    </a:p>
                  </a:txBody>
                  <a:tcPr marL="124770" marR="124770" marT="62385" marB="62385"/>
                </a:tc>
                <a:tc>
                  <a:txBody>
                    <a:bodyPr/>
                    <a:lstStyle/>
                    <a:p>
                      <a:pPr>
                        <a:lnSpc>
                          <a:spcPts val="900"/>
                        </a:lnSpc>
                      </a:pPr>
                      <a:r>
                        <a:rPr lang="en-US" sz="900" dirty="0"/>
                        <a:t>0.98 / 0.98 / 10.0</a:t>
                      </a:r>
                    </a:p>
                  </a:txBody>
                  <a:tcPr marL="124770" marR="124770" marT="62385" marB="62385"/>
                </a:tc>
                <a:tc>
                  <a:txBody>
                    <a:bodyPr/>
                    <a:lstStyle/>
                    <a:p>
                      <a:pPr>
                        <a:lnSpc>
                          <a:spcPts val="900"/>
                        </a:lnSpc>
                      </a:pPr>
                      <a:r>
                        <a:rPr lang="fi-FI" sz="900" dirty="0"/>
                        <a:t>0.98 / 0.98</a:t>
                      </a:r>
                      <a:r>
                        <a:rPr lang="fi-FI" sz="900" baseline="0" dirty="0"/>
                        <a:t> / 5.0</a:t>
                      </a:r>
                      <a:endParaRPr lang="en-US" sz="900" dirty="0"/>
                    </a:p>
                  </a:txBody>
                  <a:tcPr marL="124770" marR="124770" marT="62385" marB="62385"/>
                </a:tc>
                <a:extLst>
                  <a:ext uri="{0D108BD9-81ED-4DB2-BD59-A6C34878D82A}">
                    <a16:rowId xmlns:a16="http://schemas.microsoft.com/office/drawing/2014/main" val="310302644"/>
                  </a:ext>
                </a:extLst>
              </a:tr>
              <a:tr h="205125">
                <a:tc>
                  <a:txBody>
                    <a:bodyPr/>
                    <a:lstStyle/>
                    <a:p>
                      <a:pPr>
                        <a:lnSpc>
                          <a:spcPts val="800"/>
                        </a:lnSpc>
                      </a:pPr>
                      <a:r>
                        <a:rPr lang="fi-FI" sz="900" dirty="0"/>
                        <a:t>Slices</a:t>
                      </a:r>
                      <a:endParaRPr lang="en-US" sz="900" dirty="0"/>
                    </a:p>
                  </a:txBody>
                  <a:tcPr marL="124770" marR="124770" marT="62385" marB="0"/>
                </a:tc>
                <a:tc>
                  <a:txBody>
                    <a:bodyPr/>
                    <a:lstStyle/>
                    <a:p>
                      <a:pPr>
                        <a:lnSpc>
                          <a:spcPts val="800"/>
                        </a:lnSpc>
                      </a:pPr>
                      <a:r>
                        <a:rPr lang="fi-FI" sz="900" baseline="0" dirty="0"/>
                        <a:t>SPL</a:t>
                      </a:r>
                      <a:endParaRPr lang="en-US" sz="900" dirty="0"/>
                    </a:p>
                  </a:txBody>
                  <a:tcPr marL="124770" marR="124770" marT="62385" marB="62385"/>
                </a:tc>
                <a:tc>
                  <a:txBody>
                    <a:bodyPr/>
                    <a:lstStyle/>
                    <a:p>
                      <a:pPr>
                        <a:lnSpc>
                          <a:spcPts val="800"/>
                        </a:lnSpc>
                      </a:pPr>
                      <a:r>
                        <a:rPr lang="fi-FI" sz="900" dirty="0"/>
                        <a:t>SPL</a:t>
                      </a:r>
                      <a:endParaRPr lang="en-US" sz="900" dirty="0"/>
                    </a:p>
                  </a:txBody>
                  <a:tcPr marL="124770" marR="124770" marT="62385" marB="62385"/>
                </a:tc>
                <a:extLst>
                  <a:ext uri="{0D108BD9-81ED-4DB2-BD59-A6C34878D82A}">
                    <a16:rowId xmlns:a16="http://schemas.microsoft.com/office/drawing/2014/main" val="2690608064"/>
                  </a:ext>
                </a:extLst>
              </a:tr>
            </a:tbl>
          </a:graphicData>
        </a:graphic>
      </p:graphicFrame>
      <p:pic>
        <p:nvPicPr>
          <p:cNvPr id="16" name="Picture 15"/>
          <p:cNvPicPr>
            <a:picLocks noChangeAspect="1"/>
          </p:cNvPicPr>
          <p:nvPr/>
        </p:nvPicPr>
        <p:blipFill rotWithShape="1">
          <a:blip r:embed="rId2" cstate="email">
            <a:extLst>
              <a:ext uri="{28A0092B-C50C-407E-A947-70E740481C1C}">
                <a14:useLocalDpi xmlns:a14="http://schemas.microsoft.com/office/drawing/2010/main" val="0"/>
              </a:ext>
            </a:extLst>
          </a:blip>
          <a:srcRect r="-1"/>
          <a:stretch/>
        </p:blipFill>
        <p:spPr>
          <a:xfrm>
            <a:off x="167741" y="531101"/>
            <a:ext cx="3125807" cy="2677614"/>
          </a:xfrm>
          <a:prstGeom prst="rect">
            <a:avLst/>
          </a:prstGeom>
        </p:spPr>
      </p:pic>
    </p:spTree>
    <p:extLst>
      <p:ext uri="{BB962C8B-B14F-4D97-AF65-F5344CB8AC3E}">
        <p14:creationId xmlns:p14="http://schemas.microsoft.com/office/powerpoint/2010/main" val="18850251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0" y="0"/>
            <a:ext cx="3487479" cy="6858000"/>
          </a:xfrm>
          <a:prstGeom prst="roundRect">
            <a:avLst>
              <a:gd name="adj" fmla="val 984"/>
            </a:avLst>
          </a:prstGeom>
          <a:solidFill>
            <a:schemeClr val="tx1"/>
          </a:solidFill>
          <a:ln w="28575" cap="flat" cmpd="sng" algn="ctr">
            <a:solidFill>
              <a:schemeClr val="tx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lnSpc>
                <a:spcPct val="107000"/>
              </a:lnSpc>
              <a:spcAft>
                <a:spcPts val="0"/>
              </a:spcAft>
            </a:pPr>
            <a:endParaRPr lang="en-US" sz="2000" b="1" dirty="0">
              <a:solidFill>
                <a:schemeClr val="bg1"/>
              </a:solidFill>
              <a:latin typeface="+mn-lt"/>
              <a:ea typeface="Calibri"/>
            </a:endParaRPr>
          </a:p>
        </p:txBody>
      </p:sp>
      <p:graphicFrame>
        <p:nvGraphicFramePr>
          <p:cNvPr id="45" name="Object 4"/>
          <p:cNvGraphicFramePr>
            <a:graphicFrameLocks/>
          </p:cNvGraphicFramePr>
          <p:nvPr>
            <p:extLst>
              <p:ext uri="{D42A27DB-BD31-4B8C-83A1-F6EECF244321}">
                <p14:modId xmlns:p14="http://schemas.microsoft.com/office/powerpoint/2010/main" val="2870148188"/>
              </p:ext>
            </p:extLst>
          </p:nvPr>
        </p:nvGraphicFramePr>
        <p:xfrm>
          <a:off x="0" y="1643270"/>
          <a:ext cx="3491603" cy="3587535"/>
        </p:xfrm>
        <a:graphic>
          <a:graphicData uri="http://schemas.openxmlformats.org/presentationml/2006/ole">
            <mc:AlternateContent xmlns:mc="http://schemas.openxmlformats.org/markup-compatibility/2006">
              <mc:Choice xmlns:v="urn:schemas-microsoft-com:vml" Requires="v">
                <p:oleObj name="Document" r:id="rId3" imgW="2432304" imgH="2438400" progId="Word.Document.8">
                  <p:embed/>
                </p:oleObj>
              </mc:Choice>
              <mc:Fallback>
                <p:oleObj name="Document" r:id="rId3" imgW="2432304" imgH="2438400" progId="Word.Document.8">
                  <p:embed/>
                  <p:pic>
                    <p:nvPicPr>
                      <p:cNvPr id="4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3270"/>
                        <a:ext cx="3491603" cy="3587535"/>
                      </a:xfrm>
                      <a:prstGeom prst="rect">
                        <a:avLst/>
                      </a:prstGeom>
                      <a:noFill/>
                      <a:ln w="9525">
                        <a:solidFill>
                          <a:schemeClr val="tx1"/>
                        </a:solidFill>
                        <a:miter lim="800000"/>
                        <a:headEnd/>
                        <a:tailEnd/>
                      </a:ln>
                      <a:effectLst/>
                    </p:spPr>
                  </p:pic>
                </p:oleObj>
              </mc:Fallback>
            </mc:AlternateContent>
          </a:graphicData>
        </a:graphic>
      </p:graphicFrame>
      <p:sp>
        <p:nvSpPr>
          <p:cNvPr id="14"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latin typeface="Calibri" panose="020F0502020204030204" pitchFamily="34" charset="0"/>
                <a:cs typeface="Calibri" panose="020F0502020204030204" pitchFamily="34" charset="0"/>
              </a:rPr>
              <a:t>Spatial Linearity</a:t>
            </a:r>
            <a:endParaRPr lang="en-US" sz="3200" dirty="0">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43</a:t>
            </a:fld>
            <a:endParaRPr lang="en-US" dirty="0">
              <a:solidFill>
                <a:srgbClr val="000000">
                  <a:tint val="75000"/>
                </a:srgbClr>
              </a:solidFill>
            </a:endParaRPr>
          </a:p>
        </p:txBody>
      </p:sp>
      <p:sp>
        <p:nvSpPr>
          <p:cNvPr id="36" name="Text Placeholder 1"/>
          <p:cNvSpPr txBox="1">
            <a:spLocks/>
          </p:cNvSpPr>
          <p:nvPr/>
        </p:nvSpPr>
        <p:spPr>
          <a:xfrm>
            <a:off x="3648488" y="1383659"/>
            <a:ext cx="5243992" cy="4873922"/>
          </a:xfrm>
          <a:prstGeom prst="rect">
            <a:avLst/>
          </a:prstGeom>
        </p:spPr>
        <p:txBody>
          <a:bodyPr/>
          <a:lstStyle>
            <a:lvl1pPr marL="0" indent="0" algn="l" rtl="0" eaLnBrk="1" fontAlgn="base" hangingPunct="1">
              <a:lnSpc>
                <a:spcPct val="100000"/>
              </a:lnSpc>
              <a:spcBef>
                <a:spcPts val="469"/>
              </a:spcBef>
              <a:spcAft>
                <a:spcPct val="0"/>
              </a:spcAft>
              <a:buFont typeface="Arial" panose="020B0604020202020204" pitchFamily="34" charset="0"/>
              <a:buNone/>
              <a:defRPr lang="en-US" sz="2000" b="0" i="0" baseline="0" noProof="0" dirty="0">
                <a:solidFill>
                  <a:schemeClr val="tx1"/>
                </a:solidFill>
                <a:latin typeface="Calibri" panose="020F0502020204030204" pitchFamily="34" charset="0"/>
                <a:ea typeface="Calibri" panose="020F0502020204030204" pitchFamily="34" charset="0"/>
                <a:cs typeface="Arial"/>
              </a:defRPr>
            </a:lvl1pPr>
            <a:lvl2pPr marL="511175" marR="0" indent="-285750" algn="l" defTabSz="1072866" rtl="0" eaLnBrk="1" fontAlgn="base" latinLnBrk="0" hangingPunct="1">
              <a:lnSpc>
                <a:spcPct val="100000"/>
              </a:lnSpc>
              <a:spcBef>
                <a:spcPts val="0"/>
              </a:spcBef>
              <a:spcAft>
                <a:spcPct val="0"/>
              </a:spcAft>
              <a:buClrTx/>
              <a:buSzTx/>
              <a:buFont typeface="Calibri" panose="020F0502020204030204" pitchFamily="34" charset="0"/>
              <a:buNone/>
              <a:tabLst/>
              <a:defRPr lang="en-US" sz="2000" b="0" i="0" noProof="0" dirty="0" smtClean="0">
                <a:solidFill>
                  <a:schemeClr val="tx1"/>
                </a:solidFill>
                <a:latin typeface="Calibri" panose="020F0502020204030204" pitchFamily="34" charset="0"/>
                <a:ea typeface="Calibri" panose="020F0502020204030204" pitchFamily="34" charset="0"/>
                <a:cs typeface="Arial"/>
              </a:defRPr>
            </a:lvl2pPr>
            <a:lvl3pPr marL="747712" indent="-285750" algn="l" rtl="0" eaLnBrk="1" fontAlgn="base" hangingPunct="1">
              <a:lnSpc>
                <a:spcPct val="100000"/>
              </a:lnSpc>
              <a:spcBef>
                <a:spcPts val="0"/>
              </a:spcBef>
              <a:spcAft>
                <a:spcPct val="0"/>
              </a:spcAft>
              <a:buFont typeface="Wingdings" panose="05000000000000000000" pitchFamily="2" charset="2"/>
              <a:buNone/>
              <a:defRPr lang="en-US" sz="1800" b="0" i="0" noProof="0" dirty="0" smtClean="0">
                <a:solidFill>
                  <a:schemeClr val="tx1"/>
                </a:solidFill>
                <a:latin typeface="Calibri" panose="020F0502020204030204" pitchFamily="34" charset="0"/>
                <a:ea typeface="Calibri" panose="020F0502020204030204" pitchFamily="34" charset="0"/>
                <a:cs typeface="Arial"/>
              </a:defRPr>
            </a:lvl3pPr>
            <a:lvl4pPr marL="974725" indent="-285750" algn="l" rtl="0" eaLnBrk="1" fontAlgn="base" hangingPunct="1">
              <a:lnSpc>
                <a:spcPct val="100000"/>
              </a:lnSpc>
              <a:spcBef>
                <a:spcPts val="0"/>
              </a:spcBef>
              <a:spcAft>
                <a:spcPct val="0"/>
              </a:spcAft>
              <a:buFont typeface="Arial" panose="020B0604020202020204" pitchFamily="34" charset="0"/>
              <a:buChar char="•"/>
              <a:defRPr lang="en-US" sz="1800" b="0" i="0" noProof="0" dirty="0" smtClean="0">
                <a:solidFill>
                  <a:schemeClr val="tx1"/>
                </a:solidFill>
                <a:latin typeface="Calibri" panose="020F0502020204030204" pitchFamily="34" charset="0"/>
                <a:ea typeface="Calibri" panose="020F0502020204030204" pitchFamily="34" charset="0"/>
                <a:cs typeface="Arial"/>
              </a:defRPr>
            </a:lvl4pPr>
            <a:lvl5pPr marL="1200150" indent="-285750" algn="l" rtl="0" eaLnBrk="1" fontAlgn="base" hangingPunct="1">
              <a:lnSpc>
                <a:spcPct val="100000"/>
              </a:lnSpc>
              <a:spcBef>
                <a:spcPts val="0"/>
              </a:spcBef>
              <a:spcAft>
                <a:spcPts val="0"/>
              </a:spcAft>
              <a:buFont typeface="Lucida Grande"/>
              <a:buChar char="–"/>
              <a:defRPr lang="en-US" sz="1800" b="0" i="0" noProof="0" dirty="0" smtClean="0">
                <a:solidFill>
                  <a:schemeClr val="tx1"/>
                </a:solidFill>
                <a:latin typeface="Calibri" panose="020F0502020204030204" pitchFamily="34" charset="0"/>
                <a:ea typeface="Calibri" panose="020F0502020204030204" pitchFamily="34" charset="0"/>
                <a:cs typeface="Arial"/>
              </a:defRPr>
            </a:lvl5pPr>
            <a:lvl6pPr marL="1882775" indent="-266700" algn="l" rtl="0" eaLnBrk="1" fontAlgn="base" hangingPunct="1">
              <a:lnSpc>
                <a:spcPct val="130000"/>
              </a:lnSpc>
              <a:spcBef>
                <a:spcPct val="20000"/>
              </a:spcBef>
              <a:spcAft>
                <a:spcPct val="0"/>
              </a:spcAft>
              <a:buChar char="»"/>
              <a:defRPr sz="1400">
                <a:solidFill>
                  <a:schemeClr val="tx1"/>
                </a:solidFill>
                <a:latin typeface="+mn-lt"/>
              </a:defRPr>
            </a:lvl6pPr>
            <a:lvl7pPr marL="1425575" indent="-285750" algn="l" rtl="0" eaLnBrk="1" fontAlgn="base" hangingPunct="1">
              <a:lnSpc>
                <a:spcPct val="100000"/>
              </a:lnSpc>
              <a:spcBef>
                <a:spcPts val="0"/>
              </a:spcBef>
              <a:spcAft>
                <a:spcPts val="0"/>
              </a:spcAft>
              <a:buChar char="»"/>
              <a:defRPr lang="en-US" sz="1800" b="0" i="0" noProof="0" dirty="0" smtClean="0">
                <a:solidFill>
                  <a:schemeClr val="tx1"/>
                </a:solidFill>
                <a:latin typeface="Calibri" panose="020F0502020204030204" pitchFamily="34" charset="0"/>
                <a:cs typeface="Calibri" panose="020F0502020204030204" pitchFamily="34" charset="0"/>
              </a:defRPr>
            </a:lvl7pPr>
            <a:lvl8pPr marL="4023246" indent="-268216" algn="l" rtl="0" eaLnBrk="1" fontAlgn="base" hangingPunct="1">
              <a:lnSpc>
                <a:spcPct val="130000"/>
              </a:lnSpc>
              <a:spcBef>
                <a:spcPct val="20000"/>
              </a:spcBef>
              <a:spcAft>
                <a:spcPct val="0"/>
              </a:spcAft>
              <a:buChar char="»"/>
              <a:defRPr sz="1400">
                <a:solidFill>
                  <a:schemeClr val="tx1"/>
                </a:solidFill>
                <a:latin typeface="+mn-lt"/>
              </a:defRPr>
            </a:lvl8pPr>
            <a:lvl9pPr marL="4559678" indent="-268216" algn="l" rtl="0" eaLnBrk="1" fontAlgn="base" hangingPunct="1">
              <a:lnSpc>
                <a:spcPct val="130000"/>
              </a:lnSpc>
              <a:spcBef>
                <a:spcPct val="20000"/>
              </a:spcBef>
              <a:spcAft>
                <a:spcPct val="0"/>
              </a:spcAft>
              <a:buChar char="»"/>
              <a:defRPr sz="1400">
                <a:solidFill>
                  <a:schemeClr val="tx1"/>
                </a:solidFill>
                <a:latin typeface="+mn-lt"/>
              </a:defRPr>
            </a:lvl9pPr>
          </a:lstStyle>
          <a:p>
            <a:pPr marL="285750" indent="-285750">
              <a:buFont typeface="Arial" panose="020B0604020202020204" pitchFamily="34" charset="0"/>
              <a:buChar char="•"/>
            </a:pPr>
            <a:r>
              <a:rPr lang="en-US" altLang="en-US" sz="1800" dirty="0">
                <a:cs typeface="Calibri" panose="020F0502020204030204" pitchFamily="34" charset="0"/>
              </a:rPr>
              <a:t>Spatial linearity is analyzed the same way as in PIQT.</a:t>
            </a:r>
          </a:p>
          <a:p>
            <a:pPr marL="285750" indent="-285750">
              <a:buFont typeface="Arial" panose="020B0604020202020204" pitchFamily="34" charset="0"/>
              <a:buChar char="•"/>
            </a:pPr>
            <a:endParaRPr lang="en-US" altLang="en-US" sz="1800" dirty="0">
              <a:cs typeface="Calibri" panose="020F0502020204030204" pitchFamily="34" charset="0"/>
            </a:endParaRPr>
          </a:p>
          <a:p>
            <a:pPr marL="285750" indent="-285750">
              <a:buFont typeface="Arial" panose="020B0604020202020204" pitchFamily="34" charset="0"/>
              <a:buChar char="•"/>
            </a:pPr>
            <a:r>
              <a:rPr lang="en-US" altLang="en-US" sz="1800" dirty="0">
                <a:cs typeface="Calibri" panose="020F0502020204030204" pitchFamily="34" charset="0"/>
              </a:rPr>
              <a:t>Differential linearity calculates the relative deviation of the distance between 2 dots.</a:t>
            </a:r>
          </a:p>
          <a:p>
            <a:pPr marL="285750" indent="-285750">
              <a:buFont typeface="Arial" panose="020B0604020202020204" pitchFamily="34" charset="0"/>
              <a:buChar char="•"/>
            </a:pPr>
            <a:endParaRPr lang="fi-FI" altLang="en-US" sz="1800" dirty="0">
              <a:cs typeface="Calibri" panose="020F0502020204030204" pitchFamily="34" charset="0"/>
            </a:endParaRPr>
          </a:p>
          <a:p>
            <a:pPr marL="171450" indent="-171450">
              <a:buFont typeface="Arial" panose="020B0604020202020204" pitchFamily="34" charset="0"/>
              <a:buChar char="•"/>
            </a:pPr>
            <a:r>
              <a:rPr lang="en-US" sz="1800" dirty="0">
                <a:cs typeface="Calibri" panose="020F0502020204030204" pitchFamily="34" charset="0"/>
              </a:rPr>
              <a:t>Differential linearity assess phantom dimensions radially in 8 directions.</a:t>
            </a:r>
          </a:p>
          <a:p>
            <a:pPr marL="171450" indent="-171450">
              <a:buFont typeface="Arial" panose="020B0604020202020204" pitchFamily="34" charset="0"/>
              <a:buChar char="•"/>
            </a:pPr>
            <a:endParaRPr lang="fi-FI" sz="1800" dirty="0">
              <a:cs typeface="Calibri" panose="020F0502020204030204" pitchFamily="34" charset="0"/>
            </a:endParaRPr>
          </a:p>
          <a:p>
            <a:pPr marL="171450" indent="-171450">
              <a:buFont typeface="Arial" panose="020B0604020202020204" pitchFamily="34" charset="0"/>
              <a:buChar char="•"/>
            </a:pPr>
            <a:r>
              <a:rPr lang="en-US" sz="1800" dirty="0">
                <a:cs typeface="Calibri" panose="020F0502020204030204" pitchFamily="34" charset="0"/>
              </a:rPr>
              <a:t>The Philips PIQT test inherently includes also the method recommended by ACR and NEMA.</a:t>
            </a:r>
            <a:endParaRPr lang="en-US" sz="1800" kern="0" dirty="0">
              <a:cs typeface="Calibri" panose="020F0502020204030204" pitchFamily="34" charset="0"/>
            </a:endParaRPr>
          </a:p>
          <a:p>
            <a:pPr marL="171450" indent="-171450">
              <a:buFont typeface="Arial" panose="020B0604020202020204" pitchFamily="34" charset="0"/>
              <a:buChar char="•"/>
            </a:pPr>
            <a:endParaRPr lang="en-US" sz="1800" dirty="0">
              <a:cs typeface="Calibri" panose="020F0502020204030204" pitchFamily="34" charset="0"/>
            </a:endParaRPr>
          </a:p>
          <a:p>
            <a:pPr marL="285750" indent="-285750">
              <a:buFont typeface="Arial" panose="020B0604020202020204" pitchFamily="34" charset="0"/>
              <a:buChar char="•"/>
            </a:pPr>
            <a:endParaRPr lang="en-US" altLang="en-US" sz="1800" dirty="0">
              <a:cs typeface="Calibri" panose="020F0502020204030204" pitchFamily="34" charset="0"/>
            </a:endParaRPr>
          </a:p>
          <a:p>
            <a:pPr marL="285750" indent="-285750">
              <a:buFont typeface="Arial" panose="020B0604020202020204" pitchFamily="34" charset="0"/>
              <a:buChar char="•"/>
            </a:pPr>
            <a:endParaRPr lang="en-US" sz="1800" dirty="0">
              <a:cs typeface="Calibri" panose="020F0502020204030204" pitchFamily="34" charset="0"/>
            </a:endParaRPr>
          </a:p>
          <a:p>
            <a:pPr marL="342900" indent="-34290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cs typeface="Calibri" panose="020F0502020204030204" pitchFamily="34" charset="0"/>
            </a:endParaRPr>
          </a:p>
          <a:p>
            <a:pPr marL="285750" indent="-285750">
              <a:buFont typeface="Arial" panose="020B0604020202020204" pitchFamily="34" charset="0"/>
              <a:buChar char="•"/>
            </a:pPr>
            <a:endParaRPr lang="en-US" sz="1800" dirty="0">
              <a:cs typeface="Calibri" panose="020F0502020204030204" pitchFamily="34" charset="0"/>
            </a:endParaRPr>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endParaRPr lang="en-US" kern="0" dirty="0"/>
          </a:p>
          <a:p>
            <a:pPr marL="285750" indent="-285750">
              <a:buFont typeface="Arial" panose="020B0604020202020204" pitchFamily="34" charset="0"/>
              <a:buChar char="•"/>
            </a:pPr>
            <a:endParaRPr lang="en-US" kern="0" dirty="0"/>
          </a:p>
          <a:p>
            <a:pPr marL="285750" indent="-285750">
              <a:buFont typeface="Arial" panose="020B0604020202020204" pitchFamily="34" charset="0"/>
              <a:buChar char="•"/>
            </a:pPr>
            <a:endParaRPr lang="en-US" kern="0" dirty="0"/>
          </a:p>
          <a:p>
            <a:pPr marL="342900" indent="-342900">
              <a:buFont typeface="Arial" panose="020B0604020202020204" pitchFamily="34" charset="0"/>
              <a:buChar char="•"/>
            </a:pPr>
            <a:endParaRPr lang="en-US" kern="0" dirty="0">
              <a:latin typeface="Calibri" panose="020F0502020204030204"/>
            </a:endParaRPr>
          </a:p>
        </p:txBody>
      </p:sp>
      <p:sp>
        <p:nvSpPr>
          <p:cNvPr id="17" name="TextBox 16"/>
          <p:cNvSpPr txBox="1"/>
          <p:nvPr/>
        </p:nvSpPr>
        <p:spPr>
          <a:xfrm>
            <a:off x="-36462" y="5813467"/>
            <a:ext cx="3506005" cy="261610"/>
          </a:xfrm>
          <a:prstGeom prst="rect">
            <a:avLst/>
          </a:prstGeom>
          <a:noFill/>
        </p:spPr>
        <p:txBody>
          <a:bodyPr wrap="square" rtlCol="0">
            <a:spAutoFit/>
          </a:bodyPr>
          <a:lstStyle/>
          <a:p>
            <a:pPr algn="ctr"/>
            <a:r>
              <a:rPr lang="fi-FI" sz="1100" i="1" dirty="0">
                <a:solidFill>
                  <a:schemeClr val="bg1"/>
                </a:solidFill>
                <a:latin typeface="Calibri" panose="020F0502020204030204" pitchFamily="34" charset="0"/>
                <a:cs typeface="Calibri" panose="020F0502020204030204" pitchFamily="34" charset="0"/>
              </a:rPr>
              <a:t>Spatial linearity measurement</a:t>
            </a:r>
          </a:p>
        </p:txBody>
      </p:sp>
      <p:grpSp>
        <p:nvGrpSpPr>
          <p:cNvPr id="20" name="Group 19"/>
          <p:cNvGrpSpPr/>
          <p:nvPr/>
        </p:nvGrpSpPr>
        <p:grpSpPr>
          <a:xfrm>
            <a:off x="590114" y="2265330"/>
            <a:ext cx="2288717" cy="2327339"/>
            <a:chOff x="1125812" y="3487060"/>
            <a:chExt cx="2251149" cy="2251044"/>
          </a:xfrm>
        </p:grpSpPr>
        <p:sp>
          <p:nvSpPr>
            <p:cNvPr id="21" name="Line 5"/>
            <p:cNvSpPr>
              <a:spLocks noChangeShapeType="1"/>
            </p:cNvSpPr>
            <p:nvPr/>
          </p:nvSpPr>
          <p:spPr bwMode="auto">
            <a:xfrm rot="5400000">
              <a:off x="2233887" y="3506210"/>
              <a:ext cx="0" cy="2216150"/>
            </a:xfrm>
            <a:prstGeom prst="line">
              <a:avLst/>
            </a:prstGeom>
            <a:noFill/>
            <a:ln w="9525">
              <a:solidFill>
                <a:srgbClr val="0070C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Line 7"/>
            <p:cNvSpPr>
              <a:spLocks noChangeShapeType="1"/>
            </p:cNvSpPr>
            <p:nvPr/>
          </p:nvSpPr>
          <p:spPr bwMode="auto">
            <a:xfrm>
              <a:off x="1883603" y="3501368"/>
              <a:ext cx="735013" cy="2229043"/>
            </a:xfrm>
            <a:prstGeom prst="line">
              <a:avLst/>
            </a:prstGeom>
            <a:noFill/>
            <a:ln w="9525">
              <a:solidFill>
                <a:srgbClr val="0070C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Line 8"/>
            <p:cNvSpPr>
              <a:spLocks noChangeShapeType="1"/>
            </p:cNvSpPr>
            <p:nvPr/>
          </p:nvSpPr>
          <p:spPr bwMode="auto">
            <a:xfrm flipH="1">
              <a:off x="2244598" y="3487060"/>
              <a:ext cx="9675" cy="2251044"/>
            </a:xfrm>
            <a:prstGeom prst="line">
              <a:avLst/>
            </a:prstGeom>
            <a:noFill/>
            <a:ln w="9525">
              <a:solidFill>
                <a:srgbClr val="0070C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Line 9"/>
            <p:cNvSpPr>
              <a:spLocks noChangeShapeType="1"/>
            </p:cNvSpPr>
            <p:nvPr/>
          </p:nvSpPr>
          <p:spPr bwMode="auto">
            <a:xfrm flipH="1">
              <a:off x="1887859" y="3506568"/>
              <a:ext cx="740138" cy="2227578"/>
            </a:xfrm>
            <a:prstGeom prst="line">
              <a:avLst/>
            </a:prstGeom>
            <a:noFill/>
            <a:ln w="9525">
              <a:solidFill>
                <a:srgbClr val="0070C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10"/>
            <p:cNvSpPr>
              <a:spLocks noChangeShapeType="1"/>
            </p:cNvSpPr>
            <p:nvPr/>
          </p:nvSpPr>
          <p:spPr bwMode="auto">
            <a:xfrm rot="5400000">
              <a:off x="1901716" y="3491228"/>
              <a:ext cx="735195" cy="2215294"/>
            </a:xfrm>
            <a:prstGeom prst="line">
              <a:avLst/>
            </a:prstGeom>
            <a:noFill/>
            <a:ln w="9525">
              <a:solidFill>
                <a:srgbClr val="0070C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11"/>
            <p:cNvSpPr>
              <a:spLocks noChangeShapeType="1"/>
            </p:cNvSpPr>
            <p:nvPr/>
          </p:nvSpPr>
          <p:spPr bwMode="auto">
            <a:xfrm rot="5400000" flipH="1">
              <a:off x="1904823" y="3519620"/>
              <a:ext cx="701675" cy="2205038"/>
            </a:xfrm>
            <a:prstGeom prst="line">
              <a:avLst/>
            </a:prstGeom>
            <a:noFill/>
            <a:ln w="9525">
              <a:solidFill>
                <a:srgbClr val="0070C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7"/>
            <p:cNvSpPr>
              <a:spLocks noChangeShapeType="1"/>
            </p:cNvSpPr>
            <p:nvPr/>
          </p:nvSpPr>
          <p:spPr bwMode="auto">
            <a:xfrm>
              <a:off x="1523533" y="3876436"/>
              <a:ext cx="1467044" cy="1477722"/>
            </a:xfrm>
            <a:prstGeom prst="line">
              <a:avLst/>
            </a:prstGeom>
            <a:noFill/>
            <a:ln w="9525">
              <a:solidFill>
                <a:srgbClr val="0070C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7"/>
            <p:cNvSpPr>
              <a:spLocks noChangeShapeType="1"/>
            </p:cNvSpPr>
            <p:nvPr/>
          </p:nvSpPr>
          <p:spPr bwMode="auto">
            <a:xfrm flipH="1">
              <a:off x="1520138" y="3862844"/>
              <a:ext cx="1467044" cy="1500367"/>
            </a:xfrm>
            <a:prstGeom prst="line">
              <a:avLst/>
            </a:prstGeom>
            <a:noFill/>
            <a:ln w="9525">
              <a:solidFill>
                <a:srgbClr val="0070C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6" name="Group 45"/>
          <p:cNvGrpSpPr/>
          <p:nvPr/>
        </p:nvGrpSpPr>
        <p:grpSpPr>
          <a:xfrm>
            <a:off x="4321379" y="4809112"/>
            <a:ext cx="3744415" cy="1269449"/>
            <a:chOff x="4788024" y="2983275"/>
            <a:chExt cx="3744415" cy="1269449"/>
          </a:xfrm>
        </p:grpSpPr>
        <p:graphicFrame>
          <p:nvGraphicFramePr>
            <p:cNvPr id="47" name="Object 46"/>
            <p:cNvGraphicFramePr>
              <a:graphicFrameLocks noChangeAspect="1"/>
            </p:cNvGraphicFramePr>
            <p:nvPr/>
          </p:nvGraphicFramePr>
          <p:xfrm>
            <a:off x="4788024" y="2983275"/>
            <a:ext cx="3744415" cy="1269449"/>
          </p:xfrm>
          <a:graphic>
            <a:graphicData uri="http://schemas.openxmlformats.org/presentationml/2006/ole">
              <mc:AlternateContent xmlns:mc="http://schemas.openxmlformats.org/markup-compatibility/2006">
                <mc:Choice xmlns:v="urn:schemas-microsoft-com:vml" Requires="v">
                  <p:oleObj name="Equation" r:id="rId5" imgW="2628720" imgH="977760" progId="Equation.3">
                    <p:embed/>
                  </p:oleObj>
                </mc:Choice>
                <mc:Fallback>
                  <p:oleObj name="Equation" r:id="rId5" imgW="2628720" imgH="977760" progId="Equation.3">
                    <p:embed/>
                    <p:pic>
                      <p:nvPicPr>
                        <p:cNvPr id="47" name="Object 46"/>
                        <p:cNvPicPr>
                          <a:picLocks noChangeAspect="1" noChangeArrowheads="1"/>
                        </p:cNvPicPr>
                        <p:nvPr/>
                      </p:nvPicPr>
                      <p:blipFill>
                        <a:blip r:embed="rId6"/>
                        <a:srcRect/>
                        <a:stretch>
                          <a:fillRect/>
                        </a:stretch>
                      </p:blipFill>
                      <p:spPr bwMode="auto">
                        <a:xfrm>
                          <a:off x="4788024" y="2983275"/>
                          <a:ext cx="3744415" cy="1269449"/>
                        </a:xfrm>
                        <a:prstGeom prst="rect">
                          <a:avLst/>
                        </a:prstGeom>
                        <a:solidFill>
                          <a:schemeClr val="bg1"/>
                        </a:solidFill>
                        <a:ln>
                          <a:noFill/>
                        </a:ln>
                      </p:spPr>
                    </p:pic>
                  </p:oleObj>
                </mc:Fallback>
              </mc:AlternateContent>
            </a:graphicData>
          </a:graphic>
        </p:graphicFrame>
        <p:sp>
          <p:nvSpPr>
            <p:cNvPr id="48" name="Rectangle 47"/>
            <p:cNvSpPr/>
            <p:nvPr/>
          </p:nvSpPr>
          <p:spPr>
            <a:xfrm>
              <a:off x="6225001" y="3049975"/>
              <a:ext cx="113971" cy="157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102012" y="3060868"/>
              <a:ext cx="115233" cy="147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6666581" y="3343118"/>
              <a:ext cx="115233" cy="147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63434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bwMode="auto">
          <a:xfrm>
            <a:off x="-1" y="0"/>
            <a:ext cx="3487479" cy="6858000"/>
          </a:xfrm>
          <a:prstGeom prst="roundRect">
            <a:avLst>
              <a:gd name="adj" fmla="val 984"/>
            </a:avLst>
          </a:prstGeom>
          <a:solidFill>
            <a:schemeClr val="accent1">
              <a:lumMod val="60000"/>
              <a:lumOff val="40000"/>
            </a:schemeClr>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endParaRPr lang="en-US" sz="2000" b="1" dirty="0">
              <a:solidFill>
                <a:schemeClr val="bg1">
                  <a:lumMod val="95000"/>
                </a:schemeClr>
              </a:solidFill>
              <a:latin typeface="Calibri" panose="020F0502020204030204"/>
            </a:endParaRPr>
          </a:p>
        </p:txBody>
      </p:sp>
      <p:sp>
        <p:nvSpPr>
          <p:cNvPr id="19" name="Rounded Rectangle 18"/>
          <p:cNvSpPr/>
          <p:nvPr/>
        </p:nvSpPr>
        <p:spPr bwMode="auto">
          <a:xfrm>
            <a:off x="84591" y="2042984"/>
            <a:ext cx="3318295" cy="4591652"/>
          </a:xfrm>
          <a:prstGeom prst="roundRect">
            <a:avLst>
              <a:gd name="adj" fmla="val 232"/>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latin typeface="Calibri" panose="020F0502020204030204" pitchFamily="34" charset="0"/>
                <a:cs typeface="Calibri" panose="020F0502020204030204" pitchFamily="34" charset="0"/>
              </a:rPr>
              <a:t>Scaling Test result</a:t>
            </a:r>
            <a:endParaRPr lang="en-US" sz="3200" dirty="0">
              <a:latin typeface="Calibri" panose="020F0502020204030204" pitchFamily="34" charset="0"/>
              <a:cs typeface="Calibri" panose="020F0502020204030204" pitchFamily="34" charset="0"/>
            </a:endParaRPr>
          </a:p>
        </p:txBody>
      </p:sp>
      <p:sp>
        <p:nvSpPr>
          <p:cNvPr id="2" name="Text Placeholder 1"/>
          <p:cNvSpPr>
            <a:spLocks noGrp="1"/>
          </p:cNvSpPr>
          <p:nvPr>
            <p:ph type="body" sz="quarter" idx="13"/>
          </p:nvPr>
        </p:nvSpPr>
        <p:spPr>
          <a:xfrm>
            <a:off x="3648488" y="1383658"/>
            <a:ext cx="5243992" cy="4674241"/>
          </a:xfrm>
        </p:spPr>
        <p:txBody>
          <a:bodyPr/>
          <a:lstStyle/>
          <a:p>
            <a:pPr marL="285750" indent="-285750">
              <a:buFont typeface="Arial" panose="020B0604020202020204" pitchFamily="34" charset="0"/>
              <a:buChar char="•"/>
            </a:pPr>
            <a:r>
              <a:rPr lang="en-US" b="1" dirty="0" err="1">
                <a:cs typeface="Calibri" panose="020F0502020204030204" pitchFamily="34" charset="0"/>
              </a:rPr>
              <a:t>Nema_perc_dif</a:t>
            </a:r>
            <a:r>
              <a:rPr lang="en-US" b="1" dirty="0">
                <a:cs typeface="Calibri" panose="020F0502020204030204" pitchFamily="34" charset="0"/>
              </a:rPr>
              <a:t> </a:t>
            </a:r>
            <a:r>
              <a:rPr lang="en-US" dirty="0">
                <a:cs typeface="Calibri" panose="020F0502020204030204" pitchFamily="34" charset="0"/>
              </a:rPr>
              <a:t>is the number to be followed.</a:t>
            </a:r>
          </a:p>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r>
              <a:rPr lang="en-US" dirty="0">
                <a:cs typeface="Calibri" panose="020F0502020204030204" pitchFamily="34" charset="0"/>
              </a:rPr>
              <a:t>Additionally, the individual </a:t>
            </a:r>
            <a:r>
              <a:rPr lang="en-US" b="1" dirty="0" err="1">
                <a:cs typeface="Calibri" panose="020F0502020204030204" pitchFamily="34" charset="0"/>
              </a:rPr>
              <a:t>diff_lin</a:t>
            </a:r>
            <a:r>
              <a:rPr lang="en-US" b="1" dirty="0">
                <a:cs typeface="Calibri" panose="020F0502020204030204" pitchFamily="34" charset="0"/>
              </a:rPr>
              <a:t>_(xx)</a:t>
            </a:r>
            <a:r>
              <a:rPr lang="en-US" dirty="0">
                <a:cs typeface="Calibri" panose="020F0502020204030204" pitchFamily="34" charset="0"/>
              </a:rPr>
              <a:t> parameters can be looked at.</a:t>
            </a:r>
          </a:p>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endParaRPr lang="en-US" dirty="0">
              <a:cs typeface="Calibri" panose="020F0502020204030204" pitchFamily="34" charset="0"/>
            </a:endParaRPr>
          </a:p>
          <a:p>
            <a:pPr marL="0" indent="0"/>
            <a:endParaRPr lang="en-US" dirty="0">
              <a:cs typeface="Calibri" panose="020F0502020204030204" pitchFamily="34" charset="0"/>
            </a:endParaRPr>
          </a:p>
          <a:p>
            <a:pPr marL="342900" indent="-342900">
              <a:buFont typeface="+mj-lt"/>
              <a:buAutoNum type="arabicPeriod"/>
            </a:pPr>
            <a:endParaRPr lang="en-US" dirty="0">
              <a:latin typeface="Calibri" panose="020F0502020204030204"/>
              <a:cs typeface="Calibri" panose="020F0502020204030204" pitchFamily="34" charset="0"/>
            </a:endParaRPr>
          </a:p>
          <a:p>
            <a:endParaRPr lang="en-US" dirty="0">
              <a:cs typeface="Calibri" panose="020F0502020204030204" pitchFamily="34" charset="0"/>
            </a:endParaRPr>
          </a:p>
          <a:p>
            <a:pPr marL="0" indent="0"/>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fi-FI" dirty="0">
              <a:latin typeface="Calibri" panose="020F0502020204030204"/>
            </a:endParaRPr>
          </a:p>
        </p:txBody>
      </p:sp>
      <p:sp>
        <p:nvSpPr>
          <p:cNvPr id="20" name="TextBox 19"/>
          <p:cNvSpPr txBox="1"/>
          <p:nvPr/>
        </p:nvSpPr>
        <p:spPr>
          <a:xfrm>
            <a:off x="178666" y="5128851"/>
            <a:ext cx="3136353" cy="261610"/>
          </a:xfrm>
          <a:prstGeom prst="rect">
            <a:avLst/>
          </a:prstGeom>
          <a:noFill/>
        </p:spPr>
        <p:txBody>
          <a:bodyPr wrap="square" rtlCol="0">
            <a:spAutoFit/>
          </a:bodyPr>
          <a:lstStyle/>
          <a:p>
            <a:pPr algn="ctr"/>
            <a:r>
              <a:rPr lang="fi-FI" sz="1100" i="1" dirty="0">
                <a:solidFill>
                  <a:schemeClr val="tx1">
                    <a:lumMod val="75000"/>
                    <a:lumOff val="25000"/>
                  </a:schemeClr>
                </a:solidFill>
                <a:latin typeface="Calibri" panose="020F0502020204030204" pitchFamily="34" charset="0"/>
                <a:cs typeface="Calibri" panose="020F0502020204030204" pitchFamily="34" charset="0"/>
              </a:rPr>
              <a:t>SNR test result</a:t>
            </a:r>
            <a:endParaRPr lang="en-US" sz="1100" i="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27" name="Rounded Rectangle 26"/>
          <p:cNvSpPr/>
          <p:nvPr/>
        </p:nvSpPr>
        <p:spPr bwMode="auto">
          <a:xfrm>
            <a:off x="82678" y="389505"/>
            <a:ext cx="3327991" cy="382311"/>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Analyzing Scaling tests</a:t>
            </a:r>
            <a:endParaRPr lang="en-US" sz="3200" b="1" dirty="0">
              <a:latin typeface="+mn-lt"/>
              <a:ea typeface="Calibri"/>
            </a:endParaRPr>
          </a:p>
        </p:txBody>
      </p:sp>
      <p:sp>
        <p:nvSpPr>
          <p:cNvPr id="3" name="Slide Number Placeholder 2"/>
          <p:cNvSpPr>
            <a:spLocks noGrp="1"/>
          </p:cNvSpPr>
          <p:nvPr>
            <p:ph type="sldNum" sz="quarter" idx="4"/>
          </p:nvPr>
        </p:nvSpPr>
        <p:spPr/>
        <p:txBody>
          <a:bodyPr/>
          <a:lstStyle/>
          <a:p>
            <a:fld id="{BF6EE56F-7E62-4925-8F8D-EE0C8B8E832F}" type="slidenum">
              <a:rPr lang="en-US" smtClean="0">
                <a:solidFill>
                  <a:srgbClr val="000000">
                    <a:tint val="75000"/>
                  </a:srgbClr>
                </a:solidFill>
              </a:rPr>
              <a:pPr/>
              <a:t>44</a:t>
            </a:fld>
            <a:endParaRPr lang="en-US" dirty="0">
              <a:solidFill>
                <a:srgbClr val="000000">
                  <a:tint val="75000"/>
                </a:srgbClr>
              </a:solidFill>
            </a:endParaRPr>
          </a:p>
        </p:txBody>
      </p:sp>
      <p:pic>
        <p:nvPicPr>
          <p:cNvPr id="16" name="Picture 15"/>
          <p:cNvPicPr>
            <a:picLocks noChangeAspect="1"/>
          </p:cNvPicPr>
          <p:nvPr/>
        </p:nvPicPr>
        <p:blipFill rotWithShape="1">
          <a:blip r:embed="rId2" cstate="email">
            <a:extLst>
              <a:ext uri="{28A0092B-C50C-407E-A947-70E740481C1C}">
                <a14:useLocalDpi xmlns:a14="http://schemas.microsoft.com/office/drawing/2010/main" val="0"/>
              </a:ext>
            </a:extLst>
          </a:blip>
          <a:srcRect b="888"/>
          <a:stretch/>
        </p:blipFill>
        <p:spPr>
          <a:xfrm>
            <a:off x="186904" y="2928312"/>
            <a:ext cx="3128115" cy="2066056"/>
          </a:xfrm>
          <a:prstGeom prst="rect">
            <a:avLst/>
          </a:prstGeom>
        </p:spPr>
      </p:pic>
      <p:sp>
        <p:nvSpPr>
          <p:cNvPr id="11" name="Text Placeholder 9"/>
          <p:cNvSpPr txBox="1">
            <a:spLocks/>
          </p:cNvSpPr>
          <p:nvPr/>
        </p:nvSpPr>
        <p:spPr>
          <a:xfrm>
            <a:off x="3637933" y="4691473"/>
            <a:ext cx="5090976" cy="42836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800" b="1" dirty="0">
                <a:cs typeface="Calibri" panose="020F0502020204030204" pitchFamily="34" charset="0"/>
              </a:rPr>
              <a:t>Check that measurements are within specification.</a:t>
            </a:r>
          </a:p>
          <a:p>
            <a:pPr marL="796925" lvl="1">
              <a:lnSpc>
                <a:spcPct val="85000"/>
              </a:lnSpc>
              <a:buFont typeface="Arial" panose="020B0604020202020204" pitchFamily="34" charset="0"/>
              <a:buChar char="•"/>
            </a:pPr>
            <a:endParaRPr lang="en-US" sz="1800" dirty="0">
              <a:solidFill>
                <a:srgbClr val="FF0000"/>
              </a:solidFill>
              <a:cs typeface="Calibri" panose="020F0502020204030204" pitchFamily="34" charset="0"/>
            </a:endParaRPr>
          </a:p>
        </p:txBody>
      </p:sp>
      <p:sp>
        <p:nvSpPr>
          <p:cNvPr id="12" name="Rectangle 11"/>
          <p:cNvSpPr/>
          <p:nvPr/>
        </p:nvSpPr>
        <p:spPr bwMode="auto">
          <a:xfrm>
            <a:off x="3658266" y="4604374"/>
            <a:ext cx="5117623" cy="731300"/>
          </a:xfrm>
          <a:prstGeom prst="rect">
            <a:avLst/>
          </a:prstGeom>
          <a:noFill/>
          <a:ln w="381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13" name="Right Arrow 12"/>
          <p:cNvSpPr/>
          <p:nvPr/>
        </p:nvSpPr>
        <p:spPr bwMode="auto">
          <a:xfrm>
            <a:off x="3304061" y="4789841"/>
            <a:ext cx="405746" cy="240642"/>
          </a:xfrm>
          <a:prstGeom prst="rightArrow">
            <a:avLst/>
          </a:prstGeom>
          <a:solidFill>
            <a:schemeClr val="accent3"/>
          </a:solidFill>
          <a:ln w="28575" cap="flat" cmpd="sng" algn="ctr">
            <a:solidFill>
              <a:schemeClr val="accent3"/>
            </a:solidFill>
            <a:prstDash val="solid"/>
            <a:round/>
            <a:headEnd type="none" w="med" len="med"/>
            <a:tailEnd type="none" w="med" len="med"/>
          </a:ln>
          <a:effectLst/>
          <a:scene3d>
            <a:camera prst="orthographicFront"/>
            <a:lightRig rig="soft" dir="t"/>
          </a:scene3d>
          <a:sp3d extrusionH="101600" contourW="6350" prstMaterial="matte">
            <a:bevelT w="101600" h="127000"/>
            <a:bevelB w="95250" h="1016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15" name="Rectangle 14"/>
          <p:cNvSpPr/>
          <p:nvPr/>
        </p:nvSpPr>
        <p:spPr bwMode="auto">
          <a:xfrm>
            <a:off x="178666" y="4822927"/>
            <a:ext cx="3125395" cy="165460"/>
          </a:xfrm>
          <a:prstGeom prst="rect">
            <a:avLst/>
          </a:prstGeom>
          <a:noFill/>
          <a:ln w="381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918766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334295" y="2230632"/>
            <a:ext cx="8239125" cy="4114800"/>
          </a:xfrm>
          <a:prstGeom prst="rect">
            <a:avLst/>
          </a:prstGeom>
        </p:spPr>
        <p:txBody>
          <a:bodyPr/>
          <a:lstStyle>
            <a:lvl1pPr marL="215989" indent="-215989" algn="l" rtl="0" eaLnBrk="1" fontAlgn="base" hangingPunct="1">
              <a:spcBef>
                <a:spcPts val="0"/>
              </a:spcBef>
              <a:spcAft>
                <a:spcPts val="0"/>
              </a:spcAft>
              <a:buClrTx/>
              <a:buSzPct val="100000"/>
              <a:buFont typeface="Calibri" pitchFamily="34" charset="0"/>
              <a:buChar char="•"/>
              <a:defRPr sz="1800" b="0" i="0" u="none" kern="1200">
                <a:solidFill>
                  <a:schemeClr val="tx1"/>
                </a:solidFill>
                <a:latin typeface="Calibri" panose="020F0502020204030204" pitchFamily="34" charset="0"/>
                <a:ea typeface="+mn-ea"/>
                <a:cs typeface="+mn-cs"/>
              </a:defRPr>
            </a:lvl1pPr>
            <a:lvl2pPr marL="431978" indent="-215989" algn="l" rtl="0" eaLnBrk="1" fontAlgn="base" hangingPunct="1">
              <a:spcBef>
                <a:spcPts val="0"/>
              </a:spcBef>
              <a:spcAft>
                <a:spcPts val="0"/>
              </a:spcAft>
              <a:buClrTx/>
              <a:buSzPct val="100000"/>
              <a:buFont typeface="Calibri" pitchFamily="34" charset="0"/>
              <a:buChar char="–"/>
              <a:defRPr sz="1800" b="0" i="0" u="none" kern="1200">
                <a:solidFill>
                  <a:schemeClr val="tx1"/>
                </a:solidFill>
                <a:latin typeface="Calibri" panose="020F0502020204030204" pitchFamily="34" charset="0"/>
                <a:ea typeface="+mn-ea"/>
                <a:cs typeface="+mn-cs"/>
              </a:defRPr>
            </a:lvl2pPr>
            <a:lvl3pPr marL="647967" indent="-215989" algn="l" rtl="0" eaLnBrk="1" fontAlgn="base" hangingPunct="1">
              <a:spcBef>
                <a:spcPts val="0"/>
              </a:spcBef>
              <a:spcAft>
                <a:spcPts val="0"/>
              </a:spcAft>
              <a:buClrTx/>
              <a:buSzPct val="100000"/>
              <a:buFont typeface="Wingdings" panose="05000000000000000000" pitchFamily="2" charset="2"/>
              <a:buChar char="§"/>
              <a:defRPr sz="1800" b="0" i="0" u="none" kern="1200">
                <a:solidFill>
                  <a:schemeClr val="tx1"/>
                </a:solidFill>
                <a:latin typeface="Calibri" panose="020F0502020204030204" pitchFamily="34" charset="0"/>
                <a:ea typeface="+mn-ea"/>
                <a:cs typeface="+mn-cs"/>
              </a:defRPr>
            </a:lvl3pPr>
            <a:lvl4pPr marL="863956" indent="-215989" algn="l" rtl="0" eaLnBrk="1" fontAlgn="base" hangingPunct="1">
              <a:spcBef>
                <a:spcPts val="0"/>
              </a:spcBef>
              <a:spcAft>
                <a:spcPts val="0"/>
              </a:spcAft>
              <a:buClrTx/>
              <a:buSzPct val="100000"/>
              <a:buFont typeface="Calibri" pitchFamily="34" charset="0"/>
              <a:buChar char="•"/>
              <a:defRPr sz="1800" b="0" i="0" u="none" kern="1200">
                <a:solidFill>
                  <a:schemeClr val="tx1"/>
                </a:solidFill>
                <a:latin typeface="Calibri" panose="020F0502020204030204" pitchFamily="34" charset="0"/>
                <a:ea typeface="+mn-ea"/>
                <a:cs typeface="+mn-cs"/>
              </a:defRPr>
            </a:lvl4pPr>
            <a:lvl5pPr marL="1079945" indent="-215989" algn="l" rtl="0" eaLnBrk="1" fontAlgn="base" hangingPunct="1">
              <a:spcBef>
                <a:spcPts val="0"/>
              </a:spcBef>
              <a:spcAft>
                <a:spcPts val="0"/>
              </a:spcAft>
              <a:buClrTx/>
              <a:buSzPct val="100000"/>
              <a:buFont typeface="Calibri" pitchFamily="34" charset="0"/>
              <a:buChar char="–"/>
              <a:defRPr sz="1800" b="0" i="0" u="none" kern="1200">
                <a:solidFill>
                  <a:schemeClr val="tx1"/>
                </a:solidFill>
                <a:latin typeface="Calibri" panose="020F0502020204030204" pitchFamily="34" charset="0"/>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GB" altLang="en-US" sz="2000" dirty="0"/>
          </a:p>
        </p:txBody>
      </p:sp>
      <p:sp>
        <p:nvSpPr>
          <p:cNvPr id="11" name="Content Placeholder 1"/>
          <p:cNvSpPr>
            <a:spLocks noGrp="1"/>
          </p:cNvSpPr>
          <p:nvPr>
            <p:ph sz="quarter" idx="13"/>
          </p:nvPr>
        </p:nvSpPr>
        <p:spPr>
          <a:xfrm>
            <a:off x="351914" y="1064207"/>
            <a:ext cx="8540566" cy="4875417"/>
          </a:xfrm>
        </p:spPr>
        <p:txBody>
          <a:bodyPr/>
          <a:lstStyle/>
          <a:p>
            <a:r>
              <a:rPr lang="fi-FI" altLang="en-US" b="1" dirty="0"/>
              <a:t>Miscalibrated gradients </a:t>
            </a:r>
            <a:endParaRPr lang="fi-FI" altLang="en-US" b="1" dirty="0">
              <a:solidFill>
                <a:srgbClr val="FF0000"/>
              </a:solidFill>
            </a:endParaRPr>
          </a:p>
          <a:p>
            <a:pPr marL="285750" indent="-285750">
              <a:buFont typeface="Arial" panose="020B0604020202020204" pitchFamily="34" charset="0"/>
              <a:buChar char="•"/>
            </a:pPr>
            <a:r>
              <a:rPr lang="en-US" altLang="en-US" dirty="0"/>
              <a:t>The gradient amplifiers need time to warm up and stabilize after</a:t>
            </a:r>
            <a:r>
              <a:rPr lang="en-US" altLang="en-US" dirty="0">
                <a:solidFill>
                  <a:srgbClr val="FF0000"/>
                </a:solidFill>
              </a:rPr>
              <a:t> </a:t>
            </a:r>
            <a:r>
              <a:rPr lang="en-US" altLang="en-US" dirty="0"/>
              <a:t>they are turned on.</a:t>
            </a:r>
          </a:p>
          <a:p>
            <a:r>
              <a:rPr lang="en-US" altLang="en-US" dirty="0"/>
              <a:t> </a:t>
            </a:r>
          </a:p>
          <a:p>
            <a:r>
              <a:rPr lang="en-US" altLang="en-US" b="1" dirty="0"/>
              <a:t>Abnormally high B0 inhomogeneity </a:t>
            </a:r>
            <a:r>
              <a:rPr lang="en-US" altLang="en-US" dirty="0"/>
              <a:t>could cause significant dimensional errors in the phantom images. </a:t>
            </a:r>
          </a:p>
          <a:p>
            <a:pPr marL="285750" indent="-285750">
              <a:buFont typeface="Arial" panose="020B0604020202020204" pitchFamily="34" charset="0"/>
              <a:buChar char="•"/>
            </a:pPr>
            <a:r>
              <a:rPr lang="en-US" altLang="en-US" dirty="0"/>
              <a:t>Such B0 inhomogeneity could be caused by improper adjustments, a ferromagnetic object such as a large hair clip lodged in the magnet bore, or modifications in the </a:t>
            </a:r>
            <a:r>
              <a:rPr lang="en-US" altLang="en-US" dirty="0" err="1"/>
              <a:t>Linac</a:t>
            </a:r>
            <a:r>
              <a:rPr lang="en-US" altLang="en-US" dirty="0"/>
              <a:t> hardware. </a:t>
            </a:r>
          </a:p>
          <a:p>
            <a:pPr marL="0" indent="0">
              <a:buNone/>
            </a:pPr>
            <a:endParaRPr lang="en-US" altLang="en-US" dirty="0"/>
          </a:p>
          <a:p>
            <a:endParaRPr lang="en-US" dirty="0"/>
          </a:p>
        </p:txBody>
      </p:sp>
      <p:sp>
        <p:nvSpPr>
          <p:cNvPr id="7" name="Title 1"/>
          <p:cNvSpPr txBox="1">
            <a:spLocks/>
          </p:cNvSpPr>
          <p:nvPr/>
        </p:nvSpPr>
        <p:spPr>
          <a:xfrm>
            <a:off x="360010" y="153649"/>
            <a:ext cx="8203545"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t>Scaling Test– Possible Causes of Failure</a:t>
            </a:r>
            <a:endParaRPr lang="en-US" sz="3200" dirty="0"/>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45</a:t>
            </a:fld>
            <a:endParaRPr lang="en-US" dirty="0">
              <a:solidFill>
                <a:srgbClr val="000000">
                  <a:tint val="75000"/>
                </a:srgbClr>
              </a:solidFill>
            </a:endParaRPr>
          </a:p>
        </p:txBody>
      </p:sp>
    </p:spTree>
    <p:extLst>
      <p:ext uri="{BB962C8B-B14F-4D97-AF65-F5344CB8AC3E}">
        <p14:creationId xmlns:p14="http://schemas.microsoft.com/office/powerpoint/2010/main" val="291931547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Evaluation of the Results</a:t>
            </a:r>
          </a:p>
        </p:txBody>
      </p:sp>
    </p:spTree>
    <p:extLst>
      <p:ext uri="{BB962C8B-B14F-4D97-AF65-F5344CB8AC3E}">
        <p14:creationId xmlns:p14="http://schemas.microsoft.com/office/powerpoint/2010/main" val="98209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334295" y="2230632"/>
            <a:ext cx="8239125" cy="4114800"/>
          </a:xfrm>
          <a:prstGeom prst="rect">
            <a:avLst/>
          </a:prstGeom>
        </p:spPr>
        <p:txBody>
          <a:bodyPr/>
          <a:lstStyle>
            <a:lvl1pPr marL="215989" indent="-215989" algn="l" rtl="0" eaLnBrk="1" fontAlgn="base" hangingPunct="1">
              <a:spcBef>
                <a:spcPts val="0"/>
              </a:spcBef>
              <a:spcAft>
                <a:spcPts val="0"/>
              </a:spcAft>
              <a:buClrTx/>
              <a:buSzPct val="100000"/>
              <a:buFont typeface="Calibri" pitchFamily="34" charset="0"/>
              <a:buChar char="•"/>
              <a:defRPr sz="1800" b="0" i="0" u="none" kern="1200">
                <a:solidFill>
                  <a:schemeClr val="tx1"/>
                </a:solidFill>
                <a:latin typeface="Calibri" panose="020F0502020204030204" pitchFamily="34" charset="0"/>
                <a:ea typeface="+mn-ea"/>
                <a:cs typeface="+mn-cs"/>
              </a:defRPr>
            </a:lvl1pPr>
            <a:lvl2pPr marL="431978" indent="-215989" algn="l" rtl="0" eaLnBrk="1" fontAlgn="base" hangingPunct="1">
              <a:spcBef>
                <a:spcPts val="0"/>
              </a:spcBef>
              <a:spcAft>
                <a:spcPts val="0"/>
              </a:spcAft>
              <a:buClrTx/>
              <a:buSzPct val="100000"/>
              <a:buFont typeface="Calibri" pitchFamily="34" charset="0"/>
              <a:buChar char="–"/>
              <a:defRPr sz="1800" b="0" i="0" u="none" kern="1200">
                <a:solidFill>
                  <a:schemeClr val="tx1"/>
                </a:solidFill>
                <a:latin typeface="Calibri" panose="020F0502020204030204" pitchFamily="34" charset="0"/>
                <a:ea typeface="+mn-ea"/>
                <a:cs typeface="+mn-cs"/>
              </a:defRPr>
            </a:lvl2pPr>
            <a:lvl3pPr marL="647967" indent="-215989" algn="l" rtl="0" eaLnBrk="1" fontAlgn="base" hangingPunct="1">
              <a:spcBef>
                <a:spcPts val="0"/>
              </a:spcBef>
              <a:spcAft>
                <a:spcPts val="0"/>
              </a:spcAft>
              <a:buClrTx/>
              <a:buSzPct val="100000"/>
              <a:buFont typeface="Wingdings" panose="05000000000000000000" pitchFamily="2" charset="2"/>
              <a:buChar char="§"/>
              <a:defRPr sz="1800" b="0" i="0" u="none" kern="1200">
                <a:solidFill>
                  <a:schemeClr val="tx1"/>
                </a:solidFill>
                <a:latin typeface="Calibri" panose="020F0502020204030204" pitchFamily="34" charset="0"/>
                <a:ea typeface="+mn-ea"/>
                <a:cs typeface="+mn-cs"/>
              </a:defRPr>
            </a:lvl3pPr>
            <a:lvl4pPr marL="863956" indent="-215989" algn="l" rtl="0" eaLnBrk="1" fontAlgn="base" hangingPunct="1">
              <a:spcBef>
                <a:spcPts val="0"/>
              </a:spcBef>
              <a:spcAft>
                <a:spcPts val="0"/>
              </a:spcAft>
              <a:buClrTx/>
              <a:buSzPct val="100000"/>
              <a:buFont typeface="Calibri" pitchFamily="34" charset="0"/>
              <a:buChar char="•"/>
              <a:defRPr sz="1800" b="0" i="0" u="none" kern="1200">
                <a:solidFill>
                  <a:schemeClr val="tx1"/>
                </a:solidFill>
                <a:latin typeface="Calibri" panose="020F0502020204030204" pitchFamily="34" charset="0"/>
                <a:ea typeface="+mn-ea"/>
                <a:cs typeface="+mn-cs"/>
              </a:defRPr>
            </a:lvl4pPr>
            <a:lvl5pPr marL="1079945" indent="-215989" algn="l" rtl="0" eaLnBrk="1" fontAlgn="base" hangingPunct="1">
              <a:spcBef>
                <a:spcPts val="0"/>
              </a:spcBef>
              <a:spcAft>
                <a:spcPts val="0"/>
              </a:spcAft>
              <a:buClrTx/>
              <a:buSzPct val="100000"/>
              <a:buFont typeface="Calibri" pitchFamily="34" charset="0"/>
              <a:buChar char="–"/>
              <a:defRPr sz="1800" b="0" i="0" u="none" kern="1200">
                <a:solidFill>
                  <a:schemeClr val="tx1"/>
                </a:solidFill>
                <a:latin typeface="Calibri" panose="020F0502020204030204" pitchFamily="34" charset="0"/>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GB" altLang="en-US" sz="2000" dirty="0"/>
          </a:p>
        </p:txBody>
      </p:sp>
      <p:sp>
        <p:nvSpPr>
          <p:cNvPr id="11" name="Content Placeholder 1"/>
          <p:cNvSpPr>
            <a:spLocks noGrp="1"/>
          </p:cNvSpPr>
          <p:nvPr>
            <p:ph sz="quarter" idx="13"/>
          </p:nvPr>
        </p:nvSpPr>
        <p:spPr>
          <a:xfrm>
            <a:off x="360010" y="1057392"/>
            <a:ext cx="8532470" cy="4543024"/>
          </a:xfrm>
        </p:spPr>
        <p:txBody>
          <a:bodyPr/>
          <a:lstStyle/>
          <a:p>
            <a:pPr marL="285750" indent="-285750">
              <a:buFont typeface="Arial" panose="020B0604020202020204" pitchFamily="34" charset="0"/>
              <a:buChar char="•"/>
            </a:pPr>
            <a:r>
              <a:rPr lang="en-US" dirty="0"/>
              <a:t>Measurement results are not always correct due to, for example artifacts.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Always review the images created.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correct positioning of the phantom is important.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Air bubbles &amp; moving phantom fluid will influence the results.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Compare the results with previous scans to detect if there is a deterioration of the system.</a:t>
            </a:r>
          </a:p>
          <a:p>
            <a:pPr lvl="1">
              <a:buFont typeface="Arial" panose="020B0604020202020204" pitchFamily="34" charset="0"/>
              <a:buChar char="•"/>
            </a:pPr>
            <a:endParaRPr lang="en-US" altLang="en-US" dirty="0"/>
          </a:p>
          <a:p>
            <a:pPr marL="285750" indent="-285750">
              <a:buFont typeface="Arial" panose="020B0604020202020204" pitchFamily="34" charset="0"/>
              <a:buChar char="•"/>
            </a:pPr>
            <a:endParaRPr lang="en-US" dirty="0"/>
          </a:p>
        </p:txBody>
      </p:sp>
      <p:sp>
        <p:nvSpPr>
          <p:cNvPr id="7" name="Title 1"/>
          <p:cNvSpPr txBox="1">
            <a:spLocks/>
          </p:cNvSpPr>
          <p:nvPr/>
        </p:nvSpPr>
        <p:spPr>
          <a:xfrm>
            <a:off x="360010" y="153649"/>
            <a:ext cx="8203545"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t>General Guideline for Result Interpretation</a:t>
            </a:r>
            <a:endParaRPr lang="en-US" sz="3200" dirty="0"/>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47</a:t>
            </a:fld>
            <a:endParaRPr lang="en-US" dirty="0">
              <a:solidFill>
                <a:srgbClr val="000000">
                  <a:tint val="75000"/>
                </a:srgbClr>
              </a:solidFill>
            </a:endParaRPr>
          </a:p>
        </p:txBody>
      </p:sp>
    </p:spTree>
    <p:extLst>
      <p:ext uri="{BB962C8B-B14F-4D97-AF65-F5344CB8AC3E}">
        <p14:creationId xmlns:p14="http://schemas.microsoft.com/office/powerpoint/2010/main" val="296183310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bwMode="auto">
          <a:xfrm>
            <a:off x="-1" y="0"/>
            <a:ext cx="3487479" cy="6858000"/>
          </a:xfrm>
          <a:prstGeom prst="roundRect">
            <a:avLst>
              <a:gd name="adj" fmla="val 984"/>
            </a:avLst>
          </a:prstGeom>
          <a:solidFill>
            <a:schemeClr val="bg1"/>
          </a:solidFill>
          <a:ln w="28575" cap="flat" cmpd="sng" algn="ctr">
            <a:solidFill>
              <a:srgbClr val="D9D9D9"/>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endParaRPr lang="en-US" sz="2000" b="1" dirty="0">
              <a:solidFill>
                <a:schemeClr val="bg1">
                  <a:lumMod val="95000"/>
                </a:schemeClr>
              </a:solidFill>
              <a:latin typeface="Calibri" panose="020F0502020204030204"/>
            </a:endParaRPr>
          </a:p>
        </p:txBody>
      </p:sp>
      <p:sp>
        <p:nvSpPr>
          <p:cNvPr id="19" name="Rounded Rectangle 18"/>
          <p:cNvSpPr/>
          <p:nvPr/>
        </p:nvSpPr>
        <p:spPr bwMode="auto">
          <a:xfrm>
            <a:off x="84591" y="2042984"/>
            <a:ext cx="3318295" cy="4591652"/>
          </a:xfrm>
          <a:prstGeom prst="roundRect">
            <a:avLst>
              <a:gd name="adj" fmla="val 232"/>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latin typeface="Calibri" panose="020F0502020204030204" pitchFamily="34" charset="0"/>
                <a:cs typeface="Calibri" panose="020F0502020204030204" pitchFamily="34" charset="0"/>
              </a:rPr>
              <a:t>MRL Specifications Files</a:t>
            </a:r>
            <a:endParaRPr lang="en-US" sz="3200" dirty="0">
              <a:latin typeface="Calibri" panose="020F0502020204030204" pitchFamily="34" charset="0"/>
              <a:cs typeface="Calibri" panose="020F0502020204030204" pitchFamily="34" charset="0"/>
            </a:endParaRPr>
          </a:p>
        </p:txBody>
      </p:sp>
      <p:sp>
        <p:nvSpPr>
          <p:cNvPr id="2" name="Text Placeholder 1"/>
          <p:cNvSpPr>
            <a:spLocks noGrp="1"/>
          </p:cNvSpPr>
          <p:nvPr>
            <p:ph type="body" sz="quarter" idx="13"/>
          </p:nvPr>
        </p:nvSpPr>
        <p:spPr>
          <a:xfrm>
            <a:off x="3648488" y="1375576"/>
            <a:ext cx="5253770" cy="2361177"/>
          </a:xfrm>
        </p:spPr>
        <p:txBody>
          <a:bodyPr/>
          <a:lstStyle/>
          <a:p>
            <a:pPr marL="285750" indent="-285750">
              <a:buFont typeface="Arial" panose="020B0604020202020204" pitchFamily="34" charset="0"/>
              <a:buChar char="•"/>
            </a:pPr>
            <a:r>
              <a:rPr lang="en-US" b="1" dirty="0"/>
              <a:t>QA Specifications </a:t>
            </a:r>
            <a:r>
              <a:rPr lang="en-US" dirty="0"/>
              <a:t>are provided that are used to indicate pass or fail of particular QA tests.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Range values indicate if each measured parameter is within its expected range.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fi-FI" dirty="0"/>
          </a:p>
          <a:p>
            <a:pPr marL="285750" indent="-285750">
              <a:buFont typeface="Arial" panose="020B0604020202020204" pitchFamily="34" charset="0"/>
              <a:buChar char="•"/>
            </a:pPr>
            <a:endParaRPr lang="fi-FI" dirty="0"/>
          </a:p>
          <a:p>
            <a:pPr marL="285750" indent="-285750">
              <a:buFont typeface="Arial" panose="020B0604020202020204" pitchFamily="34" charset="0"/>
              <a:buChar char="•"/>
            </a:pPr>
            <a:endParaRPr lang="fi-FI" dirty="0"/>
          </a:p>
          <a:p>
            <a:pPr marL="285750" indent="-285750">
              <a:buFont typeface="Arial" panose="020B0604020202020204" pitchFamily="34" charset="0"/>
              <a:buChar char="•"/>
            </a:pPr>
            <a:endParaRPr lang="fi-FI" dirty="0"/>
          </a:p>
          <a:p>
            <a:pPr marL="285750" indent="-285750">
              <a:buFont typeface="Arial" panose="020B0604020202020204" pitchFamily="34" charset="0"/>
              <a:buChar char="•"/>
            </a:pPr>
            <a:endParaRPr lang="fi-FI" dirty="0"/>
          </a:p>
          <a:p>
            <a:pPr marL="285750" indent="-285750">
              <a:buFont typeface="Arial" panose="020B0604020202020204" pitchFamily="34" charset="0"/>
              <a:buChar char="•"/>
            </a:pPr>
            <a:endParaRPr lang="fi-FI" dirty="0"/>
          </a:p>
          <a:p>
            <a:pPr marL="285750" indent="-285750">
              <a:buFont typeface="Arial" panose="020B0604020202020204" pitchFamily="34" charset="0"/>
              <a:buChar char="•"/>
            </a:pPr>
            <a:endParaRPr lang="fi-FI" dirty="0"/>
          </a:p>
          <a:p>
            <a:pPr marL="285750" indent="-285750">
              <a:buFont typeface="Arial" panose="020B0604020202020204" pitchFamily="34" charset="0"/>
              <a:buChar char="•"/>
            </a:pPr>
            <a:endParaRPr lang="fi-FI" dirty="0"/>
          </a:p>
          <a:p>
            <a:pPr marL="285750" indent="-285750">
              <a:buFont typeface="Arial" panose="020B0604020202020204" pitchFamily="34" charset="0"/>
              <a:buChar char="•"/>
            </a:pPr>
            <a:endParaRPr lang="fi-FI" dirty="0"/>
          </a:p>
          <a:p>
            <a:pPr marL="285750" indent="-285750">
              <a:buFont typeface="Arial" panose="020B0604020202020204" pitchFamily="34" charset="0"/>
              <a:buChar char="•"/>
            </a:pPr>
            <a:r>
              <a:rPr lang="fi-FI" dirty="0"/>
              <a:t>Service engineers may update range values during a service visit.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cs typeface="Calibri" panose="020F0502020204030204" pitchFamily="34" charset="0"/>
            </a:endParaRPr>
          </a:p>
          <a:p>
            <a:pPr marL="0" indent="0"/>
            <a:endParaRPr lang="en-US" dirty="0">
              <a:cs typeface="Calibri" panose="020F0502020204030204" pitchFamily="34" charset="0"/>
            </a:endParaRPr>
          </a:p>
          <a:p>
            <a:pPr marL="342900" indent="-342900">
              <a:buFont typeface="+mj-lt"/>
              <a:buAutoNum type="arabicPeriod"/>
            </a:pPr>
            <a:endParaRPr lang="en-US" dirty="0">
              <a:latin typeface="Calibri" panose="020F0502020204030204"/>
              <a:cs typeface="Calibri" panose="020F0502020204030204" pitchFamily="34" charset="0"/>
            </a:endParaRPr>
          </a:p>
          <a:p>
            <a:endParaRPr lang="en-US" dirty="0">
              <a:cs typeface="Calibri" panose="020F0502020204030204" pitchFamily="34" charset="0"/>
            </a:endParaRPr>
          </a:p>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endParaRPr lang="en-US" b="1" dirty="0">
              <a:cs typeface="Calibri" panose="020F0502020204030204" pitchFamily="34"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0" indent="0"/>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fi-FI" dirty="0">
              <a:latin typeface="Calibri" panose="020F0502020204030204"/>
            </a:endParaRPr>
          </a:p>
        </p:txBody>
      </p:sp>
      <p:sp>
        <p:nvSpPr>
          <p:cNvPr id="20" name="TextBox 19"/>
          <p:cNvSpPr txBox="1"/>
          <p:nvPr/>
        </p:nvSpPr>
        <p:spPr>
          <a:xfrm>
            <a:off x="152638" y="5229410"/>
            <a:ext cx="3198370" cy="261610"/>
          </a:xfrm>
          <a:prstGeom prst="rect">
            <a:avLst/>
          </a:prstGeom>
          <a:noFill/>
        </p:spPr>
        <p:txBody>
          <a:bodyPr wrap="square" rtlCol="0">
            <a:spAutoFit/>
          </a:bodyPr>
          <a:lstStyle/>
          <a:p>
            <a:pPr algn="ctr"/>
            <a:r>
              <a:rPr lang="fi-FI" sz="1100" i="1" dirty="0">
                <a:solidFill>
                  <a:schemeClr val="tx1">
                    <a:lumMod val="75000"/>
                    <a:lumOff val="25000"/>
                  </a:schemeClr>
                </a:solidFill>
                <a:latin typeface="Calibri" panose="020F0502020204030204" pitchFamily="34" charset="0"/>
                <a:cs typeface="Calibri" panose="020F0502020204030204" pitchFamily="34" charset="0"/>
              </a:rPr>
              <a:t>Example of a test result</a:t>
            </a:r>
            <a:endParaRPr lang="en-US" sz="1100" i="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3" name="Slide Number Placeholder 2"/>
          <p:cNvSpPr>
            <a:spLocks noGrp="1"/>
          </p:cNvSpPr>
          <p:nvPr>
            <p:ph type="sldNum" sz="quarter" idx="4"/>
          </p:nvPr>
        </p:nvSpPr>
        <p:spPr/>
        <p:txBody>
          <a:bodyPr/>
          <a:lstStyle/>
          <a:p>
            <a:fld id="{BF6EE56F-7E62-4925-8F8D-EE0C8B8E832F}" type="slidenum">
              <a:rPr lang="en-US" smtClean="0">
                <a:solidFill>
                  <a:srgbClr val="000000">
                    <a:tint val="75000"/>
                  </a:srgbClr>
                </a:solidFill>
              </a:rPr>
              <a:pPr/>
              <a:t>48</a:t>
            </a:fld>
            <a:endParaRPr lang="en-US" dirty="0">
              <a:solidFill>
                <a:srgbClr val="000000">
                  <a:tint val="75000"/>
                </a:srgbClr>
              </a:solidFill>
            </a:endParaRPr>
          </a:p>
        </p:txBody>
      </p:sp>
      <p:pic>
        <p:nvPicPr>
          <p:cNvPr id="15" name="Picture 14"/>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76359" y="3657601"/>
            <a:ext cx="3174649" cy="1439186"/>
          </a:xfrm>
          <a:prstGeom prst="rect">
            <a:avLst/>
          </a:prstGeom>
        </p:spPr>
      </p:pic>
      <p:sp>
        <p:nvSpPr>
          <p:cNvPr id="24" name="Rectangle 23"/>
          <p:cNvSpPr/>
          <p:nvPr/>
        </p:nvSpPr>
        <p:spPr bwMode="auto">
          <a:xfrm>
            <a:off x="3648488" y="4321726"/>
            <a:ext cx="5239638" cy="947955"/>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5" name="Rectangle 4"/>
          <p:cNvSpPr/>
          <p:nvPr/>
        </p:nvSpPr>
        <p:spPr>
          <a:xfrm>
            <a:off x="3544406" y="4346351"/>
            <a:ext cx="5257688" cy="923330"/>
          </a:xfrm>
          <a:prstGeom prst="rect">
            <a:avLst/>
          </a:prstGeom>
        </p:spPr>
        <p:txBody>
          <a:bodyPr wrap="square">
            <a:spAutoFit/>
          </a:bodyPr>
          <a:lstStyle/>
          <a:p>
            <a:pPr marL="285750" indent="-285750">
              <a:buFont typeface="Arial" panose="020B0604020202020204" pitchFamily="34" charset="0"/>
              <a:buChar char="•"/>
            </a:pPr>
            <a:r>
              <a:rPr lang="fi-FI" sz="1800" dirty="0">
                <a:latin typeface="+mn-lt"/>
              </a:rPr>
              <a:t>Current specifications are based on measurements performed at the Philips factory on test systems. </a:t>
            </a:r>
          </a:p>
        </p:txBody>
      </p:sp>
      <p:sp>
        <p:nvSpPr>
          <p:cNvPr id="4" name="Rectangle 3"/>
          <p:cNvSpPr/>
          <p:nvPr/>
        </p:nvSpPr>
        <p:spPr bwMode="auto">
          <a:xfrm>
            <a:off x="135169" y="3657601"/>
            <a:ext cx="3174649" cy="1439186"/>
          </a:xfrm>
          <a:prstGeom prst="rect">
            <a:avLst/>
          </a:prstGeom>
          <a:noFill/>
          <a:ln w="28575" cap="flat" cmpd="sng" algn="ctr">
            <a:solidFill>
              <a:srgbClr val="585C7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i-FI"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16" name="Right Arrow 15"/>
          <p:cNvSpPr/>
          <p:nvPr/>
        </p:nvSpPr>
        <p:spPr bwMode="auto">
          <a:xfrm>
            <a:off x="3351008" y="4617474"/>
            <a:ext cx="405746" cy="240642"/>
          </a:xfrm>
          <a:prstGeom prst="rightArrow">
            <a:avLst/>
          </a:prstGeom>
          <a:solidFill>
            <a:srgbClr val="00B050"/>
          </a:solidFill>
          <a:ln w="28575" cap="flat" cmpd="sng" algn="ctr">
            <a:solidFill>
              <a:srgbClr val="00B050"/>
            </a:solidFill>
            <a:prstDash val="solid"/>
            <a:round/>
            <a:headEnd type="none" w="med" len="med"/>
            <a:tailEnd type="none" w="med" len="med"/>
          </a:ln>
          <a:effectLst/>
          <a:scene3d>
            <a:camera prst="orthographicFront"/>
            <a:lightRig rig="soft" dir="t"/>
          </a:scene3d>
          <a:sp3d extrusionH="101600" contourW="6350" prstMaterial="matte">
            <a:bevelT w="101600" h="127000"/>
            <a:bevelB w="95250" h="1016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12" name="Rectangle 11"/>
          <p:cNvSpPr/>
          <p:nvPr/>
        </p:nvSpPr>
        <p:spPr bwMode="auto">
          <a:xfrm>
            <a:off x="2585443" y="4401236"/>
            <a:ext cx="765565" cy="673119"/>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3213936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bwMode="auto">
          <a:xfrm>
            <a:off x="-1" y="0"/>
            <a:ext cx="3487479" cy="6858000"/>
          </a:xfrm>
          <a:prstGeom prst="roundRect">
            <a:avLst>
              <a:gd name="adj" fmla="val 984"/>
            </a:avLst>
          </a:prstGeom>
          <a:solidFill>
            <a:schemeClr val="bg1"/>
          </a:solidFill>
          <a:ln w="28575" cap="flat" cmpd="sng" algn="ctr">
            <a:solidFill>
              <a:srgbClr val="D9D9D9"/>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endParaRPr lang="en-US" sz="2000" b="1" dirty="0">
              <a:solidFill>
                <a:schemeClr val="bg1">
                  <a:lumMod val="95000"/>
                </a:schemeClr>
              </a:solidFill>
              <a:latin typeface="Calibri" panose="020F0502020204030204"/>
            </a:endParaRPr>
          </a:p>
        </p:txBody>
      </p:sp>
      <p:sp>
        <p:nvSpPr>
          <p:cNvPr id="17" name="Rounded Rectangle 16"/>
          <p:cNvSpPr/>
          <p:nvPr/>
        </p:nvSpPr>
        <p:spPr bwMode="auto">
          <a:xfrm>
            <a:off x="84591" y="2042984"/>
            <a:ext cx="3318295" cy="4591652"/>
          </a:xfrm>
          <a:prstGeom prst="roundRect">
            <a:avLst>
              <a:gd name="adj" fmla="val 232"/>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3200" dirty="0">
                <a:latin typeface="Calibri" panose="020F0502020204030204" pitchFamily="34" charset="0"/>
                <a:cs typeface="Calibri" panose="020F0502020204030204" pitchFamily="34" charset="0"/>
              </a:rPr>
              <a:t>MRL Specifications Files: Case of Failure</a:t>
            </a:r>
            <a:endParaRPr lang="en-US" sz="3200" dirty="0">
              <a:latin typeface="Calibri" panose="020F0502020204030204" pitchFamily="34" charset="0"/>
              <a:cs typeface="Calibri" panose="020F0502020204030204" pitchFamily="34" charset="0"/>
            </a:endParaRPr>
          </a:p>
        </p:txBody>
      </p:sp>
      <p:sp>
        <p:nvSpPr>
          <p:cNvPr id="2" name="Text Placeholder 1"/>
          <p:cNvSpPr>
            <a:spLocks noGrp="1"/>
          </p:cNvSpPr>
          <p:nvPr>
            <p:ph type="body" sz="quarter" idx="13"/>
          </p:nvPr>
        </p:nvSpPr>
        <p:spPr>
          <a:xfrm>
            <a:off x="3648488" y="1383659"/>
            <a:ext cx="5253770" cy="1494714"/>
          </a:xfrm>
        </p:spPr>
        <p:txBody>
          <a:bodyPr/>
          <a:lstStyle/>
          <a:p>
            <a:pPr marL="285750" indent="-285750">
              <a:buFont typeface="Arial" panose="020B0604020202020204" pitchFamily="34" charset="0"/>
              <a:buChar char="•"/>
            </a:pPr>
            <a:r>
              <a:rPr lang="en-US" b="1" dirty="0"/>
              <a:t>QA Specifications </a:t>
            </a:r>
            <a:r>
              <a:rPr lang="en-US" dirty="0"/>
              <a:t>are provided that are used to indicate pass or fail of particular QA tests.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fi-FI" dirty="0"/>
          </a:p>
          <a:p>
            <a:pPr marL="285750" indent="-285750">
              <a:buFont typeface="Arial" panose="020B0604020202020204" pitchFamily="34" charset="0"/>
              <a:buChar char="•"/>
            </a:pPr>
            <a:endParaRPr lang="fi-FI" dirty="0"/>
          </a:p>
          <a:p>
            <a:pPr marL="285750" indent="-285750">
              <a:buFont typeface="Arial" panose="020B0604020202020204" pitchFamily="34" charset="0"/>
              <a:buChar char="•"/>
            </a:pPr>
            <a:endParaRPr lang="fi-FI" dirty="0"/>
          </a:p>
          <a:p>
            <a:pPr marL="285750" indent="-285750">
              <a:buFont typeface="Arial" panose="020B0604020202020204" pitchFamily="34" charset="0"/>
              <a:buChar char="•"/>
            </a:pPr>
            <a:endParaRPr lang="fi-FI" dirty="0"/>
          </a:p>
          <a:p>
            <a:pPr marL="285750" indent="-285750">
              <a:buFont typeface="Arial" panose="020B0604020202020204" pitchFamily="34" charset="0"/>
              <a:buChar char="•"/>
            </a:pPr>
            <a:endParaRPr lang="fi-FI" dirty="0"/>
          </a:p>
          <a:p>
            <a:pPr marL="285750" indent="-285750">
              <a:buFont typeface="Arial" panose="020B0604020202020204" pitchFamily="34" charset="0"/>
              <a:buChar char="•"/>
            </a:pPr>
            <a:endParaRPr lang="fi-FI" dirty="0"/>
          </a:p>
          <a:p>
            <a:pPr marL="285750" indent="-285750">
              <a:buFont typeface="Arial" panose="020B0604020202020204" pitchFamily="34" charset="0"/>
              <a:buChar char="•"/>
            </a:pPr>
            <a:endParaRPr lang="fi-FI" dirty="0"/>
          </a:p>
          <a:p>
            <a:pPr marL="285750" indent="-285750">
              <a:buFont typeface="Arial" panose="020B0604020202020204" pitchFamily="34" charset="0"/>
              <a:buChar char="•"/>
            </a:pPr>
            <a:endParaRPr lang="fi-FI" dirty="0"/>
          </a:p>
          <a:p>
            <a:pPr marL="285750" indent="-285750">
              <a:buFont typeface="Arial" panose="020B0604020202020204" pitchFamily="34" charset="0"/>
              <a:buChar char="•"/>
            </a:pPr>
            <a:endParaRPr lang="en-US" dirty="0">
              <a:cs typeface="Calibri" panose="020F0502020204030204" pitchFamily="34" charset="0"/>
            </a:endParaRPr>
          </a:p>
          <a:p>
            <a:pPr marL="0" indent="0"/>
            <a:endParaRPr lang="en-US" dirty="0">
              <a:cs typeface="Calibri" panose="020F0502020204030204" pitchFamily="34" charset="0"/>
            </a:endParaRPr>
          </a:p>
          <a:p>
            <a:pPr marL="342900" indent="-342900">
              <a:buFont typeface="+mj-lt"/>
              <a:buAutoNum type="arabicPeriod"/>
            </a:pPr>
            <a:endParaRPr lang="en-US" dirty="0">
              <a:latin typeface="Calibri" panose="020F0502020204030204"/>
              <a:cs typeface="Calibri" panose="020F0502020204030204" pitchFamily="34" charset="0"/>
            </a:endParaRPr>
          </a:p>
          <a:p>
            <a:endParaRPr lang="en-US" dirty="0">
              <a:cs typeface="Calibri" panose="020F0502020204030204" pitchFamily="34" charset="0"/>
            </a:endParaRPr>
          </a:p>
          <a:p>
            <a:pPr marL="285750" indent="-285750">
              <a:buFont typeface="Arial" panose="020B0604020202020204" pitchFamily="34" charset="0"/>
              <a:buChar char="•"/>
            </a:pPr>
            <a:endParaRPr lang="en-US" dirty="0">
              <a:cs typeface="Calibri" panose="020F0502020204030204" pitchFamily="34" charset="0"/>
            </a:endParaRPr>
          </a:p>
          <a:p>
            <a:pPr marL="285750" indent="-285750">
              <a:buFont typeface="Arial" panose="020B0604020202020204" pitchFamily="34" charset="0"/>
              <a:buChar char="•"/>
            </a:pPr>
            <a:endParaRPr lang="en-US" b="1" dirty="0">
              <a:cs typeface="Calibri" panose="020F0502020204030204" pitchFamily="34"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0" indent="0"/>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fi-FI" dirty="0">
              <a:latin typeface="Calibri" panose="020F0502020204030204"/>
            </a:endParaRPr>
          </a:p>
        </p:txBody>
      </p:sp>
      <p:sp>
        <p:nvSpPr>
          <p:cNvPr id="20" name="TextBox 19"/>
          <p:cNvSpPr txBox="1"/>
          <p:nvPr/>
        </p:nvSpPr>
        <p:spPr>
          <a:xfrm>
            <a:off x="141169" y="5744634"/>
            <a:ext cx="3192459" cy="261610"/>
          </a:xfrm>
          <a:prstGeom prst="rect">
            <a:avLst/>
          </a:prstGeom>
          <a:noFill/>
        </p:spPr>
        <p:txBody>
          <a:bodyPr wrap="square" rtlCol="0">
            <a:spAutoFit/>
          </a:bodyPr>
          <a:lstStyle/>
          <a:p>
            <a:pPr algn="ctr"/>
            <a:r>
              <a:rPr lang="fi-FI" sz="1100" i="1" dirty="0">
                <a:solidFill>
                  <a:schemeClr val="tx1">
                    <a:lumMod val="75000"/>
                    <a:lumOff val="25000"/>
                  </a:schemeClr>
                </a:solidFill>
                <a:latin typeface="Calibri" panose="020F0502020204030204" pitchFamily="34" charset="0"/>
                <a:cs typeface="Calibri" panose="020F0502020204030204" pitchFamily="34" charset="0"/>
              </a:rPr>
              <a:t>Example of a </a:t>
            </a:r>
            <a:r>
              <a:rPr lang="fi-FI" sz="1100" b="1" i="1" dirty="0">
                <a:solidFill>
                  <a:schemeClr val="tx1">
                    <a:lumMod val="75000"/>
                    <a:lumOff val="25000"/>
                  </a:schemeClr>
                </a:solidFill>
                <a:latin typeface="Calibri" panose="020F0502020204030204" pitchFamily="34" charset="0"/>
                <a:cs typeface="Calibri" panose="020F0502020204030204" pitchFamily="34" charset="0"/>
              </a:rPr>
              <a:t>failed test result</a:t>
            </a:r>
            <a:endParaRPr lang="en-US" sz="1100" b="1" i="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3" name="Slide Number Placeholder 2"/>
          <p:cNvSpPr>
            <a:spLocks noGrp="1"/>
          </p:cNvSpPr>
          <p:nvPr>
            <p:ph type="sldNum" sz="quarter" idx="4"/>
          </p:nvPr>
        </p:nvSpPr>
        <p:spPr/>
        <p:txBody>
          <a:bodyPr/>
          <a:lstStyle/>
          <a:p>
            <a:fld id="{BF6EE56F-7E62-4925-8F8D-EE0C8B8E832F}" type="slidenum">
              <a:rPr lang="en-US" smtClean="0">
                <a:solidFill>
                  <a:srgbClr val="000000">
                    <a:tint val="75000"/>
                  </a:srgbClr>
                </a:solidFill>
              </a:rPr>
              <a:pPr/>
              <a:t>49</a:t>
            </a:fld>
            <a:endParaRPr lang="en-US" dirty="0">
              <a:solidFill>
                <a:srgbClr val="000000">
                  <a:tint val="75000"/>
                </a:srgbClr>
              </a:solidFill>
            </a:endParaRPr>
          </a:p>
        </p:txBody>
      </p:sp>
      <p:sp>
        <p:nvSpPr>
          <p:cNvPr id="5" name="Rectangle 4"/>
          <p:cNvSpPr/>
          <p:nvPr/>
        </p:nvSpPr>
        <p:spPr>
          <a:xfrm>
            <a:off x="3629262" y="2862172"/>
            <a:ext cx="5229860" cy="923330"/>
          </a:xfrm>
          <a:prstGeom prst="rect">
            <a:avLst/>
          </a:prstGeom>
        </p:spPr>
        <p:txBody>
          <a:bodyPr wrap="square">
            <a:spAutoFit/>
          </a:bodyPr>
          <a:lstStyle/>
          <a:p>
            <a:pPr marL="285750" indent="-285750">
              <a:buFont typeface="Arial" panose="020B0604020202020204" pitchFamily="34" charset="0"/>
              <a:buChar char="•"/>
            </a:pPr>
            <a:r>
              <a:rPr lang="fi-FI" sz="1800" dirty="0">
                <a:latin typeface="+mn-lt"/>
              </a:rPr>
              <a:t>In case of </a:t>
            </a:r>
            <a:r>
              <a:rPr lang="en-US" sz="1800" dirty="0">
                <a:latin typeface="+mn-lt"/>
              </a:rPr>
              <a:t>measurement does not reach the specified acceptance value</a:t>
            </a:r>
            <a:r>
              <a:rPr lang="fi-FI" sz="1800" dirty="0">
                <a:latin typeface="+mn-lt"/>
              </a:rPr>
              <a:t>, </a:t>
            </a:r>
            <a:r>
              <a:rPr lang="en-US" sz="1800" b="1" dirty="0">
                <a:highlight>
                  <a:srgbClr val="FF0000"/>
                </a:highlight>
                <a:latin typeface="+mn-lt"/>
                <a:ea typeface="Arial" panose="020B0604020202020204" pitchFamily="34" charset="0"/>
                <a:cs typeface="Times New Roman" panose="02020603050405020304" pitchFamily="18" charset="0"/>
              </a:rPr>
              <a:t>NOT OK*</a:t>
            </a:r>
            <a:r>
              <a:rPr lang="fi-FI" sz="1800" b="1" dirty="0">
                <a:latin typeface="+mn-lt"/>
              </a:rPr>
              <a:t> </a:t>
            </a:r>
            <a:r>
              <a:rPr lang="fi-FI" sz="1800" dirty="0">
                <a:latin typeface="+mn-lt"/>
              </a:rPr>
              <a:t>is </a:t>
            </a:r>
            <a:r>
              <a:rPr lang="en-US" sz="1800" dirty="0">
                <a:latin typeface="+mn-lt"/>
              </a:rPr>
              <a:t>written to the </a:t>
            </a:r>
            <a:r>
              <a:rPr lang="en-US" sz="1800" b="1" dirty="0" err="1">
                <a:latin typeface="+mn-lt"/>
              </a:rPr>
              <a:t>Verify_Ok</a:t>
            </a:r>
            <a:r>
              <a:rPr lang="fi-FI" sz="1800" dirty="0">
                <a:latin typeface="+mn-lt"/>
              </a:rPr>
              <a:t>.</a:t>
            </a:r>
            <a:endParaRPr lang="en-US" sz="1800" dirty="0">
              <a:latin typeface="+mn-lt"/>
            </a:endParaRPr>
          </a:p>
        </p:txBody>
      </p:sp>
      <p:pic>
        <p:nvPicPr>
          <p:cNvPr id="12" name="Picture 1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41170" y="2751151"/>
            <a:ext cx="3189234" cy="2902226"/>
          </a:xfrm>
          <a:prstGeom prst="rect">
            <a:avLst/>
          </a:prstGeom>
        </p:spPr>
      </p:pic>
      <p:sp>
        <p:nvSpPr>
          <p:cNvPr id="24" name="Rectangle 23"/>
          <p:cNvSpPr/>
          <p:nvPr/>
        </p:nvSpPr>
        <p:spPr bwMode="auto">
          <a:xfrm>
            <a:off x="3672398" y="2857373"/>
            <a:ext cx="5229860" cy="928129"/>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13" name="Right Arrow 12"/>
          <p:cNvSpPr/>
          <p:nvPr/>
        </p:nvSpPr>
        <p:spPr bwMode="auto">
          <a:xfrm>
            <a:off x="3333629" y="3033700"/>
            <a:ext cx="405746" cy="240642"/>
          </a:xfrm>
          <a:prstGeom prst="rightArrow">
            <a:avLst/>
          </a:prstGeom>
          <a:solidFill>
            <a:srgbClr val="FF0000"/>
          </a:solidFill>
          <a:ln w="28575" cap="flat" cmpd="sng" algn="ctr">
            <a:solidFill>
              <a:srgbClr val="FF0000"/>
            </a:solidFill>
            <a:prstDash val="solid"/>
            <a:round/>
            <a:headEnd type="none" w="med" len="med"/>
            <a:tailEnd type="none" w="med" len="med"/>
          </a:ln>
          <a:effectLst/>
          <a:scene3d>
            <a:camera prst="orthographicFront"/>
            <a:lightRig rig="soft" dir="t"/>
          </a:scene3d>
          <a:sp3d extrusionH="101600" contourW="6350" prstMaterial="matte">
            <a:bevelT w="101600" h="127000"/>
            <a:bevelB w="95250" h="1016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452059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504567948"/>
              </p:ext>
            </p:extLst>
          </p:nvPr>
        </p:nvGraphicFramePr>
        <p:xfrm>
          <a:off x="404213" y="1504608"/>
          <a:ext cx="8320418" cy="4810766"/>
        </p:xfrm>
        <a:graphic>
          <a:graphicData uri="http://schemas.openxmlformats.org/drawingml/2006/table">
            <a:tbl>
              <a:tblPr firstRow="1" bandRow="1">
                <a:tableStyleId>{5C22544A-7EE6-4342-B048-85BDC9FD1C3A}</a:tableStyleId>
              </a:tblPr>
              <a:tblGrid>
                <a:gridCol w="1520003">
                  <a:extLst>
                    <a:ext uri="{9D8B030D-6E8A-4147-A177-3AD203B41FA5}">
                      <a16:colId xmlns:a16="http://schemas.microsoft.com/office/drawing/2014/main" val="20000"/>
                    </a:ext>
                  </a:extLst>
                </a:gridCol>
                <a:gridCol w="2846567">
                  <a:extLst>
                    <a:ext uri="{9D8B030D-6E8A-4147-A177-3AD203B41FA5}">
                      <a16:colId xmlns:a16="http://schemas.microsoft.com/office/drawing/2014/main" val="20001"/>
                    </a:ext>
                  </a:extLst>
                </a:gridCol>
                <a:gridCol w="1812897">
                  <a:extLst>
                    <a:ext uri="{9D8B030D-6E8A-4147-A177-3AD203B41FA5}">
                      <a16:colId xmlns:a16="http://schemas.microsoft.com/office/drawing/2014/main" val="20002"/>
                    </a:ext>
                  </a:extLst>
                </a:gridCol>
                <a:gridCol w="1012874">
                  <a:extLst>
                    <a:ext uri="{9D8B030D-6E8A-4147-A177-3AD203B41FA5}">
                      <a16:colId xmlns:a16="http://schemas.microsoft.com/office/drawing/2014/main" val="20003"/>
                    </a:ext>
                  </a:extLst>
                </a:gridCol>
                <a:gridCol w="1128077">
                  <a:extLst>
                    <a:ext uri="{9D8B030D-6E8A-4147-A177-3AD203B41FA5}">
                      <a16:colId xmlns:a16="http://schemas.microsoft.com/office/drawing/2014/main" val="20004"/>
                    </a:ext>
                  </a:extLst>
                </a:gridCol>
              </a:tblGrid>
              <a:tr h="764193">
                <a:tc>
                  <a:txBody>
                    <a:bodyPr/>
                    <a:lstStyle/>
                    <a:p>
                      <a:r>
                        <a:rPr lang="en-US" sz="1400" dirty="0"/>
                        <a:t>QA</a:t>
                      </a:r>
                      <a:r>
                        <a:rPr lang="en-US" sz="1400" baseline="0" dirty="0"/>
                        <a:t> procedure</a:t>
                      </a:r>
                      <a:endParaRPr lang="en-US" sz="1400" dirty="0"/>
                    </a:p>
                  </a:txBody>
                  <a:tcPr/>
                </a:tc>
                <a:tc>
                  <a:txBody>
                    <a:bodyPr/>
                    <a:lstStyle/>
                    <a:p>
                      <a:r>
                        <a:rPr lang="en-US" sz="1400" dirty="0"/>
                        <a:t>Description</a:t>
                      </a:r>
                    </a:p>
                  </a:txBody>
                  <a:tcPr/>
                </a:tc>
                <a:tc>
                  <a:txBody>
                    <a:bodyPr/>
                    <a:lstStyle/>
                    <a:p>
                      <a:r>
                        <a:rPr lang="en-US" sz="1400" dirty="0"/>
                        <a:t>Frequency</a:t>
                      </a:r>
                    </a:p>
                  </a:txBody>
                  <a:tcPr/>
                </a:tc>
                <a:tc>
                  <a:txBody>
                    <a:bodyPr/>
                    <a:lstStyle/>
                    <a:p>
                      <a:r>
                        <a:rPr lang="en-US" sz="1400" dirty="0"/>
                        <a:t>Detected</a:t>
                      </a:r>
                      <a:r>
                        <a:rPr lang="en-US" sz="1400" baseline="0" dirty="0"/>
                        <a:t> failure</a:t>
                      </a:r>
                      <a:endParaRPr lang="en-US" sz="1400" dirty="0"/>
                    </a:p>
                  </a:txBody>
                  <a:tcPr/>
                </a:tc>
                <a:tc>
                  <a:txBody>
                    <a:bodyPr/>
                    <a:lstStyle/>
                    <a:p>
                      <a:r>
                        <a:rPr lang="en-US" sz="1400" dirty="0"/>
                        <a:t>Reference</a:t>
                      </a:r>
                    </a:p>
                  </a:txBody>
                  <a:tcPr/>
                </a:tc>
                <a:extLst>
                  <a:ext uri="{0D108BD9-81ED-4DB2-BD59-A6C34878D82A}">
                    <a16:rowId xmlns:a16="http://schemas.microsoft.com/office/drawing/2014/main" val="10000"/>
                  </a:ext>
                </a:extLst>
              </a:tr>
              <a:tr h="1135717">
                <a:tc>
                  <a:txBody>
                    <a:bodyPr/>
                    <a:lstStyle/>
                    <a:p>
                      <a:r>
                        <a:rPr lang="en-US" sz="1400" dirty="0"/>
                        <a:t>SNR Test</a:t>
                      </a:r>
                    </a:p>
                  </a:txBody>
                  <a:tcPr/>
                </a:tc>
                <a:tc>
                  <a:txBody>
                    <a:bodyPr/>
                    <a:lstStyle/>
                    <a:p>
                      <a:r>
                        <a:rPr lang="en-US" sz="1400" dirty="0"/>
                        <a:t>Checks the element-wise signal-to-noise ratio of the Marlin Anterior</a:t>
                      </a:r>
                      <a:r>
                        <a:rPr lang="en-US" sz="1400" baseline="0" dirty="0"/>
                        <a:t> </a:t>
                      </a:r>
                      <a:r>
                        <a:rPr lang="en-US" sz="1400" dirty="0"/>
                        <a:t>and Posterior Coils.</a:t>
                      </a:r>
                    </a:p>
                  </a:txBody>
                  <a:tcPr/>
                </a:tc>
                <a:tc>
                  <a:txBody>
                    <a:bodyPr/>
                    <a:lstStyle/>
                    <a:p>
                      <a:r>
                        <a:rPr lang="en-US" sz="1400" dirty="0"/>
                        <a:t>Daily </a:t>
                      </a:r>
                    </a:p>
                    <a:p>
                      <a:pPr marL="285750" indent="-285750">
                        <a:buFont typeface="Arial" panose="020B0604020202020204" pitchFamily="34" charset="0"/>
                        <a:buChar char="•"/>
                      </a:pPr>
                      <a:r>
                        <a:rPr lang="en-US" sz="1400" dirty="0"/>
                        <a:t>Not required when PIQT is performed</a:t>
                      </a:r>
                    </a:p>
                    <a:p>
                      <a:pPr marL="285750" indent="-285750">
                        <a:buFont typeface="Arial" panose="020B0604020202020204" pitchFamily="34" charset="0"/>
                        <a:buChar char="•"/>
                      </a:pPr>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0001"/>
                  </a:ext>
                </a:extLst>
              </a:tr>
              <a:tr h="1232582">
                <a:tc>
                  <a:txBody>
                    <a:bodyPr/>
                    <a:lstStyle/>
                    <a:p>
                      <a:r>
                        <a:rPr lang="en-US" sz="1400" dirty="0"/>
                        <a:t>Scaling Test</a:t>
                      </a:r>
                      <a:r>
                        <a:rPr lang="en-US" sz="1400" baseline="0" dirty="0"/>
                        <a:t> TRA Scaling Test COR</a:t>
                      </a:r>
                      <a:endParaRPr lang="en-US" sz="1400" dirty="0"/>
                    </a:p>
                  </a:txBody>
                  <a:tcPr/>
                </a:tc>
                <a:tc>
                  <a:txBody>
                    <a:bodyPr/>
                    <a:lstStyle/>
                    <a:p>
                      <a:r>
                        <a:rPr lang="en-US" sz="1400" dirty="0"/>
                        <a:t>Transverse and coronal scan for checking image spatial scaling and geometric accuracy within small FOV.</a:t>
                      </a:r>
                    </a:p>
                  </a:txBody>
                  <a:tcPr/>
                </a:tc>
                <a:tc>
                  <a:txBody>
                    <a:bodyPr/>
                    <a:lstStyle/>
                    <a:p>
                      <a:r>
                        <a:rPr lang="en-US" sz="1400" dirty="0"/>
                        <a:t>Daily </a:t>
                      </a:r>
                    </a:p>
                    <a:p>
                      <a:pPr marL="285750" indent="-285750">
                        <a:buFont typeface="Arial" panose="020B0604020202020204" pitchFamily="34" charset="0"/>
                        <a:buChar char="•"/>
                      </a:pPr>
                      <a:r>
                        <a:rPr lang="en-US" sz="1400" dirty="0"/>
                        <a:t>Not required when PIQT is performed</a:t>
                      </a:r>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0002"/>
                  </a:ext>
                </a:extLst>
              </a:tr>
              <a:tr h="1655751">
                <a:tc>
                  <a:txBody>
                    <a:bodyPr/>
                    <a:lstStyle/>
                    <a:p>
                      <a:r>
                        <a:rPr lang="en-US" sz="1400" dirty="0"/>
                        <a:t>Periodic Image Quality Test (PIQT)</a:t>
                      </a:r>
                    </a:p>
                  </a:txBody>
                  <a:tcPr/>
                </a:tc>
                <a:tc>
                  <a:txBody>
                    <a:bodyPr/>
                    <a:lstStyle/>
                    <a:p>
                      <a:r>
                        <a:rPr lang="en-US" sz="1400" dirty="0"/>
                        <a:t>Evaluates the key properties of MR system performance with three</a:t>
                      </a:r>
                      <a:r>
                        <a:rPr lang="en-US" sz="1400" baseline="0" dirty="0"/>
                        <a:t> </a:t>
                      </a:r>
                      <a:r>
                        <a:rPr lang="en-US" sz="1400" dirty="0"/>
                        <a:t>scans. </a:t>
                      </a:r>
                    </a:p>
                    <a:p>
                      <a:pPr marL="285750" indent="-285750">
                        <a:buFont typeface="Arial" panose="020B0604020202020204" pitchFamily="34" charset="0"/>
                        <a:buChar char="•"/>
                      </a:pPr>
                      <a:r>
                        <a:rPr lang="en-US" sz="1400" dirty="0"/>
                        <a:t>Does not assess the element-wise signal-to-noise</a:t>
                      </a:r>
                      <a:r>
                        <a:rPr lang="en-US" sz="1400" baseline="0" dirty="0"/>
                        <a:t> </a:t>
                      </a:r>
                      <a:r>
                        <a:rPr lang="en-US" sz="1400" dirty="0"/>
                        <a:t>ratio nor scaling in the coronal plane.</a:t>
                      </a:r>
                    </a:p>
                  </a:txBody>
                  <a:tcPr/>
                </a:tc>
                <a:tc>
                  <a:txBody>
                    <a:bodyPr/>
                    <a:lstStyle/>
                    <a:p>
                      <a:r>
                        <a:rPr lang="en-US" sz="1400" dirty="0"/>
                        <a:t>Weekly</a:t>
                      </a:r>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0003"/>
                  </a:ext>
                </a:extLst>
              </a:tr>
            </a:tbl>
          </a:graphicData>
        </a:graphic>
      </p:graphicFrame>
      <p:sp>
        <p:nvSpPr>
          <p:cNvPr id="8" name="Text Placeholder 9"/>
          <p:cNvSpPr txBox="1">
            <a:spLocks/>
          </p:cNvSpPr>
          <p:nvPr/>
        </p:nvSpPr>
        <p:spPr>
          <a:xfrm>
            <a:off x="360010" y="1086467"/>
            <a:ext cx="8368900" cy="41814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Daily and weekly QA measurements are listed in the table below.</a:t>
            </a:r>
            <a:endParaRPr lang="en-US" sz="1800" dirty="0">
              <a:cs typeface="Calibri" panose="020F0502020204030204" pitchFamily="34" charset="0"/>
            </a:endParaRPr>
          </a:p>
          <a:p>
            <a:pPr marL="0" indent="0">
              <a:spcBef>
                <a:spcPts val="0"/>
              </a:spcBef>
              <a:buNone/>
            </a:pPr>
            <a:endParaRPr lang="en-US" sz="1800" dirty="0"/>
          </a:p>
          <a:p>
            <a:pPr marL="0" indent="0">
              <a:spcBef>
                <a:spcPts val="0"/>
              </a:spcBef>
              <a:buNone/>
            </a:pPr>
            <a:endParaRPr lang="en-US" sz="1800" dirty="0"/>
          </a:p>
          <a:p>
            <a:pPr>
              <a:spcBef>
                <a:spcPts val="0"/>
              </a:spcBef>
            </a:pPr>
            <a:endParaRPr lang="en-US" sz="1800" dirty="0">
              <a:latin typeface="Calibri" panose="020F0502020204030204" pitchFamily="34" charset="0"/>
              <a:cs typeface="Calibri" panose="020F0502020204030204" pitchFamily="34" charset="0"/>
            </a:endParaRPr>
          </a:p>
        </p:txBody>
      </p:sp>
      <p:sp>
        <p:nvSpPr>
          <p:cNvPr id="14" name="Title 1"/>
          <p:cNvSpPr txBox="1">
            <a:spLocks/>
          </p:cNvSpPr>
          <p:nvPr/>
        </p:nvSpPr>
        <p:spPr>
          <a:xfrm>
            <a:off x="360010" y="153649"/>
            <a:ext cx="8203545"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QA Overview</a:t>
            </a:r>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5</a:t>
            </a:fld>
            <a:endParaRPr lang="en-US" dirty="0">
              <a:solidFill>
                <a:srgbClr val="000000">
                  <a:tint val="75000"/>
                </a:srgbClr>
              </a:solidFill>
            </a:endParaRPr>
          </a:p>
        </p:txBody>
      </p:sp>
      <p:grpSp>
        <p:nvGrpSpPr>
          <p:cNvPr id="9" name="Group 8"/>
          <p:cNvGrpSpPr/>
          <p:nvPr/>
        </p:nvGrpSpPr>
        <p:grpSpPr>
          <a:xfrm>
            <a:off x="6578628" y="2318440"/>
            <a:ext cx="2142331" cy="1125453"/>
            <a:chOff x="6686552" y="3922818"/>
            <a:chExt cx="2505077" cy="1257300"/>
          </a:xfrm>
        </p:grpSpPr>
        <p:pic>
          <p:nvPicPr>
            <p:cNvPr id="10" name="Picture 12_" descr="ffu_section"/>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934329" y="3922818"/>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C:\Users\310118826\Documents\MR-Linac\QA\Esitykset\Kuvia\broken_elemen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686552" y="3922818"/>
              <a:ext cx="1256400" cy="1256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6575964" y="3475697"/>
            <a:ext cx="2139514" cy="1223038"/>
            <a:chOff x="7193159" y="3464493"/>
            <a:chExt cx="1659889" cy="844078"/>
          </a:xfrm>
        </p:grpSpPr>
        <p:grpSp>
          <p:nvGrpSpPr>
            <p:cNvPr id="13" name="Group 12"/>
            <p:cNvGrpSpPr/>
            <p:nvPr/>
          </p:nvGrpSpPr>
          <p:grpSpPr>
            <a:xfrm>
              <a:off x="7193159" y="3464493"/>
              <a:ext cx="860572" cy="844078"/>
              <a:chOff x="7193159" y="3464493"/>
              <a:chExt cx="860572" cy="844078"/>
            </a:xfrm>
          </p:grpSpPr>
          <p:sp>
            <p:nvSpPr>
              <p:cNvPr id="16" name="Rectangle 15"/>
              <p:cNvSpPr/>
              <p:nvPr/>
            </p:nvSpPr>
            <p:spPr>
              <a:xfrm>
                <a:off x="7196864" y="3464493"/>
                <a:ext cx="856867" cy="8440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0" descr="spl_section"/>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193159" y="3464493"/>
                <a:ext cx="836209" cy="844078"/>
              </a:xfrm>
              <a:prstGeom prst="rect">
                <a:avLst/>
              </a:prstGeom>
              <a:solidFill>
                <a:schemeClr val="tx2"/>
              </a:solidFill>
            </p:spPr>
          </p:pic>
        </p:grpSp>
        <p:pic>
          <p:nvPicPr>
            <p:cNvPr id="15" name="Picture 10_" descr="spl_section"/>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983393" y="3464493"/>
              <a:ext cx="869655" cy="844078"/>
            </a:xfrm>
            <a:prstGeom prst="rect">
              <a:avLst/>
            </a:prstGeom>
            <a:solidFill>
              <a:schemeClr val="tx2"/>
            </a:solidFill>
          </p:spPr>
        </p:pic>
      </p:grpSp>
    </p:spTree>
    <p:extLst>
      <p:ext uri="{BB962C8B-B14F-4D97-AF65-F5344CB8AC3E}">
        <p14:creationId xmlns:p14="http://schemas.microsoft.com/office/powerpoint/2010/main" val="9619753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1" y="0"/>
            <a:ext cx="3487479" cy="6858000"/>
          </a:xfrm>
          <a:prstGeom prst="roundRect">
            <a:avLst>
              <a:gd name="adj" fmla="val 984"/>
            </a:avLst>
          </a:prstGeom>
          <a:solidFill>
            <a:schemeClr val="bg1"/>
          </a:solidFill>
          <a:ln w="28575" cap="flat" cmpd="sng" algn="ctr">
            <a:solidFill>
              <a:srgbClr val="D9D9D9"/>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endParaRPr lang="en-US" sz="2000" b="1" dirty="0">
              <a:solidFill>
                <a:schemeClr val="bg1">
                  <a:lumMod val="95000"/>
                </a:schemeClr>
              </a:solidFill>
              <a:latin typeface="Calibri" panose="020F0502020204030204"/>
            </a:endParaRPr>
          </a:p>
        </p:txBody>
      </p:sp>
      <p:sp>
        <p:nvSpPr>
          <p:cNvPr id="11" name="Rounded Rectangle 10"/>
          <p:cNvSpPr/>
          <p:nvPr/>
        </p:nvSpPr>
        <p:spPr bwMode="auto">
          <a:xfrm>
            <a:off x="84591" y="2042984"/>
            <a:ext cx="3318295" cy="4591652"/>
          </a:xfrm>
          <a:prstGeom prst="roundRect">
            <a:avLst>
              <a:gd name="adj" fmla="val 232"/>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Evaluate the Results</a:t>
            </a:r>
            <a:endParaRPr lang="en-US" sz="3200" dirty="0">
              <a:solidFill>
                <a:srgbClr val="585C7C"/>
              </a:solidFill>
              <a:latin typeface="Calibri" panose="020F0502020204030204" pitchFamily="34" charset="0"/>
              <a:cs typeface="Calibri" panose="020F0502020204030204" pitchFamily="34" charset="0"/>
            </a:endParaRPr>
          </a:p>
        </p:txBody>
      </p:sp>
      <p:sp>
        <p:nvSpPr>
          <p:cNvPr id="2" name="Text Placeholder 1"/>
          <p:cNvSpPr>
            <a:spLocks noGrp="1"/>
          </p:cNvSpPr>
          <p:nvPr>
            <p:ph type="body" sz="quarter" idx="13"/>
          </p:nvPr>
        </p:nvSpPr>
        <p:spPr>
          <a:xfrm>
            <a:off x="3648487" y="1383659"/>
            <a:ext cx="5265353" cy="4779016"/>
          </a:xfrm>
        </p:spPr>
        <p:txBody>
          <a:bodyPr/>
          <a:lstStyle/>
          <a:p>
            <a:pPr marL="285750" indent="-285750">
              <a:buFont typeface="Arial" panose="020B0604020202020204" pitchFamily="34" charset="0"/>
              <a:buChar char="•"/>
            </a:pPr>
            <a:r>
              <a:rPr lang="en-US" dirty="0"/>
              <a:t>Test result can be viewed in </a:t>
            </a:r>
            <a:r>
              <a:rPr lang="en-US" dirty="0">
                <a:cs typeface="Calibri" panose="020F0502020204030204" pitchFamily="34" charset="0"/>
              </a:rPr>
              <a:t>the </a:t>
            </a:r>
            <a:r>
              <a:rPr lang="en-US" b="1" dirty="0">
                <a:cs typeface="Calibri" panose="020F0502020204030204" pitchFamily="34" charset="0"/>
              </a:rPr>
              <a:t>Image View </a:t>
            </a:r>
            <a:r>
              <a:rPr lang="en-US" dirty="0">
                <a:cs typeface="Calibri" panose="020F0502020204030204" pitchFamily="34" charset="0"/>
              </a:rPr>
              <a:t>of the System performance Tool.</a:t>
            </a:r>
          </a:p>
          <a:p>
            <a:pPr marL="285750" indent="-285750">
              <a:buFont typeface="Arial" panose="020B0604020202020204" pitchFamily="34" charset="0"/>
              <a:buChar char="•"/>
            </a:pPr>
            <a:endParaRPr lang="en-US" sz="1000" dirty="0">
              <a:cs typeface="Calibri" panose="020F0502020204030204" pitchFamily="34" charset="0"/>
            </a:endParaRPr>
          </a:p>
          <a:p>
            <a:pPr marL="285750" indent="-285750">
              <a:buFont typeface="Arial" panose="020B0604020202020204" pitchFamily="34" charset="0"/>
              <a:buChar char="•"/>
            </a:pPr>
            <a:r>
              <a:rPr lang="fi-FI" dirty="0">
                <a:cs typeface="Calibri" panose="020F0502020204030204" pitchFamily="34" charset="0"/>
              </a:rPr>
              <a:t>Select </a:t>
            </a:r>
            <a:r>
              <a:rPr lang="fi-FI" b="1" dirty="0">
                <a:cs typeface="Calibri" panose="020F0502020204030204" pitchFamily="34" charset="0"/>
              </a:rPr>
              <a:t>Image View &gt; current study name </a:t>
            </a:r>
          </a:p>
          <a:p>
            <a:pPr marL="216000" lvl="1" indent="0"/>
            <a:r>
              <a:rPr lang="fi-FI" b="1" dirty="0">
                <a:cs typeface="Calibri" panose="020F0502020204030204" pitchFamily="34" charset="0"/>
              </a:rPr>
              <a:t>&gt; </a:t>
            </a:r>
            <a:r>
              <a:rPr lang="en-US" b="1" dirty="0">
                <a:cs typeface="Calibri" panose="020F0502020204030204" pitchFamily="34" charset="0"/>
              </a:rPr>
              <a:t>PIQT</a:t>
            </a:r>
            <a:r>
              <a:rPr lang="fi-FI" dirty="0">
                <a:cs typeface="Calibri" panose="020F0502020204030204" pitchFamily="34" charset="0"/>
              </a:rPr>
              <a:t> </a:t>
            </a:r>
            <a:r>
              <a:rPr lang="en-US" dirty="0"/>
              <a:t>and open the folder to review PIQT results</a:t>
            </a:r>
          </a:p>
          <a:p>
            <a:pPr marL="216000" lvl="1" indent="0"/>
            <a:r>
              <a:rPr lang="en-US" b="1" dirty="0"/>
              <a:t>&gt; MRL_QA_SNR </a:t>
            </a:r>
            <a:r>
              <a:rPr lang="en-US" dirty="0"/>
              <a:t>and open the folder to review SNR test results</a:t>
            </a:r>
          </a:p>
          <a:p>
            <a:pPr marL="216000" lvl="1" indent="0"/>
            <a:r>
              <a:rPr lang="en-US" b="1" dirty="0"/>
              <a:t>&gt; MRL_QA_SCALING </a:t>
            </a:r>
            <a:r>
              <a:rPr lang="en-US" dirty="0"/>
              <a:t>and open the folder to review scaling test in transverse and coronal planes.</a:t>
            </a:r>
          </a:p>
          <a:p>
            <a:pPr marL="501750" lvl="1"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dirty="0"/>
              <a:t>Select a scan, double-click the slice to display the image.</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dirty="0"/>
              <a:t>The analysis results are shown on the right side of the image.</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dirty="0"/>
              <a:t>Select </a:t>
            </a:r>
            <a:r>
              <a:rPr lang="en-US" b="1" dirty="0"/>
              <a:t>Patient &gt; Open for Review </a:t>
            </a:r>
            <a:r>
              <a:rPr lang="en-US" dirty="0"/>
              <a:t>to view the images.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fi-FI" dirty="0">
              <a:latin typeface="Calibri" panose="020F0502020204030204"/>
            </a:endParaRPr>
          </a:p>
        </p:txBody>
      </p:sp>
      <p:sp>
        <p:nvSpPr>
          <p:cNvPr id="20" name="TextBox 19"/>
          <p:cNvSpPr txBox="1"/>
          <p:nvPr/>
        </p:nvSpPr>
        <p:spPr>
          <a:xfrm>
            <a:off x="213612" y="6061058"/>
            <a:ext cx="3088431" cy="261610"/>
          </a:xfrm>
          <a:prstGeom prst="rect">
            <a:avLst/>
          </a:prstGeom>
          <a:noFill/>
        </p:spPr>
        <p:txBody>
          <a:bodyPr wrap="square" rtlCol="0">
            <a:spAutoFit/>
          </a:bodyPr>
          <a:lstStyle/>
          <a:p>
            <a:pPr algn="ctr"/>
            <a:r>
              <a:rPr lang="en-US" sz="1100" i="1" dirty="0">
                <a:solidFill>
                  <a:schemeClr val="tx1">
                    <a:lumMod val="75000"/>
                    <a:lumOff val="25000"/>
                  </a:schemeClr>
                </a:solidFill>
                <a:latin typeface="Calibri" panose="020F0502020204030204" pitchFamily="34" charset="0"/>
                <a:cs typeface="Calibri" panose="020F0502020204030204" pitchFamily="34" charset="0"/>
              </a:rPr>
              <a:t>Example of the result of the PIQT</a:t>
            </a:r>
          </a:p>
        </p:txBody>
      </p:sp>
      <p:sp>
        <p:nvSpPr>
          <p:cNvPr id="3" name="Slide Number Placeholder 2"/>
          <p:cNvSpPr>
            <a:spLocks noGrp="1"/>
          </p:cNvSpPr>
          <p:nvPr>
            <p:ph type="sldNum" sz="quarter" idx="4"/>
          </p:nvPr>
        </p:nvSpPr>
        <p:spPr/>
        <p:txBody>
          <a:bodyPr/>
          <a:lstStyle/>
          <a:p>
            <a:fld id="{BF6EE56F-7E62-4925-8F8D-EE0C8B8E832F}" type="slidenum">
              <a:rPr lang="en-US" smtClean="0">
                <a:solidFill>
                  <a:srgbClr val="000000">
                    <a:tint val="75000"/>
                  </a:srgbClr>
                </a:solidFill>
              </a:rPr>
              <a:pPr/>
              <a:t>50</a:t>
            </a:fld>
            <a:endParaRPr lang="en-US" dirty="0">
              <a:solidFill>
                <a:srgbClr val="000000">
                  <a:tint val="75000"/>
                </a:srgbClr>
              </a:solidFill>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13613" y="2751151"/>
            <a:ext cx="3088430" cy="3297626"/>
          </a:xfrm>
          <a:prstGeom prst="rect">
            <a:avLst/>
          </a:prstGeom>
        </p:spPr>
      </p:pic>
    </p:spTree>
    <p:extLst>
      <p:ext uri="{BB962C8B-B14F-4D97-AF65-F5344CB8AC3E}">
        <p14:creationId xmlns:p14="http://schemas.microsoft.com/office/powerpoint/2010/main" val="2936650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1" y="0"/>
            <a:ext cx="3487479" cy="6858000"/>
          </a:xfrm>
          <a:prstGeom prst="roundRect">
            <a:avLst>
              <a:gd name="adj" fmla="val 984"/>
            </a:avLst>
          </a:prstGeom>
          <a:solidFill>
            <a:schemeClr val="bg1"/>
          </a:solidFill>
          <a:ln w="28575" cap="flat" cmpd="sng" algn="ctr">
            <a:solidFill>
              <a:srgbClr val="D9D9D9"/>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endParaRPr lang="en-US" sz="2000" b="1" dirty="0">
              <a:solidFill>
                <a:schemeClr val="bg1">
                  <a:lumMod val="95000"/>
                </a:schemeClr>
              </a:solidFill>
              <a:latin typeface="Calibri" panose="020F0502020204030204"/>
            </a:endParaRPr>
          </a:p>
        </p:txBody>
      </p:sp>
      <p:sp>
        <p:nvSpPr>
          <p:cNvPr id="9" name="Rounded Rectangle 8"/>
          <p:cNvSpPr/>
          <p:nvPr/>
        </p:nvSpPr>
        <p:spPr bwMode="auto">
          <a:xfrm>
            <a:off x="84591" y="1243914"/>
            <a:ext cx="3318295" cy="5390722"/>
          </a:xfrm>
          <a:prstGeom prst="roundRect">
            <a:avLst>
              <a:gd name="adj" fmla="val 232"/>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View Trend</a:t>
            </a:r>
            <a:endParaRPr lang="en-US" sz="3200" dirty="0">
              <a:solidFill>
                <a:srgbClr val="585C7C"/>
              </a:solidFill>
              <a:latin typeface="Calibri" panose="020F0502020204030204" pitchFamily="34" charset="0"/>
              <a:cs typeface="Calibri" panose="020F0502020204030204" pitchFamily="34" charset="0"/>
            </a:endParaRPr>
          </a:p>
        </p:txBody>
      </p:sp>
      <p:sp>
        <p:nvSpPr>
          <p:cNvPr id="2" name="Text Placeholder 1"/>
          <p:cNvSpPr>
            <a:spLocks noGrp="1"/>
          </p:cNvSpPr>
          <p:nvPr>
            <p:ph type="body" sz="quarter" idx="13"/>
          </p:nvPr>
        </p:nvSpPr>
        <p:spPr>
          <a:xfrm>
            <a:off x="3648487" y="1383659"/>
            <a:ext cx="5265353" cy="4779016"/>
          </a:xfrm>
        </p:spPr>
        <p:txBody>
          <a:bodyPr/>
          <a:lstStyle/>
          <a:p>
            <a:pPr marL="285750" indent="-285750">
              <a:buFont typeface="Arial" panose="020B0604020202020204" pitchFamily="34" charset="0"/>
              <a:buChar char="•"/>
            </a:pPr>
            <a:r>
              <a:rPr lang="en-US" dirty="0"/>
              <a:t>Trending tool can be used for monitor system performance over time and potentially detect forthcoming image quality issues.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Trending tool can be viewed in </a:t>
            </a:r>
            <a:r>
              <a:rPr lang="en-US" dirty="0">
                <a:cs typeface="Calibri" panose="020F0502020204030204" pitchFamily="34" charset="0"/>
              </a:rPr>
              <a:t>the </a:t>
            </a:r>
            <a:r>
              <a:rPr lang="en-US" b="1" dirty="0">
                <a:cs typeface="Calibri" panose="020F0502020204030204" pitchFamily="34" charset="0"/>
              </a:rPr>
              <a:t>Image View </a:t>
            </a:r>
            <a:r>
              <a:rPr lang="en-US" dirty="0">
                <a:cs typeface="Calibri" panose="020F0502020204030204" pitchFamily="34" charset="0"/>
              </a:rPr>
              <a:t>of the System performance Tool.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Select the correct study from the examination list, right-click the folder &gt;</a:t>
            </a:r>
            <a:r>
              <a:rPr lang="en-US" dirty="0">
                <a:solidFill>
                  <a:srgbClr val="FF0000"/>
                </a:solidFill>
              </a:rPr>
              <a:t> </a:t>
            </a:r>
            <a:r>
              <a:rPr lang="en-US" b="1" dirty="0"/>
              <a:t>View Trend.</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Select the parameters to be displayed.</a:t>
            </a:r>
          </a:p>
          <a:p>
            <a:pPr marL="501750" lvl="1" indent="-285750">
              <a:buFont typeface="Arial" panose="020B0604020202020204" pitchFamily="34" charset="0"/>
              <a:buChar char="•"/>
            </a:pPr>
            <a:r>
              <a:rPr lang="en-US" dirty="0"/>
              <a:t>Up to 5 parameters can be selected.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fi-FI" dirty="0">
              <a:latin typeface="Calibri" panose="020F0502020204030204"/>
            </a:endParaRPr>
          </a:p>
        </p:txBody>
      </p:sp>
      <p:sp>
        <p:nvSpPr>
          <p:cNvPr id="20" name="TextBox 19"/>
          <p:cNvSpPr txBox="1"/>
          <p:nvPr/>
        </p:nvSpPr>
        <p:spPr>
          <a:xfrm>
            <a:off x="214718" y="6265697"/>
            <a:ext cx="3086219" cy="261610"/>
          </a:xfrm>
          <a:prstGeom prst="rect">
            <a:avLst/>
          </a:prstGeom>
          <a:noFill/>
        </p:spPr>
        <p:txBody>
          <a:bodyPr wrap="square" rtlCol="0">
            <a:spAutoFit/>
          </a:bodyPr>
          <a:lstStyle/>
          <a:p>
            <a:pPr algn="ctr"/>
            <a:r>
              <a:rPr lang="en-US" sz="1100" b="1" i="1" dirty="0">
                <a:solidFill>
                  <a:schemeClr val="tx1">
                    <a:lumMod val="75000"/>
                    <a:lumOff val="25000"/>
                  </a:schemeClr>
                </a:solidFill>
                <a:latin typeface="Calibri" panose="020F0502020204030204" pitchFamily="34" charset="0"/>
                <a:cs typeface="Calibri" panose="020F0502020204030204" pitchFamily="34" charset="0"/>
              </a:rPr>
              <a:t>Trend select </a:t>
            </a:r>
            <a:r>
              <a:rPr lang="en-US" sz="1100" i="1" dirty="0">
                <a:solidFill>
                  <a:schemeClr val="tx1">
                    <a:lumMod val="75000"/>
                    <a:lumOff val="25000"/>
                  </a:schemeClr>
                </a:solidFill>
                <a:latin typeface="Calibri" panose="020F0502020204030204" pitchFamily="34" charset="0"/>
                <a:cs typeface="Calibri" panose="020F0502020204030204" pitchFamily="34" charset="0"/>
              </a:rPr>
              <a:t>window</a:t>
            </a:r>
          </a:p>
        </p:txBody>
      </p:sp>
      <p:sp>
        <p:nvSpPr>
          <p:cNvPr id="3" name="Slide Number Placeholder 2"/>
          <p:cNvSpPr>
            <a:spLocks noGrp="1"/>
          </p:cNvSpPr>
          <p:nvPr>
            <p:ph type="sldNum" sz="quarter" idx="4"/>
          </p:nvPr>
        </p:nvSpPr>
        <p:spPr/>
        <p:txBody>
          <a:bodyPr/>
          <a:lstStyle/>
          <a:p>
            <a:fld id="{BF6EE56F-7E62-4925-8F8D-EE0C8B8E832F}" type="slidenum">
              <a:rPr lang="en-US" smtClean="0">
                <a:solidFill>
                  <a:srgbClr val="000000">
                    <a:tint val="75000"/>
                  </a:srgbClr>
                </a:solidFill>
              </a:rPr>
              <a:pPr/>
              <a:t>51</a:t>
            </a:fld>
            <a:endParaRPr lang="en-US" dirty="0">
              <a:solidFill>
                <a:srgbClr val="000000">
                  <a:tint val="75000"/>
                </a:srgbClr>
              </a:solidFill>
            </a:endParaRPr>
          </a:p>
        </p:txBody>
      </p:sp>
      <p:pic>
        <p:nvPicPr>
          <p:cNvPr id="11" name="Picture 11"/>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r="-259"/>
          <a:stretch/>
        </p:blipFill>
        <p:spPr bwMode="auto">
          <a:xfrm>
            <a:off x="214719" y="1340820"/>
            <a:ext cx="3086218" cy="495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9182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310118826\Documents\MR-Linac\QA\IfU\For advanced QA\SNR trend.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60009" y="1064206"/>
            <a:ext cx="8368901" cy="5228645"/>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349250" y="153649"/>
            <a:ext cx="8203079"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i-FI" sz="3200" dirty="0">
                <a:latin typeface="Calibri" panose="020F0502020204030204" pitchFamily="34" charset="0"/>
                <a:cs typeface="Calibri" panose="020F0502020204030204" pitchFamily="34" charset="0"/>
              </a:rPr>
              <a:t>Example of View Trend</a:t>
            </a:r>
            <a:endParaRPr lang="en-US" sz="3200" dirty="0">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52</a:t>
            </a:fld>
            <a:endParaRPr lang="en-US" dirty="0">
              <a:solidFill>
                <a:srgbClr val="000000">
                  <a:tint val="75000"/>
                </a:srgbClr>
              </a:solidFill>
            </a:endParaRPr>
          </a:p>
        </p:txBody>
      </p:sp>
    </p:spTree>
    <p:extLst>
      <p:ext uri="{BB962C8B-B14F-4D97-AF65-F5344CB8AC3E}">
        <p14:creationId xmlns:p14="http://schemas.microsoft.com/office/powerpoint/2010/main" val="24650597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1" y="0"/>
            <a:ext cx="3487479" cy="6858000"/>
          </a:xfrm>
          <a:prstGeom prst="roundRect">
            <a:avLst>
              <a:gd name="adj" fmla="val 984"/>
            </a:avLst>
          </a:prstGeom>
          <a:solidFill>
            <a:schemeClr val="bg1"/>
          </a:solidFill>
          <a:ln w="28575" cap="flat" cmpd="sng" algn="ctr">
            <a:solidFill>
              <a:srgbClr val="D9D9D9"/>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endParaRPr lang="en-US" sz="2000" b="1" dirty="0">
              <a:solidFill>
                <a:schemeClr val="bg1">
                  <a:lumMod val="95000"/>
                </a:schemeClr>
              </a:solidFill>
              <a:latin typeface="Calibri" panose="020F0502020204030204"/>
            </a:endParaRPr>
          </a:p>
        </p:txBody>
      </p:sp>
      <p:sp>
        <p:nvSpPr>
          <p:cNvPr id="11" name="Rounded Rectangle 10"/>
          <p:cNvSpPr/>
          <p:nvPr/>
        </p:nvSpPr>
        <p:spPr bwMode="auto">
          <a:xfrm>
            <a:off x="84591" y="2042984"/>
            <a:ext cx="3318295" cy="4591652"/>
          </a:xfrm>
          <a:prstGeom prst="roundRect">
            <a:avLst>
              <a:gd name="adj" fmla="val 232"/>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22" name="Title 1"/>
          <p:cNvSpPr txBox="1">
            <a:spLocks/>
          </p:cNvSpPr>
          <p:nvPr/>
        </p:nvSpPr>
        <p:spPr>
          <a:xfrm>
            <a:off x="3658266" y="153649"/>
            <a:ext cx="5255574"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i-FI" sz="3100" dirty="0"/>
              <a:t>Manual Analysis for Own Scans</a:t>
            </a:r>
            <a:endParaRPr lang="en-US" sz="3100" dirty="0"/>
          </a:p>
        </p:txBody>
      </p:sp>
      <p:sp>
        <p:nvSpPr>
          <p:cNvPr id="2" name="Text Placeholder 1"/>
          <p:cNvSpPr>
            <a:spLocks noGrp="1"/>
          </p:cNvSpPr>
          <p:nvPr>
            <p:ph type="body" sz="quarter" idx="13"/>
          </p:nvPr>
        </p:nvSpPr>
        <p:spPr>
          <a:xfrm>
            <a:off x="3648487" y="1383659"/>
            <a:ext cx="5265353" cy="4779016"/>
          </a:xfrm>
        </p:spPr>
        <p:txBody>
          <a:bodyPr/>
          <a:lstStyle/>
          <a:p>
            <a:pPr marL="285750" indent="-285750">
              <a:buFont typeface="Arial" panose="020B0604020202020204" pitchFamily="34" charset="0"/>
              <a:buChar char="•"/>
            </a:pPr>
            <a:r>
              <a:rPr lang="en-US" dirty="0"/>
              <a:t>SPT tools can also be used to analyze your own sequences.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fi-FI" dirty="0"/>
              <a:t>Image the 200 mm Head phantom with your own scan.</a:t>
            </a:r>
          </a:p>
          <a:p>
            <a:pPr marL="285750" indent="-285750">
              <a:buFont typeface="Arial" panose="020B0604020202020204" pitchFamily="34" charset="0"/>
              <a:buChar char="•"/>
            </a:pPr>
            <a:endParaRPr lang="fi-FI" dirty="0"/>
          </a:p>
          <a:p>
            <a:pPr marL="285750" indent="-285750">
              <a:buFont typeface="Arial" panose="020B0604020202020204" pitchFamily="34" charset="0"/>
              <a:buChar char="•"/>
            </a:pPr>
            <a:r>
              <a:rPr lang="fi-FI" dirty="0"/>
              <a:t>In SPT tool, select the image set &gt; </a:t>
            </a:r>
            <a:r>
              <a:rPr lang="en-US" b="1" dirty="0"/>
              <a:t>Image View. </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The analysis can be performed by selecting</a:t>
            </a:r>
            <a:r>
              <a:rPr lang="fi-FI" dirty="0"/>
              <a:t> </a:t>
            </a:r>
            <a:r>
              <a:rPr lang="fi-FI" b="1" dirty="0"/>
              <a:t>Manual Analysis</a:t>
            </a:r>
            <a:r>
              <a:rPr lang="fi-FI" dirty="0"/>
              <a:t>, then select the analysis to be run.</a:t>
            </a:r>
          </a:p>
          <a:p>
            <a:pPr marL="0" indent="0"/>
            <a:endParaRPr lang="fi-FI" dirty="0"/>
          </a:p>
          <a:p>
            <a:pPr marL="285750" indent="-285750">
              <a:buFont typeface="Arial" panose="020B0604020202020204" pitchFamily="34" charset="0"/>
              <a:buChar char="•"/>
            </a:pPr>
            <a:r>
              <a:rPr lang="fi-FI" dirty="0"/>
              <a:t>Results are shown next to the image, on the right panel.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fi-FI" dirty="0">
              <a:latin typeface="Calibri" panose="020F0502020204030204"/>
            </a:endParaRPr>
          </a:p>
        </p:txBody>
      </p:sp>
      <p:sp>
        <p:nvSpPr>
          <p:cNvPr id="20" name="TextBox 19"/>
          <p:cNvSpPr txBox="1"/>
          <p:nvPr/>
        </p:nvSpPr>
        <p:spPr>
          <a:xfrm>
            <a:off x="195736" y="5938798"/>
            <a:ext cx="3088151" cy="261610"/>
          </a:xfrm>
          <a:prstGeom prst="rect">
            <a:avLst/>
          </a:prstGeom>
          <a:noFill/>
        </p:spPr>
        <p:txBody>
          <a:bodyPr wrap="square" rtlCol="0">
            <a:spAutoFit/>
          </a:bodyPr>
          <a:lstStyle/>
          <a:p>
            <a:pPr algn="ctr"/>
            <a:r>
              <a:rPr lang="en-US" sz="1100" i="1" dirty="0">
                <a:solidFill>
                  <a:schemeClr val="tx1">
                    <a:lumMod val="75000"/>
                    <a:lumOff val="25000"/>
                  </a:schemeClr>
                </a:solidFill>
                <a:latin typeface="Calibri" panose="020F0502020204030204" pitchFamily="34" charset="0"/>
                <a:cs typeface="Calibri" panose="020F0502020204030204" pitchFamily="34" charset="0"/>
              </a:rPr>
              <a:t>Example of selection of </a:t>
            </a:r>
            <a:r>
              <a:rPr lang="en-US" sz="1100" b="1" i="1" dirty="0">
                <a:solidFill>
                  <a:schemeClr val="tx1">
                    <a:lumMod val="75000"/>
                    <a:lumOff val="25000"/>
                  </a:schemeClr>
                </a:solidFill>
                <a:latin typeface="Calibri" panose="020F0502020204030204" pitchFamily="34" charset="0"/>
                <a:cs typeface="Calibri" panose="020F0502020204030204" pitchFamily="34" charset="0"/>
              </a:rPr>
              <a:t>Manual analysis</a:t>
            </a:r>
          </a:p>
        </p:txBody>
      </p:sp>
      <p:sp>
        <p:nvSpPr>
          <p:cNvPr id="3" name="Slide Number Placeholder 2"/>
          <p:cNvSpPr>
            <a:spLocks noGrp="1"/>
          </p:cNvSpPr>
          <p:nvPr>
            <p:ph type="sldNum" sz="quarter" idx="4"/>
          </p:nvPr>
        </p:nvSpPr>
        <p:spPr/>
        <p:txBody>
          <a:bodyPr/>
          <a:lstStyle/>
          <a:p>
            <a:fld id="{BF6EE56F-7E62-4925-8F8D-EE0C8B8E832F}" type="slidenum">
              <a:rPr lang="en-US" smtClean="0">
                <a:solidFill>
                  <a:srgbClr val="000000">
                    <a:tint val="75000"/>
                  </a:srgbClr>
                </a:solidFill>
              </a:rPr>
              <a:pPr/>
              <a:t>53</a:t>
            </a:fld>
            <a:endParaRPr lang="en-US" dirty="0">
              <a:solidFill>
                <a:srgbClr val="000000">
                  <a:tint val="75000"/>
                </a:srgbClr>
              </a:solidFill>
            </a:endParaRPr>
          </a:p>
        </p:txBody>
      </p:sp>
      <p:pic>
        <p:nvPicPr>
          <p:cNvPr id="12" name="Picture 3" descr="C:\Users\310118826\Documents\MR-Linac\QA\IfU\For advanced QA\Own analysis mod.png"/>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195737" y="2336414"/>
            <a:ext cx="3088150" cy="3602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2171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3D Geometric QA Analysis</a:t>
            </a:r>
          </a:p>
        </p:txBody>
      </p:sp>
    </p:spTree>
    <p:extLst>
      <p:ext uri="{BB962C8B-B14F-4D97-AF65-F5344CB8AC3E}">
        <p14:creationId xmlns:p14="http://schemas.microsoft.com/office/powerpoint/2010/main" val="362826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bwMode="auto">
          <a:xfrm>
            <a:off x="0" y="0"/>
            <a:ext cx="3487479" cy="6857999"/>
          </a:xfrm>
          <a:prstGeom prst="roundRect">
            <a:avLst>
              <a:gd name="adj" fmla="val 0"/>
            </a:avLst>
          </a:prstGeom>
          <a:solidFill>
            <a:schemeClr val="accent3">
              <a:lumMod val="60000"/>
              <a:lumOff val="40000"/>
            </a:schemeClr>
          </a:solidFill>
          <a:ln w="28575" cap="flat" cmpd="sng" algn="ctr">
            <a:solidFill>
              <a:schemeClr val="accent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lnSpc>
                <a:spcPct val="107000"/>
              </a:lnSpc>
              <a:spcAft>
                <a:spcPts val="0"/>
              </a:spcAft>
            </a:pPr>
            <a:r>
              <a:rPr lang="en-US" sz="2000" b="1" dirty="0">
                <a:solidFill>
                  <a:schemeClr val="bg1"/>
                </a:solidFill>
                <a:latin typeface="+mn-lt"/>
                <a:ea typeface="Calibri"/>
                <a:cs typeface="Times New Roman"/>
              </a:rPr>
              <a:t>3D Geometric QA</a:t>
            </a:r>
            <a:endParaRPr lang="en-US" sz="4000" b="1" dirty="0">
              <a:solidFill>
                <a:schemeClr val="bg1"/>
              </a:solidFill>
              <a:latin typeface="+mn-lt"/>
              <a:ea typeface="Calibri"/>
            </a:endParaRPr>
          </a:p>
        </p:txBody>
      </p:sp>
      <p:sp>
        <p:nvSpPr>
          <p:cNvPr id="16" name="Rounded Rectangle 15"/>
          <p:cNvSpPr/>
          <p:nvPr/>
        </p:nvSpPr>
        <p:spPr bwMode="auto">
          <a:xfrm>
            <a:off x="78449" y="401733"/>
            <a:ext cx="3318295" cy="6374202"/>
          </a:xfrm>
          <a:prstGeom prst="roundRect">
            <a:avLst>
              <a:gd name="adj" fmla="val 217"/>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14" name="Title 1"/>
          <p:cNvSpPr txBox="1">
            <a:spLocks/>
          </p:cNvSpPr>
          <p:nvPr/>
        </p:nvSpPr>
        <p:spPr>
          <a:xfrm>
            <a:off x="3487479" y="153649"/>
            <a:ext cx="5356976"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3D Geometric QA Phantom</a:t>
            </a:r>
          </a:p>
        </p:txBody>
      </p:sp>
      <p:sp>
        <p:nvSpPr>
          <p:cNvPr id="22" name="Text Placeholder 9"/>
          <p:cNvSpPr txBox="1">
            <a:spLocks/>
          </p:cNvSpPr>
          <p:nvPr/>
        </p:nvSpPr>
        <p:spPr>
          <a:xfrm>
            <a:off x="3658266" y="1383659"/>
            <a:ext cx="5294903" cy="483426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800" dirty="0"/>
              <a:t>The 3D Geometric QA Analysis procedure is intended for evaluating the geometric accuracy of MR images taken with the Marlin 1.5T scanner. </a:t>
            </a:r>
          </a:p>
          <a:p>
            <a:pPr lvl="1">
              <a:spcBef>
                <a:spcPts val="0"/>
              </a:spcBef>
              <a:buFont typeface="Arial" panose="020B0604020202020204" pitchFamily="34" charset="0"/>
              <a:buChar char="•"/>
            </a:pPr>
            <a:r>
              <a:rPr lang="en-US" sz="1800" dirty="0"/>
              <a:t>The 3D geometric QA image acquisition takes approximately 10 minutes.</a:t>
            </a:r>
          </a:p>
          <a:p>
            <a:pPr>
              <a:spcBef>
                <a:spcPts val="0"/>
              </a:spcBef>
            </a:pPr>
            <a:endParaRPr lang="en-US" sz="1050" dirty="0"/>
          </a:p>
          <a:p>
            <a:pPr>
              <a:spcBef>
                <a:spcPts val="0"/>
              </a:spcBef>
            </a:pPr>
            <a:r>
              <a:rPr lang="en-US" sz="1800" dirty="0"/>
              <a:t>3D Geometric QA components are:</a:t>
            </a:r>
          </a:p>
          <a:p>
            <a:pPr lvl="1">
              <a:spcBef>
                <a:spcPts val="0"/>
              </a:spcBef>
              <a:buFont typeface="Arial" panose="020B0604020202020204" pitchFamily="34" charset="0"/>
              <a:buChar char="•"/>
            </a:pPr>
            <a:r>
              <a:rPr lang="en-US" sz="1800" dirty="0"/>
              <a:t>3D Geometric QA Phantom</a:t>
            </a:r>
          </a:p>
          <a:p>
            <a:pPr lvl="1">
              <a:spcBef>
                <a:spcPts val="0"/>
              </a:spcBef>
              <a:buFont typeface="Arial" panose="020B0604020202020204" pitchFamily="34" charset="0"/>
              <a:buChar char="•"/>
            </a:pPr>
            <a:r>
              <a:rPr lang="en-US" sz="1800" dirty="0"/>
              <a:t>System Body Coil (QBC) for imaging</a:t>
            </a:r>
          </a:p>
          <a:p>
            <a:pPr lvl="1">
              <a:spcBef>
                <a:spcPts val="0"/>
              </a:spcBef>
              <a:buFont typeface="Arial" panose="020B0604020202020204" pitchFamily="34" charset="0"/>
              <a:buChar char="•"/>
            </a:pPr>
            <a:r>
              <a:rPr lang="en-US" sz="1800" dirty="0"/>
              <a:t>Analysis software.</a:t>
            </a:r>
          </a:p>
          <a:p>
            <a:pPr lvl="1">
              <a:spcBef>
                <a:spcPts val="0"/>
              </a:spcBef>
            </a:pPr>
            <a:endParaRPr lang="en-US" altLang="en-US" sz="1050" dirty="0"/>
          </a:p>
          <a:p>
            <a:pPr>
              <a:spcBef>
                <a:spcPts val="0"/>
              </a:spcBef>
            </a:pPr>
            <a:endParaRPr lang="fi-FI" altLang="en-US" sz="1800" dirty="0"/>
          </a:p>
          <a:p>
            <a:pPr>
              <a:spcBef>
                <a:spcPts val="0"/>
              </a:spcBef>
            </a:pPr>
            <a:endParaRPr lang="fi-FI" altLang="en-US" sz="1800" dirty="0"/>
          </a:p>
          <a:p>
            <a:pPr>
              <a:spcBef>
                <a:spcPts val="0"/>
              </a:spcBef>
            </a:pPr>
            <a:r>
              <a:rPr lang="en-US" sz="1800" dirty="0"/>
              <a:t>3D Geometric phantom is not intended to be irradiated, </a:t>
            </a:r>
            <a:r>
              <a:rPr lang="fi-FI" sz="1800" dirty="0"/>
              <a:t>s</a:t>
            </a:r>
            <a:r>
              <a:rPr lang="fi-FI" altLang="en-US" sz="1800" dirty="0"/>
              <a:t>tore the 3D Geometric phantom outside the treatment room. </a:t>
            </a:r>
          </a:p>
          <a:p>
            <a:pPr>
              <a:spcBef>
                <a:spcPts val="0"/>
              </a:spcBef>
            </a:pPr>
            <a:endParaRPr lang="en-US" sz="1800" dirty="0"/>
          </a:p>
          <a:p>
            <a:pPr>
              <a:spcBef>
                <a:spcPts val="0"/>
              </a:spcBef>
            </a:pPr>
            <a:endParaRPr lang="fi-FI" altLang="en-US" sz="1800" dirty="0"/>
          </a:p>
          <a:p>
            <a:pPr>
              <a:spcBef>
                <a:spcPts val="0"/>
              </a:spcBef>
            </a:pPr>
            <a:endParaRPr lang="en-US" sz="1800" dirty="0"/>
          </a:p>
          <a:p>
            <a:pPr marL="0" indent="0">
              <a:spcBef>
                <a:spcPts val="0"/>
              </a:spcBef>
              <a:buNone/>
            </a:pPr>
            <a:endParaRPr lang="en-US" sz="1800" dirty="0"/>
          </a:p>
          <a:p>
            <a:pPr marL="0" indent="0">
              <a:spcBef>
                <a:spcPts val="0"/>
              </a:spcBef>
              <a:buNone/>
            </a:pPr>
            <a:endParaRPr lang="en-US" sz="1800" dirty="0"/>
          </a:p>
          <a:p>
            <a:pPr>
              <a:spcBef>
                <a:spcPts val="0"/>
              </a:spcBef>
            </a:pPr>
            <a:endParaRPr lang="en-US" sz="1800" dirty="0">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55</a:t>
            </a:fld>
            <a:endParaRPr lang="en-US" dirty="0">
              <a:solidFill>
                <a:srgbClr val="000000">
                  <a:tint val="75000"/>
                </a:srgbClr>
              </a:solidFill>
            </a:endParaRPr>
          </a:p>
        </p:txBody>
      </p:sp>
      <p:sp>
        <p:nvSpPr>
          <p:cNvPr id="20" name="TextBox 19"/>
          <p:cNvSpPr txBox="1"/>
          <p:nvPr/>
        </p:nvSpPr>
        <p:spPr>
          <a:xfrm>
            <a:off x="166977" y="6339284"/>
            <a:ext cx="3143210" cy="261610"/>
          </a:xfrm>
          <a:prstGeom prst="rect">
            <a:avLst/>
          </a:prstGeom>
          <a:noFill/>
        </p:spPr>
        <p:txBody>
          <a:bodyPr wrap="square" rtlCol="0">
            <a:spAutoFit/>
          </a:bodyPr>
          <a:lstStyle/>
          <a:p>
            <a:pPr algn="ctr"/>
            <a:r>
              <a:rPr lang="en-US" sz="1100" i="1" dirty="0">
                <a:solidFill>
                  <a:schemeClr val="tx1">
                    <a:lumMod val="75000"/>
                    <a:lumOff val="25000"/>
                  </a:schemeClr>
                </a:solidFill>
                <a:latin typeface="+mn-lt"/>
              </a:rPr>
              <a:t>Setup for 3D geometric QA</a:t>
            </a:r>
          </a:p>
        </p:txBody>
      </p:sp>
      <p:sp>
        <p:nvSpPr>
          <p:cNvPr id="5" name="TextBox 4"/>
          <p:cNvSpPr txBox="1"/>
          <p:nvPr/>
        </p:nvSpPr>
        <p:spPr>
          <a:xfrm>
            <a:off x="167741" y="3197197"/>
            <a:ext cx="3142446" cy="225767"/>
          </a:xfrm>
          <a:prstGeom prst="rect">
            <a:avLst/>
          </a:prstGeom>
          <a:noFill/>
        </p:spPr>
        <p:txBody>
          <a:bodyPr wrap="square" rtlCol="0">
            <a:spAutoFit/>
          </a:bodyPr>
          <a:lstStyle/>
          <a:p>
            <a:pPr algn="ctr">
              <a:lnSpc>
                <a:spcPts val="1000"/>
              </a:lnSpc>
            </a:pPr>
            <a:r>
              <a:rPr lang="fi-FI" sz="1100" i="1" dirty="0">
                <a:solidFill>
                  <a:schemeClr val="tx1">
                    <a:lumMod val="75000"/>
                    <a:lumOff val="25000"/>
                  </a:schemeClr>
                </a:solidFill>
                <a:latin typeface="+mn-lt"/>
              </a:rPr>
              <a:t>3D Geometric phantom</a:t>
            </a:r>
            <a:endParaRPr lang="en-US" sz="1100" i="1" dirty="0">
              <a:solidFill>
                <a:schemeClr val="tx1">
                  <a:lumMod val="75000"/>
                  <a:lumOff val="25000"/>
                </a:schemeClr>
              </a:solidFill>
              <a:latin typeface="+mn-lt"/>
            </a:endParaRPr>
          </a:p>
        </p:txBody>
      </p:sp>
      <p:pic>
        <p:nvPicPr>
          <p:cNvPr id="15" name="Picture 1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75536" y="531101"/>
            <a:ext cx="3134651" cy="2663974"/>
          </a:xfrm>
          <a:prstGeom prst="rect">
            <a:avLst/>
          </a:prstGeom>
        </p:spPr>
      </p:pic>
      <p:pic>
        <p:nvPicPr>
          <p:cNvPr id="23" name="Picture 2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84566" y="4999266"/>
            <a:ext cx="407741" cy="396795"/>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66977" y="3633746"/>
            <a:ext cx="3108960" cy="2696284"/>
          </a:xfrm>
          <a:prstGeom prst="rect">
            <a:avLst/>
          </a:prstGeom>
        </p:spPr>
      </p:pic>
    </p:spTree>
    <p:extLst>
      <p:ext uri="{BB962C8B-B14F-4D97-AF65-F5344CB8AC3E}">
        <p14:creationId xmlns:p14="http://schemas.microsoft.com/office/powerpoint/2010/main" val="1959590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bwMode="auto">
          <a:xfrm>
            <a:off x="0" y="0"/>
            <a:ext cx="3487479" cy="6857999"/>
          </a:xfrm>
          <a:prstGeom prst="roundRect">
            <a:avLst>
              <a:gd name="adj" fmla="val 0"/>
            </a:avLst>
          </a:prstGeom>
          <a:solidFill>
            <a:schemeClr val="accent3">
              <a:lumMod val="60000"/>
              <a:lumOff val="40000"/>
            </a:schemeClr>
          </a:solidFill>
          <a:ln w="28575" cap="flat" cmpd="sng" algn="ctr">
            <a:solidFill>
              <a:schemeClr val="accent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lnSpc>
                <a:spcPct val="107000"/>
              </a:lnSpc>
              <a:spcAft>
                <a:spcPts val="0"/>
              </a:spcAft>
            </a:pPr>
            <a:r>
              <a:rPr lang="en-US" sz="2000" b="1" dirty="0">
                <a:solidFill>
                  <a:schemeClr val="bg1"/>
                </a:solidFill>
                <a:latin typeface="+mn-lt"/>
                <a:ea typeface="Calibri"/>
                <a:cs typeface="Times New Roman"/>
              </a:rPr>
              <a:t>3D Geometric QA</a:t>
            </a:r>
            <a:endParaRPr lang="en-US" sz="4000" b="1" dirty="0">
              <a:solidFill>
                <a:schemeClr val="bg1"/>
              </a:solidFill>
              <a:latin typeface="+mn-lt"/>
              <a:ea typeface="Calibri"/>
            </a:endParaRPr>
          </a:p>
        </p:txBody>
      </p:sp>
      <p:sp>
        <p:nvSpPr>
          <p:cNvPr id="17" name="Rounded Rectangle 16"/>
          <p:cNvSpPr/>
          <p:nvPr/>
        </p:nvSpPr>
        <p:spPr bwMode="auto">
          <a:xfrm>
            <a:off x="78449" y="401733"/>
            <a:ext cx="3318295" cy="6374202"/>
          </a:xfrm>
          <a:prstGeom prst="roundRect">
            <a:avLst>
              <a:gd name="adj" fmla="val 217"/>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14" name="Title 1"/>
          <p:cNvSpPr txBox="1">
            <a:spLocks/>
          </p:cNvSpPr>
          <p:nvPr/>
        </p:nvSpPr>
        <p:spPr>
          <a:xfrm>
            <a:off x="3487479" y="153649"/>
            <a:ext cx="5356976"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3D Geometric QA Phantom</a:t>
            </a:r>
          </a:p>
        </p:txBody>
      </p:sp>
      <p:sp>
        <p:nvSpPr>
          <p:cNvPr id="22" name="Text Placeholder 9"/>
          <p:cNvSpPr txBox="1">
            <a:spLocks/>
          </p:cNvSpPr>
          <p:nvPr/>
        </p:nvSpPr>
        <p:spPr>
          <a:xfrm>
            <a:off x="3658265" y="1383658"/>
            <a:ext cx="5310805" cy="481835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1800" dirty="0"/>
              <a:t>The 3D Geometric QA phantom</a:t>
            </a:r>
          </a:p>
          <a:p>
            <a:pPr>
              <a:spcBef>
                <a:spcPts val="0"/>
              </a:spcBef>
            </a:pPr>
            <a:r>
              <a:rPr lang="en-US" sz="1800" dirty="0"/>
              <a:t>Consists of seven flat plates</a:t>
            </a:r>
          </a:p>
          <a:p>
            <a:pPr>
              <a:spcBef>
                <a:spcPts val="0"/>
              </a:spcBef>
            </a:pPr>
            <a:r>
              <a:rPr lang="en-US" sz="1800" dirty="0"/>
              <a:t>Covers a cut cylindrical volume of diameter 50 cm and of length 33 cm</a:t>
            </a:r>
            <a:endParaRPr lang="fi-FI" sz="1800" dirty="0"/>
          </a:p>
          <a:p>
            <a:pPr>
              <a:spcBef>
                <a:spcPts val="0"/>
              </a:spcBef>
            </a:pPr>
            <a:r>
              <a:rPr lang="en-US" sz="1800" dirty="0"/>
              <a:t>There is 1932 markers in well-defined locations</a:t>
            </a:r>
          </a:p>
          <a:p>
            <a:pPr>
              <a:spcBef>
                <a:spcPts val="0"/>
              </a:spcBef>
            </a:pPr>
            <a:r>
              <a:rPr lang="en-US" sz="1800" dirty="0"/>
              <a:t>Marker spacing is 25 x 25 x 55 mm</a:t>
            </a:r>
            <a:r>
              <a:rPr lang="en-US" sz="1800" baseline="30000" dirty="0"/>
              <a:t>3</a:t>
            </a:r>
            <a:endParaRPr lang="en-US" sz="1800" dirty="0"/>
          </a:p>
          <a:p>
            <a:pPr>
              <a:spcBef>
                <a:spcPts val="0"/>
              </a:spcBef>
            </a:pPr>
            <a:r>
              <a:rPr lang="en-US" sz="1800" dirty="0"/>
              <a:t>Total weight of the phantom is 28.5 kg</a:t>
            </a:r>
          </a:p>
          <a:p>
            <a:pPr>
              <a:spcBef>
                <a:spcPts val="0"/>
              </a:spcBef>
            </a:pPr>
            <a:r>
              <a:rPr lang="en-US" sz="1800" dirty="0"/>
              <a:t>Includes clamps for indexing and rigid fixing to the tabletop of the patient support.</a:t>
            </a:r>
          </a:p>
          <a:p>
            <a:pPr>
              <a:spcBef>
                <a:spcPts val="0"/>
              </a:spcBef>
            </a:pPr>
            <a:endParaRPr lang="en-US" sz="1600" dirty="0"/>
          </a:p>
          <a:p>
            <a:pPr>
              <a:spcBef>
                <a:spcPts val="0"/>
              </a:spcBef>
            </a:pPr>
            <a:r>
              <a:rPr lang="en-US" sz="1800" dirty="0"/>
              <a:t>Bring the 3D geometric phantom to the treatment room one hour before the measurements, if there is a over 2</a:t>
            </a:r>
            <a:r>
              <a:rPr lang="en-US" sz="1800" dirty="0">
                <a:sym typeface="Symbol" panose="05050102010706020507" pitchFamily="18" charset="2"/>
              </a:rPr>
              <a:t></a:t>
            </a:r>
            <a:r>
              <a:rPr lang="en-US" sz="1800" dirty="0"/>
              <a:t>C (3.6</a:t>
            </a:r>
            <a:r>
              <a:rPr lang="en-US" sz="1800" dirty="0">
                <a:sym typeface="Symbol" panose="05050102010706020507" pitchFamily="18" charset="2"/>
              </a:rPr>
              <a:t></a:t>
            </a:r>
            <a:r>
              <a:rPr lang="en-US" sz="1800" dirty="0"/>
              <a:t>F) temperature difference between the storage room and the treatment room.</a:t>
            </a:r>
          </a:p>
          <a:p>
            <a:pPr lvl="1">
              <a:spcBef>
                <a:spcPts val="0"/>
              </a:spcBef>
              <a:buFont typeface="Arial" panose="020B0604020202020204" pitchFamily="34" charset="0"/>
              <a:buChar char="•"/>
            </a:pPr>
            <a:r>
              <a:rPr lang="en-US" sz="1800" dirty="0"/>
              <a:t>The phantom temperature stabilizes and misleading results due to thermal expansion of the phantom can be avoided.</a:t>
            </a:r>
          </a:p>
          <a:p>
            <a:pPr>
              <a:spcBef>
                <a:spcPts val="0"/>
              </a:spcBef>
            </a:pPr>
            <a:endParaRPr lang="fi-FI" altLang="en-US" sz="1800" dirty="0"/>
          </a:p>
          <a:p>
            <a:pPr>
              <a:spcBef>
                <a:spcPts val="0"/>
              </a:spcBef>
            </a:pPr>
            <a:endParaRPr lang="fi-FI" altLang="en-US" sz="1800" dirty="0"/>
          </a:p>
          <a:p>
            <a:pPr>
              <a:spcBef>
                <a:spcPts val="0"/>
              </a:spcBef>
            </a:pPr>
            <a:endParaRPr lang="en-US" sz="1800" dirty="0"/>
          </a:p>
          <a:p>
            <a:pPr marL="0" indent="0">
              <a:spcBef>
                <a:spcPts val="0"/>
              </a:spcBef>
              <a:buNone/>
            </a:pPr>
            <a:endParaRPr lang="en-US" sz="1800" dirty="0"/>
          </a:p>
          <a:p>
            <a:pPr marL="0" indent="0">
              <a:spcBef>
                <a:spcPts val="0"/>
              </a:spcBef>
              <a:buNone/>
            </a:pPr>
            <a:endParaRPr lang="en-US" sz="1800" dirty="0"/>
          </a:p>
          <a:p>
            <a:pPr>
              <a:spcBef>
                <a:spcPts val="0"/>
              </a:spcBef>
            </a:pPr>
            <a:endParaRPr lang="en-US" sz="1800" dirty="0">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56</a:t>
            </a:fld>
            <a:endParaRPr lang="en-US" dirty="0">
              <a:solidFill>
                <a:srgbClr val="000000">
                  <a:tint val="75000"/>
                </a:srgbClr>
              </a:solidFill>
            </a:endParaRPr>
          </a:p>
        </p:txBody>
      </p:sp>
      <p:sp>
        <p:nvSpPr>
          <p:cNvPr id="13" name="TextBox 12"/>
          <p:cNvSpPr txBox="1"/>
          <p:nvPr/>
        </p:nvSpPr>
        <p:spPr>
          <a:xfrm>
            <a:off x="175536" y="6330030"/>
            <a:ext cx="3134650" cy="261610"/>
          </a:xfrm>
          <a:prstGeom prst="rect">
            <a:avLst/>
          </a:prstGeom>
          <a:noFill/>
        </p:spPr>
        <p:txBody>
          <a:bodyPr wrap="square" rtlCol="0">
            <a:spAutoFit/>
          </a:bodyPr>
          <a:lstStyle/>
          <a:p>
            <a:pPr algn="ctr"/>
            <a:r>
              <a:rPr lang="en-US" sz="1100" i="1" dirty="0">
                <a:solidFill>
                  <a:schemeClr val="tx1">
                    <a:lumMod val="75000"/>
                    <a:lumOff val="25000"/>
                  </a:schemeClr>
                </a:solidFill>
                <a:latin typeface="Calibri" panose="020F0502020204030204" pitchFamily="34" charset="0"/>
                <a:cs typeface="Calibri" panose="020F0502020204030204" pitchFamily="34" charset="0"/>
              </a:rPr>
              <a:t>Phantom image with markers</a:t>
            </a:r>
          </a:p>
        </p:txBody>
      </p:sp>
      <p:pic>
        <p:nvPicPr>
          <p:cNvPr id="16" name="Picture 15"/>
          <p:cNvPicPr/>
          <p:nvPr/>
        </p:nvPicPr>
        <p:blipFill rotWithShape="1">
          <a:blip r:embed="rId2" cstate="email">
            <a:extLst>
              <a:ext uri="{28A0092B-C50C-407E-A947-70E740481C1C}">
                <a14:useLocalDpi xmlns:a14="http://schemas.microsoft.com/office/drawing/2010/main" val="0"/>
              </a:ext>
            </a:extLst>
          </a:blip>
          <a:srcRect/>
          <a:stretch/>
        </p:blipFill>
        <p:spPr bwMode="auto">
          <a:xfrm>
            <a:off x="184145" y="3651855"/>
            <a:ext cx="3126041" cy="2678175"/>
          </a:xfrm>
          <a:prstGeom prst="rect">
            <a:avLst/>
          </a:prstGeom>
          <a:ln>
            <a:noFill/>
          </a:ln>
          <a:extLst>
            <a:ext uri="{53640926-AAD7-44D8-BBD7-CCE9431645EC}">
              <a14:shadowObscured xmlns:a14="http://schemas.microsoft.com/office/drawing/2010/main"/>
            </a:ext>
          </a:extLst>
        </p:spPr>
      </p:pic>
      <p:sp>
        <p:nvSpPr>
          <p:cNvPr id="19" name="TextBox 18"/>
          <p:cNvSpPr txBox="1"/>
          <p:nvPr/>
        </p:nvSpPr>
        <p:spPr>
          <a:xfrm>
            <a:off x="167741" y="3197197"/>
            <a:ext cx="3142446" cy="225767"/>
          </a:xfrm>
          <a:prstGeom prst="rect">
            <a:avLst/>
          </a:prstGeom>
          <a:noFill/>
        </p:spPr>
        <p:txBody>
          <a:bodyPr wrap="square" rtlCol="0">
            <a:spAutoFit/>
          </a:bodyPr>
          <a:lstStyle/>
          <a:p>
            <a:pPr algn="ctr">
              <a:lnSpc>
                <a:spcPts val="1000"/>
              </a:lnSpc>
            </a:pPr>
            <a:r>
              <a:rPr lang="fi-FI" sz="1100" i="1" dirty="0">
                <a:solidFill>
                  <a:schemeClr val="tx1">
                    <a:lumMod val="75000"/>
                    <a:lumOff val="25000"/>
                  </a:schemeClr>
                </a:solidFill>
                <a:latin typeface="+mn-lt"/>
              </a:rPr>
              <a:t>3D Geometric phantom</a:t>
            </a:r>
            <a:endParaRPr lang="en-US" sz="1100" i="1" dirty="0">
              <a:solidFill>
                <a:schemeClr val="tx1">
                  <a:lumMod val="75000"/>
                  <a:lumOff val="25000"/>
                </a:schemeClr>
              </a:solidFill>
              <a:latin typeface="+mn-lt"/>
            </a:endParaRPr>
          </a:p>
        </p:txBody>
      </p:sp>
      <p:pic>
        <p:nvPicPr>
          <p:cNvPr id="20" name="Picture 1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5536" y="531101"/>
            <a:ext cx="3134651" cy="2663974"/>
          </a:xfrm>
          <a:prstGeom prst="rect">
            <a:avLst/>
          </a:prstGeom>
        </p:spPr>
      </p:pic>
    </p:spTree>
    <p:extLst>
      <p:ext uri="{BB962C8B-B14F-4D97-AF65-F5344CB8AC3E}">
        <p14:creationId xmlns:p14="http://schemas.microsoft.com/office/powerpoint/2010/main" val="35732879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0" y="0"/>
            <a:ext cx="3487479" cy="6857999"/>
          </a:xfrm>
          <a:prstGeom prst="roundRect">
            <a:avLst>
              <a:gd name="adj" fmla="val 0"/>
            </a:avLst>
          </a:prstGeom>
          <a:solidFill>
            <a:schemeClr val="accent3">
              <a:lumMod val="60000"/>
              <a:lumOff val="40000"/>
            </a:schemeClr>
          </a:solidFill>
          <a:ln w="28575" cap="flat" cmpd="sng" algn="ctr">
            <a:solidFill>
              <a:schemeClr val="accent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lnSpc>
                <a:spcPct val="107000"/>
              </a:lnSpc>
              <a:spcAft>
                <a:spcPts val="0"/>
              </a:spcAft>
            </a:pPr>
            <a:r>
              <a:rPr lang="en-US" sz="2000" b="1" dirty="0">
                <a:solidFill>
                  <a:schemeClr val="bg1"/>
                </a:solidFill>
                <a:latin typeface="+mn-lt"/>
                <a:ea typeface="Calibri"/>
                <a:cs typeface="Times New Roman"/>
              </a:rPr>
              <a:t>3D Geometric QA</a:t>
            </a:r>
            <a:endParaRPr lang="en-US" sz="4000" b="1" dirty="0">
              <a:solidFill>
                <a:schemeClr val="bg1"/>
              </a:solidFill>
              <a:latin typeface="+mn-lt"/>
              <a:ea typeface="Calibri"/>
            </a:endParaRPr>
          </a:p>
        </p:txBody>
      </p:sp>
      <p:sp>
        <p:nvSpPr>
          <p:cNvPr id="13" name="Rounded Rectangle 12"/>
          <p:cNvSpPr/>
          <p:nvPr/>
        </p:nvSpPr>
        <p:spPr bwMode="auto">
          <a:xfrm>
            <a:off x="84591" y="2042984"/>
            <a:ext cx="3318295" cy="4591652"/>
          </a:xfrm>
          <a:prstGeom prst="roundRect">
            <a:avLst>
              <a:gd name="adj" fmla="val 232"/>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latin typeface="Calibri" panose="020F0502020204030204" pitchFamily="34" charset="0"/>
                <a:cs typeface="Calibri" panose="020F0502020204030204" pitchFamily="34" charset="0"/>
              </a:rPr>
              <a:t>Acquire Geometric QA Images</a:t>
            </a:r>
            <a:endParaRPr lang="en-US" sz="3200" dirty="0">
              <a:solidFill>
                <a:srgbClr val="585C7C"/>
              </a:solidFill>
              <a:latin typeface="Calibri" panose="020F0502020204030204" pitchFamily="34" charset="0"/>
              <a:cs typeface="Calibri" panose="020F0502020204030204" pitchFamily="34" charset="0"/>
            </a:endParaRPr>
          </a:p>
        </p:txBody>
      </p:sp>
      <p:sp>
        <p:nvSpPr>
          <p:cNvPr id="2" name="Text Placeholder 1"/>
          <p:cNvSpPr>
            <a:spLocks noGrp="1"/>
          </p:cNvSpPr>
          <p:nvPr>
            <p:ph type="body" sz="quarter" idx="13"/>
          </p:nvPr>
        </p:nvSpPr>
        <p:spPr>
          <a:xfrm>
            <a:off x="3658266" y="1383658"/>
            <a:ext cx="5234214" cy="4810407"/>
          </a:xfrm>
        </p:spPr>
        <p:txBody>
          <a:bodyPr/>
          <a:lstStyle/>
          <a:p>
            <a:pPr marL="285750" indent="-285750">
              <a:buFont typeface="Arial" panose="020B0604020202020204" pitchFamily="34" charset="0"/>
              <a:buChar char="•"/>
            </a:pPr>
            <a:r>
              <a:rPr lang="en-US" dirty="0">
                <a:cs typeface="Calibri" panose="020F0502020204030204" pitchFamily="34" charset="0"/>
              </a:rPr>
              <a:t>Run automatic SPT tool </a:t>
            </a:r>
            <a:r>
              <a:rPr lang="en-US" b="1" dirty="0">
                <a:cs typeface="Calibri" panose="020F0502020204030204" pitchFamily="34" charset="0"/>
              </a:rPr>
              <a:t>3D_Geometric_QA. </a:t>
            </a:r>
          </a:p>
          <a:p>
            <a:pPr marL="501750" lvl="1" indent="-285750">
              <a:buFont typeface="Arial" panose="020B0604020202020204" pitchFamily="34" charset="0"/>
              <a:buChar char="•"/>
            </a:pPr>
            <a:endParaRPr lang="en-US" sz="800" b="1" dirty="0">
              <a:cs typeface="Calibri" panose="020F0502020204030204" pitchFamily="34" charset="0"/>
            </a:endParaRPr>
          </a:p>
          <a:p>
            <a:pPr marL="285750" indent="-285750">
              <a:buFont typeface="Arial" panose="020B0604020202020204" pitchFamily="34" charset="0"/>
              <a:buChar char="•"/>
            </a:pPr>
            <a:r>
              <a:rPr lang="en-US" dirty="0"/>
              <a:t>Online instructions are included for the 3D Geometric QA to assist in performing the 3D Geometric QA Analysis.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800" dirty="0"/>
          </a:p>
          <a:p>
            <a:pPr>
              <a:buFont typeface="+mj-lt"/>
              <a:buAutoNum type="arabicPeriod"/>
            </a:pPr>
            <a:r>
              <a:rPr lang="en-US" dirty="0">
                <a:cs typeface="Calibri" panose="020F0502020204030204" pitchFamily="34" charset="0"/>
              </a:rPr>
              <a:t>Select </a:t>
            </a:r>
            <a:r>
              <a:rPr lang="en-US" b="1" dirty="0">
                <a:cs typeface="Calibri" panose="020F0502020204030204" pitchFamily="34" charset="0"/>
              </a:rPr>
              <a:t>System &gt; SPT </a:t>
            </a:r>
          </a:p>
          <a:p>
            <a:pPr>
              <a:buFont typeface="+mj-lt"/>
              <a:buAutoNum type="arabicPeriod"/>
            </a:pPr>
            <a:endParaRPr lang="en-US" sz="1000" b="1" dirty="0">
              <a:cs typeface="Calibri" panose="020F0502020204030204" pitchFamily="34" charset="0"/>
            </a:endParaRPr>
          </a:p>
          <a:p>
            <a:pPr>
              <a:buFont typeface="+mj-lt"/>
              <a:buAutoNum type="arabicPeriod"/>
            </a:pPr>
            <a:r>
              <a:rPr lang="en-US" dirty="0">
                <a:cs typeface="Calibri" panose="020F0502020204030204" pitchFamily="34" charset="0"/>
              </a:rPr>
              <a:t> Double-click</a:t>
            </a:r>
            <a:r>
              <a:rPr lang="en-US" b="1" dirty="0">
                <a:cs typeface="Calibri" panose="020F0502020204030204" pitchFamily="34" charset="0"/>
              </a:rPr>
              <a:t> Batch Files &gt; </a:t>
            </a:r>
            <a:r>
              <a:rPr lang="en-US" b="1" dirty="0" err="1">
                <a:cs typeface="Calibri" panose="020F0502020204030204" pitchFamily="34" charset="0"/>
              </a:rPr>
              <a:t>Geometric_QA</a:t>
            </a:r>
            <a:r>
              <a:rPr lang="en-US" b="1" dirty="0">
                <a:cs typeface="Calibri" panose="020F0502020204030204" pitchFamily="34" charset="0"/>
              </a:rPr>
              <a:t> &gt; 3D_Geometric_QA</a:t>
            </a:r>
            <a:r>
              <a:rPr lang="en-US" dirty="0">
                <a:cs typeface="Calibri" panose="020F0502020204030204" pitchFamily="34" charset="0"/>
              </a:rPr>
              <a:t>.</a:t>
            </a:r>
          </a:p>
          <a:p>
            <a:pPr>
              <a:buFont typeface="+mj-lt"/>
              <a:buAutoNum type="arabicPeriod"/>
            </a:pPr>
            <a:endParaRPr lang="en-US" dirty="0">
              <a:cs typeface="Calibri" panose="020F0502020204030204" pitchFamily="34" charset="0"/>
            </a:endParaRPr>
          </a:p>
          <a:p>
            <a:pPr>
              <a:buFont typeface="+mj-lt"/>
              <a:buAutoNum type="arabicPeriod"/>
            </a:pPr>
            <a:r>
              <a:rPr lang="en-US" dirty="0">
                <a:cs typeface="Calibri" panose="020F0502020204030204" pitchFamily="34" charset="0"/>
              </a:rPr>
              <a:t>Right-click </a:t>
            </a:r>
            <a:r>
              <a:rPr lang="en-US" b="1" dirty="0">
                <a:cs typeface="Calibri" panose="020F0502020204030204" pitchFamily="34" charset="0"/>
              </a:rPr>
              <a:t>3D_Geometric_QA &gt; Run Batch </a:t>
            </a:r>
            <a:r>
              <a:rPr lang="en-US" dirty="0">
                <a:cs typeface="Calibri" panose="020F0502020204030204" pitchFamily="34" charset="0"/>
              </a:rPr>
              <a:t> to start the test.</a:t>
            </a:r>
          </a:p>
          <a:p>
            <a:pPr>
              <a:buFont typeface="+mj-lt"/>
              <a:buAutoNum type="arabicPeriod"/>
            </a:pPr>
            <a:endParaRPr lang="en-US" sz="1000" dirty="0">
              <a:cs typeface="Calibri" panose="020F0502020204030204" pitchFamily="34" charset="0"/>
            </a:endParaRPr>
          </a:p>
          <a:p>
            <a:pPr>
              <a:buFont typeface="+mj-lt"/>
              <a:buAutoNum type="arabicPeriod"/>
            </a:pPr>
            <a:r>
              <a:rPr lang="en-US" dirty="0">
                <a:cs typeface="Calibri" panose="020F0502020204030204" pitchFamily="34" charset="0"/>
              </a:rPr>
              <a:t>Follow the online instructions.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fi-FI" dirty="0">
              <a:latin typeface="Calibri" panose="020F0502020204030204"/>
            </a:endParaRPr>
          </a:p>
        </p:txBody>
      </p:sp>
      <p:sp>
        <p:nvSpPr>
          <p:cNvPr id="28" name="Rounded Rectangle 27"/>
          <p:cNvSpPr/>
          <p:nvPr/>
        </p:nvSpPr>
        <p:spPr bwMode="auto">
          <a:xfrm>
            <a:off x="68985" y="389505"/>
            <a:ext cx="3327991" cy="382311"/>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Open Batch File</a:t>
            </a:r>
            <a:endParaRPr lang="en-US" sz="3200" b="1" dirty="0">
              <a:latin typeface="+mn-lt"/>
              <a:ea typeface="Calibri"/>
            </a:endParaRPr>
          </a:p>
        </p:txBody>
      </p:sp>
      <p:sp>
        <p:nvSpPr>
          <p:cNvPr id="20" name="TextBox 19"/>
          <p:cNvSpPr txBox="1"/>
          <p:nvPr/>
        </p:nvSpPr>
        <p:spPr>
          <a:xfrm>
            <a:off x="156519" y="5403403"/>
            <a:ext cx="3166442" cy="261610"/>
          </a:xfrm>
          <a:prstGeom prst="rect">
            <a:avLst/>
          </a:prstGeom>
          <a:noFill/>
        </p:spPr>
        <p:txBody>
          <a:bodyPr wrap="square" rtlCol="0">
            <a:spAutoFit/>
          </a:bodyPr>
          <a:lstStyle/>
          <a:p>
            <a:pPr algn="ctr"/>
            <a:r>
              <a:rPr lang="en-US" sz="1100" i="1" dirty="0">
                <a:solidFill>
                  <a:schemeClr val="tx1">
                    <a:lumMod val="75000"/>
                    <a:lumOff val="25000"/>
                  </a:schemeClr>
                </a:solidFill>
                <a:latin typeface="Calibri" panose="020F0502020204030204" pitchFamily="34" charset="0"/>
                <a:cs typeface="Calibri" panose="020F0502020204030204" pitchFamily="34" charset="0"/>
              </a:rPr>
              <a:t>SPT tool </a:t>
            </a:r>
            <a:r>
              <a:rPr lang="en-US" sz="1100" b="1" i="1" dirty="0">
                <a:solidFill>
                  <a:schemeClr val="tx1">
                    <a:lumMod val="75000"/>
                    <a:lumOff val="25000"/>
                  </a:schemeClr>
                </a:solidFill>
                <a:latin typeface="Calibri" panose="020F0502020204030204" pitchFamily="34" charset="0"/>
                <a:cs typeface="Calibri" panose="020F0502020204030204" pitchFamily="34" charset="0"/>
              </a:rPr>
              <a:t>Run Batch</a:t>
            </a:r>
            <a:endParaRPr lang="en-US" sz="1100" i="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3" name="Slide Number Placeholder 2"/>
          <p:cNvSpPr>
            <a:spLocks noGrp="1"/>
          </p:cNvSpPr>
          <p:nvPr>
            <p:ph type="sldNum" sz="quarter" idx="4"/>
          </p:nvPr>
        </p:nvSpPr>
        <p:spPr/>
        <p:txBody>
          <a:bodyPr/>
          <a:lstStyle/>
          <a:p>
            <a:fld id="{BF6EE56F-7E62-4925-8F8D-EE0C8B8E832F}" type="slidenum">
              <a:rPr lang="en-US" smtClean="0">
                <a:solidFill>
                  <a:srgbClr val="000000">
                    <a:tint val="75000"/>
                  </a:srgbClr>
                </a:solidFill>
              </a:rPr>
              <a:pPr/>
              <a:t>57</a:t>
            </a:fld>
            <a:endParaRPr lang="en-US" dirty="0">
              <a:solidFill>
                <a:srgbClr val="000000">
                  <a:tint val="75000"/>
                </a:srgb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19" y="3204365"/>
            <a:ext cx="3166442" cy="72075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628" y="3771770"/>
            <a:ext cx="1909358" cy="1631633"/>
          </a:xfrm>
          <a:prstGeom prst="rect">
            <a:avLst/>
          </a:prstGeom>
        </p:spPr>
      </p:pic>
    </p:spTree>
    <p:extLst>
      <p:ext uri="{BB962C8B-B14F-4D97-AF65-F5344CB8AC3E}">
        <p14:creationId xmlns:p14="http://schemas.microsoft.com/office/powerpoint/2010/main" val="32578893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10881" y="463"/>
            <a:ext cx="3487479" cy="6857999"/>
          </a:xfrm>
          <a:prstGeom prst="roundRect">
            <a:avLst>
              <a:gd name="adj" fmla="val 0"/>
            </a:avLst>
          </a:prstGeom>
          <a:solidFill>
            <a:schemeClr val="accent3">
              <a:lumMod val="60000"/>
              <a:lumOff val="40000"/>
            </a:schemeClr>
          </a:solidFill>
          <a:ln w="28575" cap="flat" cmpd="sng" algn="ctr">
            <a:solidFill>
              <a:schemeClr val="accent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lnSpc>
                <a:spcPct val="107000"/>
              </a:lnSpc>
              <a:spcAft>
                <a:spcPts val="0"/>
              </a:spcAft>
            </a:pPr>
            <a:r>
              <a:rPr lang="en-US" sz="2000" b="1" dirty="0">
                <a:solidFill>
                  <a:schemeClr val="bg1"/>
                </a:solidFill>
                <a:latin typeface="+mn-lt"/>
                <a:ea typeface="Calibri"/>
                <a:cs typeface="Times New Roman"/>
              </a:rPr>
              <a:t>3D Geometric QA</a:t>
            </a:r>
            <a:endParaRPr lang="en-US" sz="4000" b="1" dirty="0">
              <a:solidFill>
                <a:schemeClr val="bg1"/>
              </a:solidFill>
              <a:latin typeface="+mn-lt"/>
              <a:ea typeface="Calibri"/>
            </a:endParaRPr>
          </a:p>
        </p:txBody>
      </p:sp>
      <p:sp>
        <p:nvSpPr>
          <p:cNvPr id="15" name="Rounded Rectangle 14"/>
          <p:cNvSpPr/>
          <p:nvPr/>
        </p:nvSpPr>
        <p:spPr bwMode="auto">
          <a:xfrm>
            <a:off x="84591" y="1277403"/>
            <a:ext cx="3318295" cy="5357233"/>
          </a:xfrm>
          <a:prstGeom prst="roundRect">
            <a:avLst>
              <a:gd name="adj" fmla="val 232"/>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latin typeface="Calibri" panose="020F0502020204030204" pitchFamily="34" charset="0"/>
                <a:cs typeface="Calibri" panose="020F0502020204030204" pitchFamily="34" charset="0"/>
              </a:rPr>
              <a:t>Position the Geometric QA Phantom</a:t>
            </a:r>
            <a:endParaRPr lang="en-US" sz="3200" dirty="0">
              <a:solidFill>
                <a:srgbClr val="585C7C"/>
              </a:solidFill>
              <a:latin typeface="Calibri" panose="020F0502020204030204" pitchFamily="34" charset="0"/>
              <a:cs typeface="Calibri" panose="020F0502020204030204" pitchFamily="34" charset="0"/>
            </a:endParaRPr>
          </a:p>
        </p:txBody>
      </p:sp>
      <p:sp>
        <p:nvSpPr>
          <p:cNvPr id="2" name="Text Placeholder 1"/>
          <p:cNvSpPr>
            <a:spLocks noGrp="1"/>
          </p:cNvSpPr>
          <p:nvPr>
            <p:ph type="body" sz="quarter" idx="13"/>
          </p:nvPr>
        </p:nvSpPr>
        <p:spPr>
          <a:xfrm>
            <a:off x="3658266" y="1383658"/>
            <a:ext cx="5189608" cy="4746797"/>
          </a:xfrm>
        </p:spPr>
        <p:txBody>
          <a:bodyPr/>
          <a:lstStyle/>
          <a:p>
            <a:pPr marL="342900" indent="-342900">
              <a:buFont typeface="+mj-lt"/>
              <a:buAutoNum type="arabicPeriod" startAt="5"/>
            </a:pPr>
            <a:r>
              <a:rPr lang="en-US" dirty="0">
                <a:cs typeface="Calibri" panose="020F0502020204030204" pitchFamily="34" charset="0"/>
              </a:rPr>
              <a:t>Remove the mattress from the tabletop.</a:t>
            </a:r>
          </a:p>
          <a:p>
            <a:pPr marL="342900" indent="-342900">
              <a:buFont typeface="+mj-lt"/>
              <a:buAutoNum type="arabicPeriod" startAt="5"/>
            </a:pPr>
            <a:endParaRPr lang="en-US" dirty="0">
              <a:cs typeface="Calibri" panose="020F0502020204030204" pitchFamily="34" charset="0"/>
            </a:endParaRPr>
          </a:p>
          <a:p>
            <a:pPr marL="342900" indent="-342900">
              <a:buFont typeface="+mj-lt"/>
              <a:buAutoNum type="arabicPeriod" startAt="5"/>
            </a:pPr>
            <a:r>
              <a:rPr lang="en-US" dirty="0">
                <a:cs typeface="Calibri" panose="020F0502020204030204" pitchFamily="34" charset="0"/>
              </a:rPr>
              <a:t>Position the 3D Geometric QA phantom onto the tabletop at index 22. </a:t>
            </a:r>
          </a:p>
          <a:p>
            <a:pPr marL="0" indent="0"/>
            <a:endParaRPr lang="en-US" dirty="0">
              <a:cs typeface="Calibri" panose="020F0502020204030204" pitchFamily="34" charset="0"/>
            </a:endParaRPr>
          </a:p>
          <a:p>
            <a:pPr marL="501750" lvl="1" indent="-285750">
              <a:buFont typeface="Arial" panose="020B0604020202020204" pitchFamily="34" charset="0"/>
              <a:buChar char="•"/>
            </a:pPr>
            <a:r>
              <a:rPr lang="en-US" dirty="0">
                <a:cs typeface="Calibri" panose="020F0502020204030204" pitchFamily="34" charset="0"/>
              </a:rPr>
              <a:t>Position the symbol </a:t>
            </a:r>
            <a:r>
              <a:rPr lang="en-US" i="1" dirty="0">
                <a:cs typeface="Calibri" panose="020F0502020204030204" pitchFamily="34" charset="0"/>
              </a:rPr>
              <a:t>Towards the Bore </a:t>
            </a:r>
            <a:r>
              <a:rPr lang="en-US" dirty="0">
                <a:cs typeface="Calibri" panose="020F0502020204030204" pitchFamily="34" charset="0"/>
              </a:rPr>
              <a:t>facing the magnet.</a:t>
            </a:r>
          </a:p>
          <a:p>
            <a:pPr marL="501750" lvl="1" indent="-285750">
              <a:buFont typeface="Arial" panose="020B0604020202020204" pitchFamily="34" charset="0"/>
              <a:buChar char="•"/>
            </a:pPr>
            <a:endParaRPr lang="en-US" dirty="0">
              <a:cs typeface="Calibri" panose="020F0502020204030204" pitchFamily="34" charset="0"/>
            </a:endParaRPr>
          </a:p>
          <a:p>
            <a:pPr marL="501750" lvl="1" indent="-285750">
              <a:buFont typeface="Arial" panose="020B0604020202020204" pitchFamily="34" charset="0"/>
              <a:buChar char="•"/>
            </a:pPr>
            <a:r>
              <a:rPr lang="en-US" dirty="0">
                <a:cs typeface="Calibri" panose="020F0502020204030204" pitchFamily="34" charset="0"/>
              </a:rPr>
              <a:t>Carry 3D Geometric QA Phantom with two persons using the phantom handles.</a:t>
            </a:r>
          </a:p>
          <a:p>
            <a:pPr marL="0" indent="0"/>
            <a:endParaRPr lang="en-US" dirty="0">
              <a:cs typeface="Calibri" panose="020F0502020204030204" pitchFamily="34" charset="0"/>
            </a:endParaRPr>
          </a:p>
          <a:p>
            <a:pPr marL="342900" indent="-342900">
              <a:buFont typeface="+mj-lt"/>
              <a:buAutoNum type="arabicPeriod" startAt="7"/>
            </a:pPr>
            <a:r>
              <a:rPr lang="en-US" dirty="0">
                <a:cs typeface="Calibri" panose="020F0502020204030204" pitchFamily="34" charset="0"/>
              </a:rPr>
              <a:t>Move the phantom to the magnet </a:t>
            </a:r>
            <a:r>
              <a:rPr lang="en-US" dirty="0" err="1">
                <a:cs typeface="Calibri" panose="020F0502020204030204" pitchFamily="34" charset="0"/>
              </a:rPr>
              <a:t>isocenter</a:t>
            </a:r>
            <a:r>
              <a:rPr lang="en-US" dirty="0">
                <a:cs typeface="Calibri" panose="020F0502020204030204" pitchFamily="34" charset="0"/>
              </a:rPr>
              <a:t>.</a:t>
            </a:r>
          </a:p>
          <a:p>
            <a:pPr marL="342900" indent="-342900">
              <a:buFont typeface="+mj-lt"/>
              <a:buAutoNum type="arabicPeriod" startAt="7"/>
            </a:pPr>
            <a:endParaRPr lang="en-US" dirty="0">
              <a:cs typeface="Calibri" panose="020F0502020204030204" pitchFamily="34" charset="0"/>
            </a:endParaRPr>
          </a:p>
          <a:p>
            <a:pPr marL="285750" indent="-285750">
              <a:buFont typeface="Arial" panose="020B0604020202020204" pitchFamily="34" charset="0"/>
              <a:buChar char="•"/>
            </a:pPr>
            <a:r>
              <a:rPr lang="en-US" dirty="0">
                <a:cs typeface="Calibri" panose="020F0502020204030204" pitchFamily="34" charset="0"/>
              </a:rPr>
              <a:t>3D Geometric QA phantom should be positioned on the tabletop with the accuracy of 4 mm in head-feet direction. </a:t>
            </a:r>
          </a:p>
          <a:p>
            <a:pPr marL="501750" lvl="1" indent="-285750">
              <a:buFont typeface="Arial" panose="020B0604020202020204" pitchFamily="34" charset="0"/>
              <a:buChar char="•"/>
            </a:pPr>
            <a:r>
              <a:rPr lang="en-US" dirty="0">
                <a:cs typeface="Calibri" panose="020F0502020204030204" pitchFamily="34" charset="0"/>
              </a:rPr>
              <a:t>If the system detects larger offset, repositioning of the phantom is required.</a:t>
            </a:r>
          </a:p>
          <a:p>
            <a:pPr>
              <a:buFont typeface="+mj-lt"/>
              <a:buAutoNum type="arabicPeriod" startAt="7"/>
            </a:pPr>
            <a:endParaRPr lang="en-US" dirty="0">
              <a:cs typeface="Calibri" panose="020F0502020204030204" pitchFamily="34" charset="0"/>
            </a:endParaRPr>
          </a:p>
          <a:p>
            <a:pPr>
              <a:buFont typeface="+mj-lt"/>
              <a:buAutoNum type="arabicPeriod" startAt="7"/>
            </a:pPr>
            <a:endParaRPr lang="en-US" dirty="0">
              <a:cs typeface="Calibri" panose="020F0502020204030204" pitchFamily="34" charset="0"/>
            </a:endParaRPr>
          </a:p>
          <a:p>
            <a:pPr marL="285750" indent="-285750">
              <a:buFont typeface="Arial" panose="020B0604020202020204" pitchFamily="34" charset="0"/>
              <a:buChar char="•"/>
            </a:pPr>
            <a:endParaRPr lang="en-US" b="1" dirty="0">
              <a:cs typeface="Calibri" panose="020F0502020204030204" pitchFamily="34"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0" indent="0"/>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fi-FI" dirty="0">
              <a:latin typeface="Calibri" panose="020F0502020204030204"/>
            </a:endParaRPr>
          </a:p>
        </p:txBody>
      </p:sp>
      <p:sp>
        <p:nvSpPr>
          <p:cNvPr id="18" name="Rounded Rectangle 17"/>
          <p:cNvSpPr/>
          <p:nvPr/>
        </p:nvSpPr>
        <p:spPr bwMode="auto">
          <a:xfrm>
            <a:off x="68985" y="389505"/>
            <a:ext cx="3327991" cy="382311"/>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Open Batch File</a:t>
            </a:r>
            <a:endParaRPr lang="en-US" sz="3200" b="1" dirty="0">
              <a:latin typeface="+mn-lt"/>
              <a:ea typeface="Calibri"/>
            </a:endParaRPr>
          </a:p>
        </p:txBody>
      </p:sp>
      <p:sp>
        <p:nvSpPr>
          <p:cNvPr id="21" name="Rounded Rectangle 20"/>
          <p:cNvSpPr/>
          <p:nvPr/>
        </p:nvSpPr>
        <p:spPr bwMode="auto">
          <a:xfrm>
            <a:off x="68864" y="833596"/>
            <a:ext cx="3327991" cy="382027"/>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Set-up the 3D Geometric QA</a:t>
            </a:r>
            <a:endParaRPr lang="en-US" sz="3200" b="1" dirty="0">
              <a:latin typeface="+mn-lt"/>
              <a:ea typeface="Calibri"/>
            </a:endParaRPr>
          </a:p>
        </p:txBody>
      </p:sp>
      <p:pic>
        <p:nvPicPr>
          <p:cNvPr id="13" name="Picture 1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570157" y="3565128"/>
            <a:ext cx="444525" cy="432592"/>
          </a:xfrm>
          <a:prstGeom prst="rect">
            <a:avLst/>
          </a:prstGeom>
        </p:spPr>
      </p:pic>
      <p:sp>
        <p:nvSpPr>
          <p:cNvPr id="3" name="Slide Number Placeholder 2"/>
          <p:cNvSpPr>
            <a:spLocks noGrp="1"/>
          </p:cNvSpPr>
          <p:nvPr>
            <p:ph type="sldNum" sz="quarter" idx="4"/>
          </p:nvPr>
        </p:nvSpPr>
        <p:spPr/>
        <p:txBody>
          <a:bodyPr/>
          <a:lstStyle/>
          <a:p>
            <a:fld id="{BF6EE56F-7E62-4925-8F8D-EE0C8B8E832F}" type="slidenum">
              <a:rPr lang="en-US" smtClean="0">
                <a:solidFill>
                  <a:srgbClr val="000000">
                    <a:tint val="75000"/>
                  </a:srgbClr>
                </a:solidFill>
              </a:rPr>
              <a:pPr/>
              <a:t>58</a:t>
            </a:fld>
            <a:endParaRPr lang="en-US" dirty="0">
              <a:solidFill>
                <a:srgbClr val="000000">
                  <a:tint val="75000"/>
                </a:srgbClr>
              </a:solidFill>
            </a:endParaRPr>
          </a:p>
        </p:txBody>
      </p:sp>
      <p:sp>
        <p:nvSpPr>
          <p:cNvPr id="20" name="TextBox 19"/>
          <p:cNvSpPr txBox="1"/>
          <p:nvPr/>
        </p:nvSpPr>
        <p:spPr>
          <a:xfrm>
            <a:off x="175536" y="6330030"/>
            <a:ext cx="3100402" cy="261610"/>
          </a:xfrm>
          <a:prstGeom prst="rect">
            <a:avLst/>
          </a:prstGeom>
          <a:noFill/>
        </p:spPr>
        <p:txBody>
          <a:bodyPr wrap="square" rtlCol="0">
            <a:spAutoFit/>
          </a:bodyPr>
          <a:lstStyle/>
          <a:p>
            <a:pPr algn="ctr"/>
            <a:r>
              <a:rPr lang="en-US" sz="1100" i="1" dirty="0">
                <a:solidFill>
                  <a:schemeClr val="tx1">
                    <a:lumMod val="75000"/>
                    <a:lumOff val="25000"/>
                  </a:schemeClr>
                </a:solidFill>
                <a:latin typeface="+mn-lt"/>
              </a:rPr>
              <a:t>Setup for 3D geometric QA</a:t>
            </a:r>
          </a:p>
        </p:txBody>
      </p:sp>
      <p:sp>
        <p:nvSpPr>
          <p:cNvPr id="24" name="TextBox 23"/>
          <p:cNvSpPr txBox="1"/>
          <p:nvPr/>
        </p:nvSpPr>
        <p:spPr>
          <a:xfrm>
            <a:off x="175536" y="3531013"/>
            <a:ext cx="3100402" cy="225767"/>
          </a:xfrm>
          <a:prstGeom prst="rect">
            <a:avLst/>
          </a:prstGeom>
          <a:noFill/>
        </p:spPr>
        <p:txBody>
          <a:bodyPr wrap="square" rtlCol="0">
            <a:spAutoFit/>
          </a:bodyPr>
          <a:lstStyle/>
          <a:p>
            <a:pPr algn="ctr">
              <a:lnSpc>
                <a:spcPts val="1000"/>
              </a:lnSpc>
            </a:pPr>
            <a:r>
              <a:rPr lang="fi-FI" sz="1100" i="1" dirty="0">
                <a:solidFill>
                  <a:schemeClr val="tx1">
                    <a:lumMod val="75000"/>
                    <a:lumOff val="25000"/>
                  </a:schemeClr>
                </a:solidFill>
                <a:latin typeface="+mn-lt"/>
              </a:rPr>
              <a:t>Two persons carrying 3D geometric phantom</a:t>
            </a:r>
            <a:endParaRPr lang="en-US" sz="1100" i="1" dirty="0">
              <a:solidFill>
                <a:schemeClr val="tx1">
                  <a:lumMod val="75000"/>
                  <a:lumOff val="25000"/>
                </a:schemeClr>
              </a:solidFill>
              <a:latin typeface="+mn-lt"/>
            </a:endParaRPr>
          </a:p>
        </p:txBody>
      </p:sp>
      <p:pic>
        <p:nvPicPr>
          <p:cNvPr id="8" name="Picture 7"/>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5536" y="1351723"/>
            <a:ext cx="3098276" cy="2168812"/>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523810" y="2741083"/>
            <a:ext cx="473219" cy="471230"/>
          </a:xfrm>
          <a:prstGeom prst="rect">
            <a:avLst/>
          </a:prstGeom>
        </p:spPr>
      </p:pic>
      <p:pic>
        <p:nvPicPr>
          <p:cNvPr id="17" name="Picture 16"/>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166977" y="3784820"/>
            <a:ext cx="3108960" cy="2545209"/>
          </a:xfrm>
          <a:prstGeom prst="rect">
            <a:avLst/>
          </a:prstGeom>
        </p:spPr>
      </p:pic>
    </p:spTree>
    <p:extLst>
      <p:ext uri="{BB962C8B-B14F-4D97-AF65-F5344CB8AC3E}">
        <p14:creationId xmlns:p14="http://schemas.microsoft.com/office/powerpoint/2010/main" val="28284433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0" y="0"/>
            <a:ext cx="3487479" cy="6857999"/>
          </a:xfrm>
          <a:prstGeom prst="roundRect">
            <a:avLst>
              <a:gd name="adj" fmla="val 0"/>
            </a:avLst>
          </a:prstGeom>
          <a:solidFill>
            <a:schemeClr val="accent3">
              <a:lumMod val="60000"/>
              <a:lumOff val="40000"/>
            </a:schemeClr>
          </a:solidFill>
          <a:ln w="28575" cap="flat" cmpd="sng" algn="ctr">
            <a:solidFill>
              <a:schemeClr val="accent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lnSpc>
                <a:spcPct val="107000"/>
              </a:lnSpc>
              <a:spcAft>
                <a:spcPts val="0"/>
              </a:spcAft>
            </a:pPr>
            <a:r>
              <a:rPr lang="en-US" sz="2000" b="1" dirty="0">
                <a:solidFill>
                  <a:schemeClr val="bg1"/>
                </a:solidFill>
                <a:latin typeface="+mn-lt"/>
                <a:ea typeface="Calibri"/>
                <a:cs typeface="Times New Roman"/>
              </a:rPr>
              <a:t>3D Geometric QA</a:t>
            </a:r>
            <a:endParaRPr lang="en-US" sz="4000" b="1" dirty="0">
              <a:solidFill>
                <a:schemeClr val="bg1"/>
              </a:solidFill>
              <a:latin typeface="+mn-lt"/>
              <a:ea typeface="Calibri"/>
            </a:endParaRPr>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latin typeface="Calibri" panose="020F0502020204030204" pitchFamily="34" charset="0"/>
                <a:cs typeface="Calibri" panose="020F0502020204030204" pitchFamily="34" charset="0"/>
              </a:rPr>
              <a:t>Acquire the Geometric QA Images</a:t>
            </a:r>
            <a:endParaRPr lang="en-US" sz="3200" dirty="0">
              <a:solidFill>
                <a:srgbClr val="585C7C"/>
              </a:solidFill>
              <a:latin typeface="Calibri" panose="020F0502020204030204" pitchFamily="34" charset="0"/>
              <a:cs typeface="Calibri" panose="020F0502020204030204" pitchFamily="34" charset="0"/>
            </a:endParaRPr>
          </a:p>
        </p:txBody>
      </p:sp>
      <p:sp>
        <p:nvSpPr>
          <p:cNvPr id="2" name="Text Placeholder 1"/>
          <p:cNvSpPr>
            <a:spLocks noGrp="1"/>
          </p:cNvSpPr>
          <p:nvPr>
            <p:ph type="body" sz="quarter" idx="13"/>
          </p:nvPr>
        </p:nvSpPr>
        <p:spPr>
          <a:xfrm>
            <a:off x="3658266" y="1383659"/>
            <a:ext cx="5234214" cy="4794504"/>
          </a:xfrm>
        </p:spPr>
        <p:txBody>
          <a:bodyPr/>
          <a:lstStyle/>
          <a:p>
            <a:pPr marL="342900" indent="-342900">
              <a:buFont typeface="+mj-lt"/>
              <a:buAutoNum type="arabicPeriod" startAt="8"/>
            </a:pPr>
            <a:r>
              <a:rPr lang="en-US" dirty="0">
                <a:cs typeface="Calibri" panose="020F0502020204030204" pitchFamily="34" charset="0"/>
              </a:rPr>
              <a:t>Click </a:t>
            </a:r>
            <a:r>
              <a:rPr lang="en-US" b="1" dirty="0">
                <a:cs typeface="Calibri" panose="020F0502020204030204" pitchFamily="34" charset="0"/>
              </a:rPr>
              <a:t>Proceed</a:t>
            </a:r>
            <a:r>
              <a:rPr lang="en-US" dirty="0">
                <a:cs typeface="Calibri" panose="020F0502020204030204" pitchFamily="34" charset="0"/>
              </a:rPr>
              <a:t> to start the acquisition.</a:t>
            </a:r>
          </a:p>
          <a:p>
            <a:pPr lvl="1">
              <a:buFont typeface="Arial" panose="020B0604020202020204" pitchFamily="34" charset="0"/>
              <a:buChar char="•"/>
            </a:pPr>
            <a:r>
              <a:rPr lang="en-US" sz="1600" b="1" dirty="0">
                <a:cs typeface="Calibri" panose="020F0502020204030204" pitchFamily="34" charset="0"/>
              </a:rPr>
              <a:t>No user actions are required.</a:t>
            </a:r>
          </a:p>
          <a:p>
            <a:pPr lvl="1">
              <a:buFont typeface="Arial" panose="020B0604020202020204" pitchFamily="34" charset="0"/>
              <a:buChar char="•"/>
            </a:pPr>
            <a:endParaRPr lang="en-US" sz="1600" b="1" dirty="0">
              <a:cs typeface="Calibri" panose="020F0502020204030204" pitchFamily="34" charset="0"/>
            </a:endParaRPr>
          </a:p>
          <a:p>
            <a:pPr lvl="1">
              <a:buFont typeface="Arial" panose="020B0604020202020204" pitchFamily="34" charset="0"/>
              <a:buChar char="•"/>
            </a:pPr>
            <a:r>
              <a:rPr lang="en-US" sz="1600" dirty="0">
                <a:cs typeface="Calibri" panose="020F0502020204030204" pitchFamily="34" charset="0"/>
              </a:rPr>
              <a:t>If there is a failure situation detected, an error message </a:t>
            </a:r>
            <a:r>
              <a:rPr lang="en-US" sz="1600">
                <a:cs typeface="Calibri" panose="020F0502020204030204" pitchFamily="34" charset="0"/>
              </a:rPr>
              <a:t>is displayed.</a:t>
            </a:r>
            <a:endParaRPr lang="en-US" sz="1600" dirty="0">
              <a:cs typeface="Calibri" panose="020F0502020204030204" pitchFamily="34" charset="0"/>
            </a:endParaRPr>
          </a:p>
          <a:p>
            <a:pPr marL="216000" lvl="1" indent="0"/>
            <a:endParaRPr lang="en-US" sz="1600" dirty="0">
              <a:cs typeface="Calibri" panose="020F0502020204030204" pitchFamily="34" charset="0"/>
            </a:endParaRPr>
          </a:p>
          <a:p>
            <a:pPr marL="342900" indent="-342900">
              <a:buFont typeface="+mj-lt"/>
              <a:buAutoNum type="arabicPeriod" startAt="8"/>
            </a:pPr>
            <a:r>
              <a:rPr lang="en-US" dirty="0">
                <a:cs typeface="Calibri" panose="020F0502020204030204" pitchFamily="34" charset="0"/>
              </a:rPr>
              <a:t>After the scanning is completed message             </a:t>
            </a:r>
            <a:r>
              <a:rPr lang="en-US" i="1" dirty="0">
                <a:cs typeface="Calibri" panose="020F0502020204030204" pitchFamily="34" charset="0"/>
              </a:rPr>
              <a:t>Batch execution finished successfully</a:t>
            </a:r>
          </a:p>
          <a:p>
            <a:pPr marL="0" indent="0"/>
            <a:r>
              <a:rPr lang="en-US" i="1" dirty="0">
                <a:cs typeface="Calibri" panose="020F0502020204030204" pitchFamily="34" charset="0"/>
              </a:rPr>
              <a:t>       </a:t>
            </a:r>
            <a:r>
              <a:rPr lang="en-US" dirty="0">
                <a:cs typeface="Calibri" panose="020F0502020204030204" pitchFamily="34" charset="0"/>
              </a:rPr>
              <a:t>is shown.  Click</a:t>
            </a:r>
            <a:r>
              <a:rPr lang="en-US" b="1" dirty="0">
                <a:cs typeface="Calibri" panose="020F0502020204030204" pitchFamily="34" charset="0"/>
              </a:rPr>
              <a:t> OK</a:t>
            </a:r>
            <a:r>
              <a:rPr lang="en-US" dirty="0">
                <a:cs typeface="Calibri" panose="020F0502020204030204" pitchFamily="34" charset="0"/>
              </a:rPr>
              <a:t>. </a:t>
            </a:r>
          </a:p>
          <a:p>
            <a:pPr>
              <a:buFont typeface="+mj-lt"/>
              <a:buAutoNum type="arabicPeriod" startAt="6"/>
            </a:pPr>
            <a:endParaRPr lang="en-US" dirty="0">
              <a:cs typeface="Calibri" panose="020F0502020204030204" pitchFamily="34" charset="0"/>
            </a:endParaRPr>
          </a:p>
          <a:p>
            <a:pPr>
              <a:buFont typeface="+mj-lt"/>
              <a:buAutoNum type="arabicPeriod" startAt="6"/>
            </a:pPr>
            <a:endParaRPr lang="en-US" dirty="0">
              <a:cs typeface="Calibri" panose="020F0502020204030204" pitchFamily="34" charset="0"/>
            </a:endParaRPr>
          </a:p>
          <a:p>
            <a:pPr marL="285750" indent="-285750">
              <a:buFont typeface="Arial" panose="020B0604020202020204" pitchFamily="34" charset="0"/>
              <a:buChar char="•"/>
            </a:pPr>
            <a:endParaRPr lang="en-US" b="1" dirty="0">
              <a:cs typeface="Calibri" panose="020F0502020204030204" pitchFamily="34"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fi-FI" dirty="0">
              <a:latin typeface="Calibri" panose="020F0502020204030204"/>
            </a:endParaRPr>
          </a:p>
        </p:txBody>
      </p:sp>
      <p:sp>
        <p:nvSpPr>
          <p:cNvPr id="18" name="Rounded Rectangle 17"/>
          <p:cNvSpPr/>
          <p:nvPr/>
        </p:nvSpPr>
        <p:spPr bwMode="auto">
          <a:xfrm>
            <a:off x="68985" y="389505"/>
            <a:ext cx="3327991" cy="382311"/>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Open Batch File</a:t>
            </a:r>
            <a:endParaRPr lang="en-US" sz="3200" b="1" dirty="0">
              <a:latin typeface="+mn-lt"/>
              <a:ea typeface="Calibri"/>
            </a:endParaRPr>
          </a:p>
        </p:txBody>
      </p:sp>
      <p:sp>
        <p:nvSpPr>
          <p:cNvPr id="21" name="Rounded Rectangle 20"/>
          <p:cNvSpPr/>
          <p:nvPr/>
        </p:nvSpPr>
        <p:spPr bwMode="auto">
          <a:xfrm>
            <a:off x="68864" y="833596"/>
            <a:ext cx="3327991" cy="382027"/>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Set-up the 3D Geometric QA</a:t>
            </a:r>
            <a:endParaRPr lang="en-US" sz="3200" b="1" dirty="0">
              <a:latin typeface="+mn-lt"/>
              <a:ea typeface="Calibri"/>
            </a:endParaRPr>
          </a:p>
        </p:txBody>
      </p:sp>
      <p:sp>
        <p:nvSpPr>
          <p:cNvPr id="3" name="Slide Number Placeholder 2"/>
          <p:cNvSpPr>
            <a:spLocks noGrp="1"/>
          </p:cNvSpPr>
          <p:nvPr>
            <p:ph type="sldNum" sz="quarter" idx="4"/>
          </p:nvPr>
        </p:nvSpPr>
        <p:spPr/>
        <p:txBody>
          <a:bodyPr/>
          <a:lstStyle/>
          <a:p>
            <a:fld id="{BF6EE56F-7E62-4925-8F8D-EE0C8B8E832F}" type="slidenum">
              <a:rPr lang="en-US" smtClean="0">
                <a:solidFill>
                  <a:srgbClr val="000000">
                    <a:tint val="75000"/>
                  </a:srgbClr>
                </a:solidFill>
              </a:rPr>
              <a:pPr/>
              <a:t>59</a:t>
            </a:fld>
            <a:endParaRPr lang="en-US" dirty="0">
              <a:solidFill>
                <a:srgbClr val="000000">
                  <a:tint val="75000"/>
                </a:srgbClr>
              </a:solidFill>
            </a:endParaRPr>
          </a:p>
        </p:txBody>
      </p:sp>
      <p:sp>
        <p:nvSpPr>
          <p:cNvPr id="19" name="Rounded Rectangle 18"/>
          <p:cNvSpPr/>
          <p:nvPr/>
        </p:nvSpPr>
        <p:spPr bwMode="auto">
          <a:xfrm>
            <a:off x="73435" y="1279536"/>
            <a:ext cx="3327991" cy="381558"/>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Scan images</a:t>
            </a:r>
            <a:endParaRPr lang="en-US" sz="3200" b="1" dirty="0">
              <a:latin typeface="+mn-lt"/>
              <a:ea typeface="Calibri"/>
            </a:endParaRPr>
          </a:p>
        </p:txBody>
      </p:sp>
      <p:sp>
        <p:nvSpPr>
          <p:cNvPr id="10" name="Rounded Rectangle 9"/>
          <p:cNvSpPr/>
          <p:nvPr/>
        </p:nvSpPr>
        <p:spPr bwMode="auto">
          <a:xfrm>
            <a:off x="84591" y="1956021"/>
            <a:ext cx="3318295" cy="4678615"/>
          </a:xfrm>
          <a:prstGeom prst="roundRect">
            <a:avLst>
              <a:gd name="adj" fmla="val 232"/>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val="0"/>
              </a:ext>
            </a:extLst>
          </a:blip>
          <a:srcRect l="1141" t="2013"/>
          <a:stretch/>
        </p:blipFill>
        <p:spPr>
          <a:xfrm>
            <a:off x="198782" y="4551758"/>
            <a:ext cx="3104913" cy="1478942"/>
          </a:xfrm>
          <a:prstGeom prst="rect">
            <a:avLst/>
          </a:prstGeom>
        </p:spPr>
      </p:pic>
      <p:sp>
        <p:nvSpPr>
          <p:cNvPr id="12" name="TextBox 11"/>
          <p:cNvSpPr txBox="1"/>
          <p:nvPr/>
        </p:nvSpPr>
        <p:spPr>
          <a:xfrm>
            <a:off x="198782" y="5986572"/>
            <a:ext cx="3028031" cy="430887"/>
          </a:xfrm>
          <a:prstGeom prst="rect">
            <a:avLst/>
          </a:prstGeom>
          <a:noFill/>
        </p:spPr>
        <p:txBody>
          <a:bodyPr wrap="square" rtlCol="0">
            <a:spAutoFit/>
          </a:bodyPr>
          <a:lstStyle/>
          <a:p>
            <a:pPr algn="ctr"/>
            <a:r>
              <a:rPr lang="en-US" sz="1100" i="1" dirty="0">
                <a:solidFill>
                  <a:schemeClr val="tx1">
                    <a:lumMod val="75000"/>
                    <a:lumOff val="25000"/>
                  </a:schemeClr>
                </a:solidFill>
                <a:latin typeface="+mn-lt"/>
              </a:rPr>
              <a:t>Message of Batch execution finished successfully</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782" y="2057669"/>
            <a:ext cx="3104913" cy="2055861"/>
          </a:xfrm>
          <a:prstGeom prst="rect">
            <a:avLst/>
          </a:prstGeom>
        </p:spPr>
      </p:pic>
      <p:sp>
        <p:nvSpPr>
          <p:cNvPr id="14" name="TextBox 13"/>
          <p:cNvSpPr txBox="1"/>
          <p:nvPr/>
        </p:nvSpPr>
        <p:spPr>
          <a:xfrm>
            <a:off x="84592" y="4061089"/>
            <a:ext cx="3312264" cy="430887"/>
          </a:xfrm>
          <a:prstGeom prst="rect">
            <a:avLst/>
          </a:prstGeom>
          <a:noFill/>
        </p:spPr>
        <p:txBody>
          <a:bodyPr wrap="square" rtlCol="0">
            <a:spAutoFit/>
          </a:bodyPr>
          <a:lstStyle/>
          <a:p>
            <a:pPr algn="ctr"/>
            <a:r>
              <a:rPr lang="en-US" sz="1100" i="1" dirty="0">
                <a:solidFill>
                  <a:schemeClr val="tx1">
                    <a:lumMod val="75000"/>
                    <a:lumOff val="25000"/>
                  </a:schemeClr>
                </a:solidFill>
                <a:latin typeface="+mn-lt"/>
              </a:rPr>
              <a:t>Example of an error message, when the 3D Geometric QA phantom is positioned incorrectly</a:t>
            </a:r>
          </a:p>
        </p:txBody>
      </p:sp>
    </p:spTree>
    <p:extLst>
      <p:ext uri="{BB962C8B-B14F-4D97-AF65-F5344CB8AC3E}">
        <p14:creationId xmlns:p14="http://schemas.microsoft.com/office/powerpoint/2010/main" val="2417644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360010" y="153649"/>
            <a:ext cx="8203545"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Potential Failure Modes</a:t>
            </a:r>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6</a:t>
            </a:fld>
            <a:endParaRPr lang="en-US" dirty="0">
              <a:solidFill>
                <a:srgbClr val="000000">
                  <a:tint val="75000"/>
                </a:srgbClr>
              </a:solidFill>
            </a:endParaRPr>
          </a:p>
        </p:txBody>
      </p:sp>
      <p:sp>
        <p:nvSpPr>
          <p:cNvPr id="8" name="Text Placeholder 9"/>
          <p:cNvSpPr txBox="1">
            <a:spLocks/>
          </p:cNvSpPr>
          <p:nvPr/>
        </p:nvSpPr>
        <p:spPr>
          <a:xfrm>
            <a:off x="360010" y="1086467"/>
            <a:ext cx="8368900" cy="72684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i-FI" altLang="en-US" sz="1800" dirty="0"/>
              <a:t>The test report indicates if the result is Pass or Fail.</a:t>
            </a:r>
          </a:p>
          <a:p>
            <a:endParaRPr lang="en-US" sz="1800" dirty="0"/>
          </a:p>
        </p:txBody>
      </p:sp>
      <p:graphicFrame>
        <p:nvGraphicFramePr>
          <p:cNvPr id="19" name="Table 18"/>
          <p:cNvGraphicFramePr>
            <a:graphicFrameLocks noGrp="1"/>
          </p:cNvGraphicFramePr>
          <p:nvPr>
            <p:extLst>
              <p:ext uri="{D42A27DB-BD31-4B8C-83A1-F6EECF244321}">
                <p14:modId xmlns:p14="http://schemas.microsoft.com/office/powerpoint/2010/main" val="1737773967"/>
              </p:ext>
            </p:extLst>
          </p:nvPr>
        </p:nvGraphicFramePr>
        <p:xfrm>
          <a:off x="360010" y="1630017"/>
          <a:ext cx="8372381" cy="4662835"/>
        </p:xfrm>
        <a:graphic>
          <a:graphicData uri="http://schemas.openxmlformats.org/drawingml/2006/table">
            <a:tbl>
              <a:tblPr firstRow="1" bandRow="1">
                <a:tableStyleId>{5C22544A-7EE6-4342-B048-85BDC9FD1C3A}</a:tableStyleId>
              </a:tblPr>
              <a:tblGrid>
                <a:gridCol w="2922538">
                  <a:extLst>
                    <a:ext uri="{9D8B030D-6E8A-4147-A177-3AD203B41FA5}">
                      <a16:colId xmlns:a16="http://schemas.microsoft.com/office/drawing/2014/main" val="20000"/>
                    </a:ext>
                  </a:extLst>
                </a:gridCol>
                <a:gridCol w="3476061">
                  <a:extLst>
                    <a:ext uri="{9D8B030D-6E8A-4147-A177-3AD203B41FA5}">
                      <a16:colId xmlns:a16="http://schemas.microsoft.com/office/drawing/2014/main" val="20001"/>
                    </a:ext>
                  </a:extLst>
                </a:gridCol>
                <a:gridCol w="1973782">
                  <a:extLst>
                    <a:ext uri="{9D8B030D-6E8A-4147-A177-3AD203B41FA5}">
                      <a16:colId xmlns:a16="http://schemas.microsoft.com/office/drawing/2014/main" val="20002"/>
                    </a:ext>
                  </a:extLst>
                </a:gridCol>
              </a:tblGrid>
              <a:tr h="388570">
                <a:tc>
                  <a:txBody>
                    <a:bodyPr/>
                    <a:lstStyle/>
                    <a:p>
                      <a:pPr>
                        <a:lnSpc>
                          <a:spcPct val="115000"/>
                        </a:lnSpc>
                        <a:spcAft>
                          <a:spcPts val="0"/>
                        </a:spcAft>
                      </a:pPr>
                      <a:r>
                        <a:rPr lang="en-US" sz="1800" dirty="0">
                          <a:effectLst/>
                        </a:rPr>
                        <a:t>Failure mode</a:t>
                      </a:r>
                      <a:endParaRPr lang="en-US" sz="1800" dirty="0">
                        <a:solidFill>
                          <a:srgbClr val="0845A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800" dirty="0">
                          <a:solidFill>
                            <a:schemeClr val="lt1"/>
                          </a:solidFill>
                          <a:effectLst/>
                          <a:latin typeface="+mn-lt"/>
                          <a:ea typeface="+mn-ea"/>
                          <a:cs typeface="+mn-cs"/>
                        </a:rPr>
                        <a:t>May Cause</a:t>
                      </a:r>
                      <a:endParaRPr lang="en-US" sz="1800" dirty="0">
                        <a:solidFill>
                          <a:srgbClr val="0845A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800" dirty="0">
                          <a:effectLst/>
                        </a:rPr>
                        <a:t>QA procedures</a:t>
                      </a:r>
                      <a:endParaRPr lang="en-US" sz="1800" dirty="0">
                        <a:solidFill>
                          <a:srgbClr val="0845A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777139">
                <a:tc>
                  <a:txBody>
                    <a:bodyPr/>
                    <a:lstStyle/>
                    <a:p>
                      <a:pPr>
                        <a:lnSpc>
                          <a:spcPct val="115000"/>
                        </a:lnSpc>
                        <a:spcAft>
                          <a:spcPts val="0"/>
                        </a:spcAft>
                      </a:pPr>
                      <a:r>
                        <a:rPr lang="en-US" sz="1600" dirty="0">
                          <a:effectLst/>
                        </a:rPr>
                        <a:t>RF coil fault</a:t>
                      </a:r>
                      <a:endParaRPr lang="en-US" sz="1600" dirty="0">
                        <a:solidFill>
                          <a:srgbClr val="0845A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0"/>
                        </a:spcAft>
                      </a:pPr>
                      <a:r>
                        <a:rPr lang="en-US" sz="1600" dirty="0">
                          <a:effectLst/>
                        </a:rPr>
                        <a:t>Less</a:t>
                      </a:r>
                      <a:r>
                        <a:rPr lang="en-US" sz="1600" baseline="0" dirty="0">
                          <a:effectLst/>
                        </a:rPr>
                        <a:t> signal to noise </a:t>
                      </a:r>
                      <a:r>
                        <a:rPr lang="en-US" sz="1600" dirty="0">
                          <a:effectLst/>
                        </a:rPr>
                        <a:t>or </a:t>
                      </a:r>
                    </a:p>
                    <a:p>
                      <a:pPr>
                        <a:lnSpc>
                          <a:spcPct val="115000"/>
                        </a:lnSpc>
                        <a:spcAft>
                          <a:spcPts val="0"/>
                        </a:spcAft>
                      </a:pPr>
                      <a:r>
                        <a:rPr lang="en-US" sz="1600" dirty="0">
                          <a:effectLst/>
                        </a:rPr>
                        <a:t>no images at all</a:t>
                      </a:r>
                      <a:endParaRPr lang="en-US" sz="1600" dirty="0">
                        <a:solidFill>
                          <a:srgbClr val="0845A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marL="285750" indent="-285750">
                        <a:lnSpc>
                          <a:spcPct val="115000"/>
                        </a:lnSpc>
                        <a:spcAft>
                          <a:spcPts val="0"/>
                        </a:spcAft>
                        <a:buFont typeface="Arial" panose="020B0604020202020204" pitchFamily="34" charset="0"/>
                        <a:buChar char="•"/>
                      </a:pPr>
                      <a:r>
                        <a:rPr lang="en-US" sz="1600" dirty="0">
                          <a:effectLst/>
                        </a:rPr>
                        <a:t>SNR test </a:t>
                      </a:r>
                    </a:p>
                    <a:p>
                      <a:pPr marL="285750" indent="-285750">
                        <a:lnSpc>
                          <a:spcPct val="115000"/>
                        </a:lnSpc>
                        <a:spcAft>
                          <a:spcPts val="0"/>
                        </a:spcAft>
                        <a:buFont typeface="Arial" panose="020B0604020202020204" pitchFamily="34" charset="0"/>
                        <a:buChar char="•"/>
                      </a:pPr>
                      <a:r>
                        <a:rPr lang="en-US" sz="1600" dirty="0">
                          <a:effectLst/>
                        </a:rPr>
                        <a:t>PIQT</a:t>
                      </a:r>
                      <a:endParaRPr lang="en-US" sz="1600" dirty="0">
                        <a:solidFill>
                          <a:srgbClr val="0845A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777139">
                <a:tc>
                  <a:txBody>
                    <a:bodyPr/>
                    <a:lstStyle/>
                    <a:p>
                      <a:pPr>
                        <a:lnSpc>
                          <a:spcPct val="115000"/>
                        </a:lnSpc>
                        <a:spcAft>
                          <a:spcPts val="0"/>
                        </a:spcAft>
                      </a:pPr>
                      <a:r>
                        <a:rPr lang="en-US" sz="1600" dirty="0">
                          <a:effectLst/>
                        </a:rPr>
                        <a:t>RF receive chain  fault</a:t>
                      </a:r>
                      <a:endParaRPr lang="en-US" sz="1600" dirty="0">
                        <a:solidFill>
                          <a:srgbClr val="0845A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0"/>
                        </a:spcAft>
                      </a:pPr>
                      <a:r>
                        <a:rPr lang="en-US" sz="1600" dirty="0">
                          <a:effectLst/>
                        </a:rPr>
                        <a:t>Lower image quality or </a:t>
                      </a:r>
                    </a:p>
                    <a:p>
                      <a:pPr>
                        <a:lnSpc>
                          <a:spcPct val="115000"/>
                        </a:lnSpc>
                        <a:spcAft>
                          <a:spcPts val="0"/>
                        </a:spcAft>
                      </a:pPr>
                      <a:r>
                        <a:rPr lang="en-US" sz="1600" dirty="0">
                          <a:effectLst/>
                        </a:rPr>
                        <a:t>no images at all</a:t>
                      </a:r>
                      <a:endParaRPr lang="en-US" sz="1600" dirty="0">
                        <a:solidFill>
                          <a:srgbClr val="0845A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marL="285750" indent="-285750">
                        <a:lnSpc>
                          <a:spcPct val="115000"/>
                        </a:lnSpc>
                        <a:spcAft>
                          <a:spcPts val="0"/>
                        </a:spcAft>
                        <a:buFont typeface="Arial" panose="020B0604020202020204" pitchFamily="34" charset="0"/>
                        <a:buChar char="•"/>
                      </a:pPr>
                      <a:r>
                        <a:rPr lang="en-US" sz="1600" dirty="0">
                          <a:effectLst/>
                        </a:rPr>
                        <a:t>SNR test</a:t>
                      </a:r>
                    </a:p>
                    <a:p>
                      <a:pPr marL="285750" indent="-285750">
                        <a:lnSpc>
                          <a:spcPct val="115000"/>
                        </a:lnSpc>
                        <a:spcAft>
                          <a:spcPts val="0"/>
                        </a:spcAft>
                        <a:buFont typeface="Arial" panose="020B0604020202020204" pitchFamily="34" charset="0"/>
                        <a:buChar char="•"/>
                      </a:pPr>
                      <a:r>
                        <a:rPr lang="en-US" sz="1600" dirty="0">
                          <a:effectLst/>
                        </a:rPr>
                        <a:t>PIQT</a:t>
                      </a:r>
                      <a:endParaRPr lang="en-US" sz="1600" dirty="0">
                        <a:solidFill>
                          <a:srgbClr val="0845A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777139">
                <a:tc>
                  <a:txBody>
                    <a:bodyPr/>
                    <a:lstStyle/>
                    <a:p>
                      <a:pPr>
                        <a:lnSpc>
                          <a:spcPct val="115000"/>
                        </a:lnSpc>
                        <a:spcAft>
                          <a:spcPts val="0"/>
                        </a:spcAft>
                      </a:pPr>
                      <a:r>
                        <a:rPr lang="en-US" sz="1600" dirty="0">
                          <a:effectLst/>
                        </a:rPr>
                        <a:t>RF transmit chain fault</a:t>
                      </a:r>
                      <a:endParaRPr lang="en-US" sz="1600" dirty="0">
                        <a:solidFill>
                          <a:srgbClr val="0845A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0"/>
                        </a:spcAft>
                      </a:pPr>
                      <a:r>
                        <a:rPr lang="en-US" sz="1600" dirty="0">
                          <a:effectLst/>
                        </a:rPr>
                        <a:t>Lower image quality or </a:t>
                      </a:r>
                    </a:p>
                    <a:p>
                      <a:pPr>
                        <a:lnSpc>
                          <a:spcPct val="115000"/>
                        </a:lnSpc>
                        <a:spcAft>
                          <a:spcPts val="0"/>
                        </a:spcAft>
                      </a:pPr>
                      <a:r>
                        <a:rPr lang="en-US" sz="1600" dirty="0">
                          <a:effectLst/>
                        </a:rPr>
                        <a:t>no images at all</a:t>
                      </a:r>
                      <a:endParaRPr lang="en-US" sz="1600" dirty="0">
                        <a:solidFill>
                          <a:srgbClr val="0845A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marL="285750" indent="-285750">
                        <a:lnSpc>
                          <a:spcPct val="115000"/>
                        </a:lnSpc>
                        <a:spcAft>
                          <a:spcPts val="0"/>
                        </a:spcAft>
                        <a:buFont typeface="Arial" panose="020B0604020202020204" pitchFamily="34" charset="0"/>
                        <a:buChar char="•"/>
                      </a:pPr>
                      <a:r>
                        <a:rPr lang="en-US" sz="1600" dirty="0">
                          <a:effectLst/>
                        </a:rPr>
                        <a:t>SNR test</a:t>
                      </a:r>
                    </a:p>
                    <a:p>
                      <a:pPr marL="285750" indent="-285750">
                        <a:lnSpc>
                          <a:spcPct val="115000"/>
                        </a:lnSpc>
                        <a:spcAft>
                          <a:spcPts val="0"/>
                        </a:spcAft>
                        <a:buFont typeface="Arial" panose="020B0604020202020204" pitchFamily="34" charset="0"/>
                        <a:buChar char="•"/>
                      </a:pPr>
                      <a:r>
                        <a:rPr lang="en-US" sz="1600" dirty="0">
                          <a:effectLst/>
                        </a:rPr>
                        <a:t>PIQT</a:t>
                      </a:r>
                      <a:endParaRPr lang="en-US" sz="1600" dirty="0">
                        <a:solidFill>
                          <a:srgbClr val="0845A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777139">
                <a:tc>
                  <a:txBody>
                    <a:bodyPr/>
                    <a:lstStyle/>
                    <a:p>
                      <a:pPr>
                        <a:lnSpc>
                          <a:spcPct val="115000"/>
                        </a:lnSpc>
                        <a:spcAft>
                          <a:spcPts val="0"/>
                        </a:spcAft>
                      </a:pPr>
                      <a:r>
                        <a:rPr lang="en-US" sz="1600" dirty="0">
                          <a:effectLst/>
                        </a:rPr>
                        <a:t>Reduced spatial accuracy</a:t>
                      </a:r>
                      <a:endParaRPr lang="en-US" sz="1600" dirty="0">
                        <a:solidFill>
                          <a:srgbClr val="0845A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0"/>
                        </a:spcAft>
                      </a:pPr>
                      <a:r>
                        <a:rPr lang="en-US" sz="1600" dirty="0">
                          <a:effectLst/>
                        </a:rPr>
                        <a:t>Image distortion</a:t>
                      </a:r>
                      <a:endParaRPr lang="en-US" sz="1600" dirty="0">
                        <a:solidFill>
                          <a:srgbClr val="0845A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marL="285750" indent="-285750">
                        <a:lnSpc>
                          <a:spcPct val="115000"/>
                        </a:lnSpc>
                        <a:spcAft>
                          <a:spcPts val="0"/>
                        </a:spcAft>
                        <a:buFont typeface="Arial" panose="020B0604020202020204" pitchFamily="34" charset="0"/>
                        <a:buChar char="•"/>
                      </a:pPr>
                      <a:r>
                        <a:rPr lang="en-US" sz="1600" dirty="0">
                          <a:effectLst/>
                        </a:rPr>
                        <a:t>Scaling test</a:t>
                      </a:r>
                    </a:p>
                    <a:p>
                      <a:pPr marL="285750" indent="-285750">
                        <a:lnSpc>
                          <a:spcPct val="115000"/>
                        </a:lnSpc>
                        <a:spcAft>
                          <a:spcPts val="0"/>
                        </a:spcAft>
                        <a:buFont typeface="Arial" panose="020B0604020202020204" pitchFamily="34" charset="0"/>
                        <a:buChar char="•"/>
                      </a:pPr>
                      <a:r>
                        <a:rPr lang="en-US" sz="1600" dirty="0">
                          <a:effectLst/>
                        </a:rPr>
                        <a:t>PIQT</a:t>
                      </a:r>
                      <a:endParaRPr lang="en-US" sz="1600" dirty="0">
                        <a:solidFill>
                          <a:srgbClr val="0845A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777139">
                <a:tc>
                  <a:txBody>
                    <a:bodyPr/>
                    <a:lstStyle/>
                    <a:p>
                      <a:pPr>
                        <a:lnSpc>
                          <a:spcPct val="115000"/>
                        </a:lnSpc>
                        <a:spcAft>
                          <a:spcPts val="0"/>
                        </a:spcAft>
                      </a:pPr>
                      <a:r>
                        <a:rPr lang="en-US" sz="1600">
                          <a:effectLst/>
                        </a:rPr>
                        <a:t>Emergency stop / nurse call / anti-virus fail</a:t>
                      </a:r>
                      <a:endParaRPr lang="en-US" sz="1600">
                        <a:solidFill>
                          <a:srgbClr val="0845A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0"/>
                        </a:spcAft>
                      </a:pPr>
                      <a:r>
                        <a:rPr lang="en-US" sz="1600" dirty="0">
                          <a:effectLst/>
                        </a:rPr>
                        <a:t>Safety risks</a:t>
                      </a:r>
                      <a:endParaRPr lang="en-US" sz="1600" dirty="0">
                        <a:solidFill>
                          <a:srgbClr val="0845A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marL="285750" indent="-285750">
                        <a:lnSpc>
                          <a:spcPct val="115000"/>
                        </a:lnSpc>
                        <a:spcAft>
                          <a:spcPts val="0"/>
                        </a:spcAft>
                        <a:buFont typeface="Arial" panose="020B0604020202020204" pitchFamily="34" charset="0"/>
                        <a:buChar char="•"/>
                      </a:pPr>
                      <a:r>
                        <a:rPr lang="en-US" sz="1600" dirty="0">
                          <a:effectLst/>
                        </a:rPr>
                        <a:t>Daily routine checks</a:t>
                      </a:r>
                      <a:endParaRPr lang="en-US" sz="1600" dirty="0">
                        <a:solidFill>
                          <a:srgbClr val="0845A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388570">
                <a:tc>
                  <a:txBody>
                    <a:bodyPr/>
                    <a:lstStyle/>
                    <a:p>
                      <a:pPr>
                        <a:lnSpc>
                          <a:spcPct val="115000"/>
                        </a:lnSpc>
                        <a:spcAft>
                          <a:spcPts val="0"/>
                        </a:spcAft>
                      </a:pPr>
                      <a:r>
                        <a:rPr lang="en-US" sz="1600" dirty="0">
                          <a:effectLst/>
                        </a:rPr>
                        <a:t>Helium refrigerator fail</a:t>
                      </a:r>
                      <a:endParaRPr lang="en-US" sz="1600" dirty="0">
                        <a:solidFill>
                          <a:srgbClr val="0845A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0"/>
                        </a:spcAft>
                      </a:pPr>
                      <a:r>
                        <a:rPr lang="en-US" sz="1600" dirty="0">
                          <a:effectLst/>
                        </a:rPr>
                        <a:t>Helium boil-off</a:t>
                      </a:r>
                      <a:endParaRPr lang="en-US" sz="1600" dirty="0">
                        <a:solidFill>
                          <a:srgbClr val="0845A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tc>
                  <a:txBody>
                    <a:bodyPr/>
                    <a:lstStyle/>
                    <a:p>
                      <a:pPr marL="285750" indent="-285750">
                        <a:lnSpc>
                          <a:spcPct val="115000"/>
                        </a:lnSpc>
                        <a:spcAft>
                          <a:spcPts val="0"/>
                        </a:spcAft>
                        <a:buFont typeface="Arial" panose="020B0604020202020204" pitchFamily="34" charset="0"/>
                        <a:buChar char="•"/>
                      </a:pPr>
                      <a:r>
                        <a:rPr lang="en-US" sz="1600" dirty="0">
                          <a:effectLst/>
                        </a:rPr>
                        <a:t>Magnet</a:t>
                      </a:r>
                      <a:r>
                        <a:rPr lang="en-US" sz="1600" baseline="0" dirty="0">
                          <a:effectLst/>
                        </a:rPr>
                        <a:t> check</a:t>
                      </a:r>
                      <a:endParaRPr lang="en-US" sz="1600" dirty="0">
                        <a:solidFill>
                          <a:srgbClr val="0845A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336366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0" y="0"/>
            <a:ext cx="3487479" cy="6857999"/>
          </a:xfrm>
          <a:prstGeom prst="roundRect">
            <a:avLst>
              <a:gd name="adj" fmla="val 0"/>
            </a:avLst>
          </a:prstGeom>
          <a:solidFill>
            <a:schemeClr val="accent3">
              <a:lumMod val="60000"/>
              <a:lumOff val="40000"/>
            </a:schemeClr>
          </a:solidFill>
          <a:ln w="28575" cap="flat" cmpd="sng" algn="ctr">
            <a:solidFill>
              <a:schemeClr val="accent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lnSpc>
                <a:spcPct val="107000"/>
              </a:lnSpc>
              <a:spcAft>
                <a:spcPts val="0"/>
              </a:spcAft>
            </a:pPr>
            <a:r>
              <a:rPr lang="en-US" sz="2000" b="1" dirty="0">
                <a:solidFill>
                  <a:schemeClr val="bg1"/>
                </a:solidFill>
                <a:latin typeface="+mn-lt"/>
                <a:ea typeface="Calibri"/>
                <a:cs typeface="Times New Roman"/>
              </a:rPr>
              <a:t>3D Geometric QA</a:t>
            </a:r>
            <a:endParaRPr lang="en-US" sz="4000" b="1" dirty="0">
              <a:solidFill>
                <a:schemeClr val="bg1"/>
              </a:solidFill>
              <a:latin typeface="+mn-lt"/>
              <a:ea typeface="Calibri"/>
            </a:endParaRPr>
          </a:p>
        </p:txBody>
      </p:sp>
      <p:sp>
        <p:nvSpPr>
          <p:cNvPr id="24" name="Rounded Rectangle 23"/>
          <p:cNvSpPr/>
          <p:nvPr/>
        </p:nvSpPr>
        <p:spPr bwMode="auto">
          <a:xfrm>
            <a:off x="84591" y="2162978"/>
            <a:ext cx="3318295" cy="4471657"/>
          </a:xfrm>
          <a:prstGeom prst="roundRect">
            <a:avLst>
              <a:gd name="adj" fmla="val 232"/>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2" name="Text Placeholder 1"/>
          <p:cNvSpPr>
            <a:spLocks noGrp="1"/>
          </p:cNvSpPr>
          <p:nvPr>
            <p:ph type="body" sz="quarter" idx="13"/>
          </p:nvPr>
        </p:nvSpPr>
        <p:spPr>
          <a:xfrm>
            <a:off x="3648489" y="1383659"/>
            <a:ext cx="5243992" cy="4977384"/>
          </a:xfrm>
        </p:spPr>
        <p:txBody>
          <a:bodyPr/>
          <a:lstStyle/>
          <a:p>
            <a:pPr marL="285750" indent="-285750">
              <a:buFont typeface="Arial" panose="020B0604020202020204" pitchFamily="34" charset="0"/>
              <a:buChar char="•"/>
            </a:pPr>
            <a:r>
              <a:rPr lang="en-US" sz="1700" dirty="0"/>
              <a:t>After the scans are finished, the Geometric QA Analysis tool automatically analyzes the results.</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700" dirty="0"/>
              <a:t>The analysis shows the measured distortion (mm) in predefined volumes around the </a:t>
            </a:r>
            <a:r>
              <a:rPr lang="en-US" sz="1700" dirty="0" err="1"/>
              <a:t>isocenter</a:t>
            </a:r>
            <a:r>
              <a:rPr lang="en-US" sz="1700" dirty="0"/>
              <a:t>. </a:t>
            </a:r>
          </a:p>
          <a:p>
            <a:pPr marL="501750" lvl="1" indent="-285750">
              <a:buFont typeface="Arial" panose="020B0604020202020204" pitchFamily="34" charset="0"/>
              <a:buChar char="•"/>
            </a:pPr>
            <a:r>
              <a:rPr lang="en-US" sz="1700" dirty="0"/>
              <a:t>The distortion for each marker is defined as the difference between the detected and physical marker position.</a:t>
            </a:r>
          </a:p>
          <a:p>
            <a:pPr marL="501750" lvl="1"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700" dirty="0"/>
              <a:t>The analysis automatically takes into account small </a:t>
            </a:r>
            <a:r>
              <a:rPr lang="en-US" sz="1700" dirty="0" err="1"/>
              <a:t>mispositioning</a:t>
            </a:r>
            <a:r>
              <a:rPr lang="en-US" sz="1700" dirty="0"/>
              <a:t> and misalignment of the phantom.</a:t>
            </a:r>
          </a:p>
          <a:p>
            <a:pPr marL="285750" indent="-285750">
              <a:buFont typeface="Arial" panose="020B0604020202020204" pitchFamily="34" charset="0"/>
              <a:buChar char="•"/>
            </a:pPr>
            <a:endParaRPr lang="en-US" sz="900" dirty="0"/>
          </a:p>
          <a:p>
            <a:pPr marL="285750" indent="-285750">
              <a:buFont typeface="Arial" panose="020B0604020202020204" pitchFamily="34" charset="0"/>
              <a:buChar char="•"/>
            </a:pPr>
            <a:r>
              <a:rPr lang="en-US" sz="1700" dirty="0"/>
              <a:t>The measured distortion is determined as the maximum distortion of the markers in each volume, after discarding 2% of the markers with largest distortion. The discard proportion  (2%) includes the markers that were not reliably detected.</a:t>
            </a:r>
          </a:p>
          <a:p>
            <a:pPr marL="501750" lvl="1" indent="-285750">
              <a:buFont typeface="Arial" panose="020B0604020202020204" pitchFamily="34" charset="0"/>
              <a:buChar char="•"/>
            </a:pPr>
            <a:r>
              <a:rPr lang="en-US" sz="1700" dirty="0"/>
              <a:t>The discarding is done to avoid bias in the results due to, for example, partially visible markers at the edges of the image FOV.</a:t>
            </a:r>
            <a:endParaRPr lang="en-US" sz="1700" i="1"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342900" indent="-342900">
              <a:buFont typeface="Arial" panose="020B0604020202020204" pitchFamily="34" charset="0"/>
              <a:buChar char="•"/>
            </a:pPr>
            <a:endParaRPr lang="fi-FI" sz="1700" dirty="0">
              <a:latin typeface="Calibri" panose="020F0502020204030204"/>
            </a:endParaRPr>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latin typeface="Calibri" panose="020F0502020204030204" pitchFamily="34" charset="0"/>
                <a:cs typeface="Calibri" panose="020F0502020204030204" pitchFamily="34" charset="0"/>
              </a:rPr>
              <a:t>Analysis of 3D Geometric QA</a:t>
            </a:r>
            <a:endParaRPr lang="en-US" sz="3200" dirty="0">
              <a:solidFill>
                <a:srgbClr val="585C7C"/>
              </a:solidFill>
              <a:latin typeface="Calibri" panose="020F0502020204030204" pitchFamily="34" charset="0"/>
              <a:cs typeface="Calibri" panose="020F0502020204030204" pitchFamily="34" charset="0"/>
            </a:endParaRPr>
          </a:p>
        </p:txBody>
      </p:sp>
      <p:sp>
        <p:nvSpPr>
          <p:cNvPr id="13" name="Rounded Rectangle 12"/>
          <p:cNvSpPr/>
          <p:nvPr/>
        </p:nvSpPr>
        <p:spPr bwMode="auto">
          <a:xfrm>
            <a:off x="75139" y="1719172"/>
            <a:ext cx="3327991" cy="375422"/>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Analyze 3D Geometric QA</a:t>
            </a:r>
            <a:endParaRPr lang="en-US" sz="3200" b="1" dirty="0">
              <a:latin typeface="+mn-lt"/>
              <a:ea typeface="Calibri"/>
            </a:endParaRPr>
          </a:p>
        </p:txBody>
      </p:sp>
      <p:sp>
        <p:nvSpPr>
          <p:cNvPr id="18" name="Rounded Rectangle 17"/>
          <p:cNvSpPr/>
          <p:nvPr/>
        </p:nvSpPr>
        <p:spPr bwMode="auto">
          <a:xfrm>
            <a:off x="73435" y="1279536"/>
            <a:ext cx="3327991" cy="381558"/>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Scan images</a:t>
            </a:r>
            <a:endParaRPr lang="en-US" sz="3200" b="1" dirty="0">
              <a:latin typeface="+mn-lt"/>
              <a:ea typeface="Calibri"/>
            </a:endParaRPr>
          </a:p>
        </p:txBody>
      </p:sp>
      <p:sp>
        <p:nvSpPr>
          <p:cNvPr id="21" name="Rounded Rectangle 20"/>
          <p:cNvSpPr/>
          <p:nvPr/>
        </p:nvSpPr>
        <p:spPr bwMode="auto">
          <a:xfrm>
            <a:off x="68985" y="389505"/>
            <a:ext cx="3327991" cy="382311"/>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Open Batch File</a:t>
            </a:r>
            <a:endParaRPr lang="en-US" sz="3200" b="1" dirty="0">
              <a:latin typeface="+mn-lt"/>
              <a:ea typeface="Calibri"/>
            </a:endParaRPr>
          </a:p>
        </p:txBody>
      </p:sp>
      <p:sp>
        <p:nvSpPr>
          <p:cNvPr id="4" name="Slide Number Placeholder 3"/>
          <p:cNvSpPr>
            <a:spLocks noGrp="1"/>
          </p:cNvSpPr>
          <p:nvPr>
            <p:ph type="sldNum" sz="quarter" idx="4"/>
          </p:nvPr>
        </p:nvSpPr>
        <p:spPr/>
        <p:txBody>
          <a:bodyPr/>
          <a:lstStyle/>
          <a:p>
            <a:fld id="{BF6EE56F-7E62-4925-8F8D-EE0C8B8E832F}" type="slidenum">
              <a:rPr lang="en-US" smtClean="0">
                <a:solidFill>
                  <a:srgbClr val="000000">
                    <a:tint val="75000"/>
                  </a:srgbClr>
                </a:solidFill>
              </a:rPr>
              <a:pPr/>
              <a:t>60</a:t>
            </a:fld>
            <a:endParaRPr lang="en-US" dirty="0">
              <a:solidFill>
                <a:srgbClr val="000000">
                  <a:tint val="75000"/>
                </a:srgbClr>
              </a:solidFill>
            </a:endParaRPr>
          </a:p>
        </p:txBody>
      </p:sp>
      <p:sp>
        <p:nvSpPr>
          <p:cNvPr id="14" name="Rounded Rectangle 13"/>
          <p:cNvSpPr/>
          <p:nvPr/>
        </p:nvSpPr>
        <p:spPr bwMode="auto">
          <a:xfrm>
            <a:off x="68864" y="833596"/>
            <a:ext cx="3327991" cy="382027"/>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Set-up the 3D Geometric QA</a:t>
            </a:r>
            <a:endParaRPr lang="en-US" sz="3200" b="1" dirty="0">
              <a:latin typeface="+mn-lt"/>
              <a:ea typeface="Calibri"/>
            </a:endParaRPr>
          </a:p>
        </p:txBody>
      </p:sp>
      <p:sp>
        <p:nvSpPr>
          <p:cNvPr id="23" name="Rectangle 22"/>
          <p:cNvSpPr/>
          <p:nvPr/>
        </p:nvSpPr>
        <p:spPr bwMode="auto">
          <a:xfrm>
            <a:off x="3578226" y="4071068"/>
            <a:ext cx="5314256" cy="2186512"/>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19" name="TextBox 18"/>
          <p:cNvSpPr txBox="1"/>
          <p:nvPr/>
        </p:nvSpPr>
        <p:spPr>
          <a:xfrm>
            <a:off x="237673" y="6157685"/>
            <a:ext cx="3028031" cy="261610"/>
          </a:xfrm>
          <a:prstGeom prst="rect">
            <a:avLst/>
          </a:prstGeom>
          <a:noFill/>
        </p:spPr>
        <p:txBody>
          <a:bodyPr wrap="square" rtlCol="0">
            <a:spAutoFit/>
          </a:bodyPr>
          <a:lstStyle/>
          <a:p>
            <a:pPr algn="ctr"/>
            <a:r>
              <a:rPr lang="en-US" sz="1100" i="1" dirty="0">
                <a:solidFill>
                  <a:schemeClr val="tx1">
                    <a:lumMod val="75000"/>
                    <a:lumOff val="25000"/>
                  </a:schemeClr>
                </a:solidFill>
                <a:latin typeface="+mn-lt"/>
              </a:rPr>
              <a:t>Geometric QA Analysis result</a:t>
            </a:r>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673" y="2419707"/>
            <a:ext cx="3028031" cy="3746780"/>
          </a:xfrm>
          <a:prstGeom prst="rect">
            <a:avLst/>
          </a:prstGeom>
        </p:spPr>
      </p:pic>
      <p:sp>
        <p:nvSpPr>
          <p:cNvPr id="17" name="Right Arrow 16"/>
          <p:cNvSpPr/>
          <p:nvPr/>
        </p:nvSpPr>
        <p:spPr bwMode="auto">
          <a:xfrm>
            <a:off x="2610429" y="4851906"/>
            <a:ext cx="1038059" cy="165369"/>
          </a:xfrm>
          <a:prstGeom prst="rightArrow">
            <a:avLst/>
          </a:prstGeom>
          <a:solidFill>
            <a:srgbClr val="00B050"/>
          </a:solidFill>
          <a:ln w="28575" cap="flat" cmpd="sng" algn="ctr">
            <a:solidFill>
              <a:srgbClr val="00B050"/>
            </a:solidFill>
            <a:prstDash val="solid"/>
            <a:round/>
            <a:headEnd type="none" w="med" len="med"/>
            <a:tailEnd type="none" w="med" len="med"/>
          </a:ln>
          <a:effectLst/>
          <a:scene3d>
            <a:camera prst="orthographicFront"/>
            <a:lightRig rig="soft" dir="t"/>
          </a:scene3d>
          <a:sp3d extrusionH="101600" contourW="6350" prstMaterial="matte">
            <a:bevelT w="101600" h="127000"/>
            <a:bevelB w="95250" h="1016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15" name="Rectangle 14"/>
          <p:cNvSpPr/>
          <p:nvPr/>
        </p:nvSpPr>
        <p:spPr bwMode="auto">
          <a:xfrm>
            <a:off x="556591" y="3810015"/>
            <a:ext cx="2043485" cy="1493519"/>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518027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0" y="0"/>
            <a:ext cx="3487479" cy="6857999"/>
          </a:xfrm>
          <a:prstGeom prst="roundRect">
            <a:avLst>
              <a:gd name="adj" fmla="val 0"/>
            </a:avLst>
          </a:prstGeom>
          <a:solidFill>
            <a:schemeClr val="accent3">
              <a:lumMod val="60000"/>
              <a:lumOff val="40000"/>
            </a:schemeClr>
          </a:solidFill>
          <a:ln w="28575" cap="flat" cmpd="sng" algn="ctr">
            <a:solidFill>
              <a:schemeClr val="accent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lnSpc>
                <a:spcPct val="107000"/>
              </a:lnSpc>
              <a:spcAft>
                <a:spcPts val="0"/>
              </a:spcAft>
            </a:pPr>
            <a:r>
              <a:rPr lang="en-US" sz="2000" b="1" dirty="0">
                <a:solidFill>
                  <a:schemeClr val="bg1"/>
                </a:solidFill>
                <a:latin typeface="+mn-lt"/>
                <a:ea typeface="Calibri"/>
                <a:cs typeface="Times New Roman"/>
              </a:rPr>
              <a:t>3D Geometric QA</a:t>
            </a:r>
            <a:endParaRPr lang="en-US" sz="4000" b="1" dirty="0">
              <a:solidFill>
                <a:schemeClr val="bg1"/>
              </a:solidFill>
              <a:latin typeface="+mn-lt"/>
              <a:ea typeface="Calibri"/>
            </a:endParaRPr>
          </a:p>
        </p:txBody>
      </p:sp>
      <p:sp>
        <p:nvSpPr>
          <p:cNvPr id="23" name="Rounded Rectangle 22"/>
          <p:cNvSpPr/>
          <p:nvPr/>
        </p:nvSpPr>
        <p:spPr bwMode="auto">
          <a:xfrm>
            <a:off x="84591" y="2595824"/>
            <a:ext cx="3318295" cy="4038812"/>
          </a:xfrm>
          <a:prstGeom prst="roundRect">
            <a:avLst>
              <a:gd name="adj" fmla="val 232"/>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latin typeface="Calibri" panose="020F0502020204030204" pitchFamily="34" charset="0"/>
                <a:cs typeface="Calibri" panose="020F0502020204030204" pitchFamily="34" charset="0"/>
              </a:rPr>
              <a:t>Export Results</a:t>
            </a:r>
            <a:endParaRPr lang="en-US" sz="3200" dirty="0">
              <a:solidFill>
                <a:srgbClr val="585C7C"/>
              </a:solidFill>
              <a:latin typeface="Calibri" panose="020F0502020204030204" pitchFamily="34" charset="0"/>
              <a:cs typeface="Calibri" panose="020F0502020204030204" pitchFamily="34" charset="0"/>
            </a:endParaRPr>
          </a:p>
        </p:txBody>
      </p:sp>
      <p:sp>
        <p:nvSpPr>
          <p:cNvPr id="2" name="Text Placeholder 1"/>
          <p:cNvSpPr>
            <a:spLocks noGrp="1"/>
          </p:cNvSpPr>
          <p:nvPr>
            <p:ph type="body" sz="quarter" idx="13"/>
          </p:nvPr>
        </p:nvSpPr>
        <p:spPr>
          <a:xfrm>
            <a:off x="3648488" y="1383659"/>
            <a:ext cx="5225105" cy="1782457"/>
          </a:xfrm>
        </p:spPr>
        <p:txBody>
          <a:bodyPr/>
          <a:lstStyle/>
          <a:p>
            <a:pPr marL="285750" indent="-285750">
              <a:buFont typeface="Arial" panose="020B0604020202020204" pitchFamily="34" charset="0"/>
              <a:buChar char="•"/>
            </a:pPr>
            <a:r>
              <a:rPr lang="en-US" dirty="0">
                <a:cs typeface="Calibri" panose="020F0502020204030204" pitchFamily="34" charset="0"/>
              </a:rPr>
              <a:t>The results can be exported in the </a:t>
            </a:r>
            <a:r>
              <a:rPr lang="en-US" b="1" dirty="0">
                <a:cs typeface="Calibri" panose="020F0502020204030204" pitchFamily="34" charset="0"/>
              </a:rPr>
              <a:t>Geometric QA Analysis </a:t>
            </a:r>
            <a:r>
              <a:rPr lang="en-US" dirty="0">
                <a:cs typeface="Calibri" panose="020F0502020204030204" pitchFamily="34" charset="0"/>
              </a:rPr>
              <a:t>of the System performance Tool and </a:t>
            </a:r>
          </a:p>
          <a:p>
            <a:pPr marL="0" indent="0"/>
            <a:r>
              <a:rPr lang="en-US" dirty="0">
                <a:cs typeface="Calibri" panose="020F0502020204030204" pitchFamily="34" charset="0"/>
              </a:rPr>
              <a:t>      </a:t>
            </a:r>
            <a:r>
              <a:rPr lang="fi-FI" dirty="0">
                <a:cs typeface="Calibri" panose="020F0502020204030204" pitchFamily="34" charset="0"/>
              </a:rPr>
              <a:t>Geometric QA Analysis open, </a:t>
            </a:r>
          </a:p>
          <a:p>
            <a:pPr marL="501750" lvl="1" indent="-285750">
              <a:buFont typeface="Arial" panose="020B0604020202020204" pitchFamily="34" charset="0"/>
              <a:buChar char="•"/>
            </a:pPr>
            <a:r>
              <a:rPr lang="fi-FI" dirty="0">
                <a:cs typeface="Calibri" panose="020F0502020204030204" pitchFamily="34" charset="0"/>
              </a:rPr>
              <a:t>Click </a:t>
            </a:r>
            <a:r>
              <a:rPr lang="fi-FI" b="1" dirty="0">
                <a:cs typeface="Calibri" panose="020F0502020204030204" pitchFamily="34" charset="0"/>
              </a:rPr>
              <a:t>Export &gt; </a:t>
            </a:r>
            <a:r>
              <a:rPr lang="en-US" dirty="0">
                <a:cs typeface="Calibri" panose="020F0502020204030204" pitchFamily="34" charset="0"/>
              </a:rPr>
              <a:t>select a folder </a:t>
            </a:r>
            <a:r>
              <a:rPr lang="en-US" b="1" dirty="0">
                <a:cs typeface="Calibri" panose="020F0502020204030204" pitchFamily="34" charset="0"/>
              </a:rPr>
              <a:t>&gt; OK</a:t>
            </a:r>
            <a:r>
              <a:rPr lang="fi-FI" dirty="0">
                <a:cs typeface="Calibri" panose="020F0502020204030204" pitchFamily="34" charset="0"/>
              </a:rPr>
              <a:t> to save the results.</a:t>
            </a:r>
          </a:p>
          <a:p>
            <a:pPr marL="501750" lvl="1" indent="-285750">
              <a:buFont typeface="Arial" panose="020B0604020202020204" pitchFamily="34" charset="0"/>
              <a:buChar char="•"/>
            </a:pPr>
            <a:endParaRPr lang="fi-FI" dirty="0">
              <a:cs typeface="Calibri" panose="020F0502020204030204" pitchFamily="34"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fi-FI" dirty="0">
              <a:latin typeface="Calibri" panose="020F0502020204030204"/>
            </a:endParaRPr>
          </a:p>
        </p:txBody>
      </p:sp>
      <p:sp>
        <p:nvSpPr>
          <p:cNvPr id="13" name="Rounded Rectangle 12"/>
          <p:cNvSpPr/>
          <p:nvPr/>
        </p:nvSpPr>
        <p:spPr bwMode="auto">
          <a:xfrm>
            <a:off x="68864" y="1719172"/>
            <a:ext cx="3327991" cy="375422"/>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Analyze 3D Geometric QA</a:t>
            </a:r>
            <a:endParaRPr lang="en-US" sz="3200" b="1" dirty="0">
              <a:latin typeface="+mn-lt"/>
              <a:ea typeface="Calibri"/>
            </a:endParaRPr>
          </a:p>
        </p:txBody>
      </p:sp>
      <p:sp>
        <p:nvSpPr>
          <p:cNvPr id="18" name="Rounded Rectangle 17"/>
          <p:cNvSpPr/>
          <p:nvPr/>
        </p:nvSpPr>
        <p:spPr bwMode="auto">
          <a:xfrm>
            <a:off x="73435" y="1279536"/>
            <a:ext cx="3327991" cy="381558"/>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Scan images</a:t>
            </a:r>
            <a:endParaRPr lang="en-US" sz="3200" b="1" dirty="0">
              <a:latin typeface="+mn-lt"/>
              <a:ea typeface="Calibri"/>
            </a:endParaRPr>
          </a:p>
        </p:txBody>
      </p:sp>
      <p:sp>
        <p:nvSpPr>
          <p:cNvPr id="21" name="Rounded Rectangle 20"/>
          <p:cNvSpPr/>
          <p:nvPr/>
        </p:nvSpPr>
        <p:spPr bwMode="auto">
          <a:xfrm>
            <a:off x="68985" y="389505"/>
            <a:ext cx="3327991" cy="382311"/>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Open Batch File</a:t>
            </a:r>
            <a:endParaRPr lang="en-US" sz="3200" b="1" dirty="0">
              <a:latin typeface="+mn-lt"/>
              <a:ea typeface="Calibri"/>
            </a:endParaRPr>
          </a:p>
        </p:txBody>
      </p:sp>
      <p:sp>
        <p:nvSpPr>
          <p:cNvPr id="4" name="Slide Number Placeholder 3"/>
          <p:cNvSpPr>
            <a:spLocks noGrp="1"/>
          </p:cNvSpPr>
          <p:nvPr>
            <p:ph type="sldNum" sz="quarter" idx="4"/>
          </p:nvPr>
        </p:nvSpPr>
        <p:spPr/>
        <p:txBody>
          <a:bodyPr/>
          <a:lstStyle/>
          <a:p>
            <a:fld id="{BF6EE56F-7E62-4925-8F8D-EE0C8B8E832F}" type="slidenum">
              <a:rPr lang="en-US" smtClean="0">
                <a:solidFill>
                  <a:srgbClr val="000000">
                    <a:tint val="75000"/>
                  </a:srgbClr>
                </a:solidFill>
              </a:rPr>
              <a:pPr/>
              <a:t>61</a:t>
            </a:fld>
            <a:endParaRPr lang="en-US" dirty="0">
              <a:solidFill>
                <a:srgbClr val="000000">
                  <a:tint val="75000"/>
                </a:srgbClr>
              </a:solidFill>
            </a:endParaRPr>
          </a:p>
        </p:txBody>
      </p:sp>
      <p:sp>
        <p:nvSpPr>
          <p:cNvPr id="14" name="Rounded Rectangle 13"/>
          <p:cNvSpPr/>
          <p:nvPr/>
        </p:nvSpPr>
        <p:spPr bwMode="auto">
          <a:xfrm>
            <a:off x="68864" y="833596"/>
            <a:ext cx="3327991" cy="382027"/>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Set-up the Geometric QA</a:t>
            </a:r>
            <a:endParaRPr lang="en-US" sz="3200" b="1" dirty="0">
              <a:latin typeface="+mn-lt"/>
              <a:ea typeface="Calibri"/>
            </a:endParaRPr>
          </a:p>
        </p:txBody>
      </p:sp>
      <p:sp>
        <p:nvSpPr>
          <p:cNvPr id="16" name="Rounded Rectangle 15"/>
          <p:cNvSpPr/>
          <p:nvPr/>
        </p:nvSpPr>
        <p:spPr bwMode="auto">
          <a:xfrm>
            <a:off x="82678" y="2162323"/>
            <a:ext cx="3327991" cy="375422"/>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Export and view results</a:t>
            </a:r>
            <a:endParaRPr lang="en-US" sz="3200" b="1" dirty="0">
              <a:latin typeface="+mn-lt"/>
              <a:ea typeface="Calibri"/>
            </a:endParaRPr>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906" y="2699582"/>
            <a:ext cx="3028031" cy="3746780"/>
          </a:xfrm>
          <a:prstGeom prst="rect">
            <a:avLst/>
          </a:prstGeom>
        </p:spPr>
      </p:pic>
      <p:sp>
        <p:nvSpPr>
          <p:cNvPr id="25" name="TextBox 24"/>
          <p:cNvSpPr txBox="1"/>
          <p:nvPr/>
        </p:nvSpPr>
        <p:spPr>
          <a:xfrm>
            <a:off x="247905" y="6373025"/>
            <a:ext cx="3028031" cy="261610"/>
          </a:xfrm>
          <a:prstGeom prst="rect">
            <a:avLst/>
          </a:prstGeom>
          <a:noFill/>
        </p:spPr>
        <p:txBody>
          <a:bodyPr wrap="square" rtlCol="0">
            <a:spAutoFit/>
          </a:bodyPr>
          <a:lstStyle/>
          <a:p>
            <a:pPr algn="ctr"/>
            <a:r>
              <a:rPr lang="en-US" sz="1100" i="1" dirty="0">
                <a:solidFill>
                  <a:schemeClr val="tx1">
                    <a:lumMod val="75000"/>
                    <a:lumOff val="25000"/>
                  </a:schemeClr>
                </a:solidFill>
                <a:latin typeface="+mn-lt"/>
              </a:rPr>
              <a:t>Geometric QA Analysis window</a:t>
            </a:r>
          </a:p>
        </p:txBody>
      </p:sp>
    </p:spTree>
    <p:extLst>
      <p:ext uri="{BB962C8B-B14F-4D97-AF65-F5344CB8AC3E}">
        <p14:creationId xmlns:p14="http://schemas.microsoft.com/office/powerpoint/2010/main" val="16891925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0" y="0"/>
            <a:ext cx="3487479" cy="6857999"/>
          </a:xfrm>
          <a:prstGeom prst="roundRect">
            <a:avLst>
              <a:gd name="adj" fmla="val 0"/>
            </a:avLst>
          </a:prstGeom>
          <a:solidFill>
            <a:schemeClr val="accent3">
              <a:lumMod val="60000"/>
              <a:lumOff val="40000"/>
            </a:schemeClr>
          </a:solidFill>
          <a:ln w="28575" cap="flat" cmpd="sng" algn="ctr">
            <a:solidFill>
              <a:schemeClr val="accent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lnSpc>
                <a:spcPct val="107000"/>
              </a:lnSpc>
              <a:spcAft>
                <a:spcPts val="0"/>
              </a:spcAft>
            </a:pPr>
            <a:r>
              <a:rPr lang="en-US" sz="2000" b="1" dirty="0">
                <a:solidFill>
                  <a:schemeClr val="bg1"/>
                </a:solidFill>
                <a:latin typeface="+mn-lt"/>
                <a:ea typeface="Calibri"/>
                <a:cs typeface="Times New Roman"/>
              </a:rPr>
              <a:t>3D Geometric QA</a:t>
            </a:r>
            <a:endParaRPr lang="en-US" sz="4000" b="1" dirty="0">
              <a:solidFill>
                <a:schemeClr val="bg1"/>
              </a:solidFill>
              <a:latin typeface="+mn-lt"/>
              <a:ea typeface="Calibri"/>
            </a:endParaRPr>
          </a:p>
        </p:txBody>
      </p:sp>
      <p:sp>
        <p:nvSpPr>
          <p:cNvPr id="2" name="Text Placeholder 1"/>
          <p:cNvSpPr>
            <a:spLocks noGrp="1"/>
          </p:cNvSpPr>
          <p:nvPr>
            <p:ph type="body" sz="quarter" idx="13"/>
          </p:nvPr>
        </p:nvSpPr>
        <p:spPr>
          <a:xfrm>
            <a:off x="3639411" y="1380373"/>
            <a:ext cx="5253069" cy="1938174"/>
          </a:xfrm>
        </p:spPr>
        <p:txBody>
          <a:bodyPr/>
          <a:lstStyle/>
          <a:p>
            <a:pPr marL="285750" indent="-285750">
              <a:buFont typeface="Arial" panose="020B0604020202020204" pitchFamily="34" charset="0"/>
              <a:buChar char="•"/>
            </a:pPr>
            <a:r>
              <a:rPr lang="en-US" dirty="0"/>
              <a:t>Results as txt and bmp files are exported.</a:t>
            </a:r>
          </a:p>
          <a:p>
            <a:pPr marL="501750" lvl="1" indent="-285750">
              <a:buFont typeface="Arial" panose="020B0604020202020204" pitchFamily="34" charset="0"/>
              <a:buChar char="•"/>
            </a:pPr>
            <a:r>
              <a:rPr lang="en-US" dirty="0"/>
              <a:t>Summary of the results</a:t>
            </a:r>
          </a:p>
          <a:p>
            <a:pPr marL="501750" lvl="1" indent="-285750">
              <a:buFont typeface="Arial" panose="020B0604020202020204" pitchFamily="34" charset="0"/>
              <a:buChar char="•"/>
            </a:pPr>
            <a:r>
              <a:rPr lang="en-US" dirty="0"/>
              <a:t>Marker locations</a:t>
            </a:r>
          </a:p>
          <a:p>
            <a:pPr marL="501750" lvl="1" indent="-285750">
              <a:buFont typeface="Arial" panose="020B0604020202020204" pitchFamily="34" charset="0"/>
              <a:buChar char="•"/>
            </a:pPr>
            <a:r>
              <a:rPr lang="en-US" dirty="0"/>
              <a:t>Distortion maps</a:t>
            </a:r>
          </a:p>
          <a:p>
            <a:pPr marL="501750" lvl="1" indent="-285750">
              <a:buFont typeface="Arial" panose="020B0604020202020204" pitchFamily="34" charset="0"/>
              <a:buChar char="•"/>
            </a:pPr>
            <a:r>
              <a:rPr lang="en-US" dirty="0"/>
              <a:t>Debug images, one images for each phantom plate</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dirty="0"/>
              <a:t>Exported files are listed in the table below.</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342900" indent="-342900">
              <a:buFont typeface="Arial" panose="020B0604020202020204" pitchFamily="34" charset="0"/>
              <a:buChar char="•"/>
            </a:pPr>
            <a:endParaRPr lang="fi-FI" sz="1700" dirty="0">
              <a:latin typeface="Calibri" panose="020F0502020204030204"/>
            </a:endParaRPr>
          </a:p>
        </p:txBody>
      </p:sp>
      <p:sp>
        <p:nvSpPr>
          <p:cNvPr id="23" name="Rounded Rectangle 22"/>
          <p:cNvSpPr/>
          <p:nvPr/>
        </p:nvSpPr>
        <p:spPr bwMode="auto">
          <a:xfrm>
            <a:off x="59942" y="3172571"/>
            <a:ext cx="8813651" cy="3211900"/>
          </a:xfrm>
          <a:prstGeom prst="roundRect">
            <a:avLst>
              <a:gd name="adj" fmla="val 67"/>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latin typeface="Calibri" panose="020F0502020204030204" pitchFamily="34" charset="0"/>
                <a:cs typeface="Calibri" panose="020F0502020204030204" pitchFamily="34" charset="0"/>
              </a:rPr>
              <a:t>Export Results</a:t>
            </a:r>
            <a:endParaRPr lang="en-US" sz="3200" dirty="0">
              <a:solidFill>
                <a:srgbClr val="585C7C"/>
              </a:solidFill>
              <a:latin typeface="Calibri" panose="020F0502020204030204" pitchFamily="34" charset="0"/>
              <a:cs typeface="Calibri" panose="020F0502020204030204" pitchFamily="34" charset="0"/>
            </a:endParaRPr>
          </a:p>
        </p:txBody>
      </p:sp>
      <p:sp>
        <p:nvSpPr>
          <p:cNvPr id="46" name="TextBox 45"/>
          <p:cNvSpPr txBox="1"/>
          <p:nvPr/>
        </p:nvSpPr>
        <p:spPr>
          <a:xfrm>
            <a:off x="73435" y="6133792"/>
            <a:ext cx="8784889" cy="276999"/>
          </a:xfrm>
          <a:prstGeom prst="rect">
            <a:avLst/>
          </a:prstGeom>
          <a:noFill/>
        </p:spPr>
        <p:txBody>
          <a:bodyPr wrap="square" rtlCol="0">
            <a:spAutoFit/>
          </a:bodyPr>
          <a:lstStyle/>
          <a:p>
            <a:pPr algn="ctr"/>
            <a:r>
              <a:rPr lang="en-US" i="1" dirty="0">
                <a:solidFill>
                  <a:schemeClr val="tx1">
                    <a:lumMod val="75000"/>
                    <a:lumOff val="25000"/>
                  </a:schemeClr>
                </a:solidFill>
                <a:latin typeface="+mn-lt"/>
              </a:rPr>
              <a:t>File names and description of the exported files</a:t>
            </a:r>
          </a:p>
        </p:txBody>
      </p:sp>
      <p:sp>
        <p:nvSpPr>
          <p:cNvPr id="4" name="Slide Number Placeholder 3"/>
          <p:cNvSpPr>
            <a:spLocks noGrp="1"/>
          </p:cNvSpPr>
          <p:nvPr>
            <p:ph type="sldNum" sz="quarter" idx="4"/>
          </p:nvPr>
        </p:nvSpPr>
        <p:spPr/>
        <p:txBody>
          <a:bodyPr/>
          <a:lstStyle/>
          <a:p>
            <a:fld id="{BF6EE56F-7E62-4925-8F8D-EE0C8B8E832F}" type="slidenum">
              <a:rPr lang="en-US" smtClean="0">
                <a:solidFill>
                  <a:srgbClr val="000000">
                    <a:tint val="75000"/>
                  </a:srgbClr>
                </a:solidFill>
              </a:rPr>
              <a:pPr/>
              <a:t>62</a:t>
            </a:fld>
            <a:endParaRPr lang="en-US" dirty="0">
              <a:solidFill>
                <a:srgbClr val="000000">
                  <a:tint val="75000"/>
                </a:srgbClr>
              </a:solidFill>
            </a:endParaRPr>
          </a:p>
        </p:txBody>
      </p:sp>
      <p:graphicFrame>
        <p:nvGraphicFramePr>
          <p:cNvPr id="24" name="Table 23"/>
          <p:cNvGraphicFramePr>
            <a:graphicFrameLocks noGrp="1"/>
          </p:cNvGraphicFramePr>
          <p:nvPr>
            <p:extLst>
              <p:ext uri="{D42A27DB-BD31-4B8C-83A1-F6EECF244321}">
                <p14:modId xmlns:p14="http://schemas.microsoft.com/office/powerpoint/2010/main" val="602176533"/>
              </p:ext>
            </p:extLst>
          </p:nvPr>
        </p:nvGraphicFramePr>
        <p:xfrm>
          <a:off x="198782" y="3244132"/>
          <a:ext cx="8530126" cy="2926080"/>
        </p:xfrm>
        <a:graphic>
          <a:graphicData uri="http://schemas.openxmlformats.org/drawingml/2006/table">
            <a:tbl>
              <a:tblPr firstRow="1" bandRow="1">
                <a:tableStyleId>{5C22544A-7EE6-4342-B048-85BDC9FD1C3A}</a:tableStyleId>
              </a:tblPr>
              <a:tblGrid>
                <a:gridCol w="4397072">
                  <a:extLst>
                    <a:ext uri="{9D8B030D-6E8A-4147-A177-3AD203B41FA5}">
                      <a16:colId xmlns:a16="http://schemas.microsoft.com/office/drawing/2014/main" val="20000"/>
                    </a:ext>
                  </a:extLst>
                </a:gridCol>
                <a:gridCol w="4133054">
                  <a:extLst>
                    <a:ext uri="{9D8B030D-6E8A-4147-A177-3AD203B41FA5}">
                      <a16:colId xmlns:a16="http://schemas.microsoft.com/office/drawing/2014/main" val="20001"/>
                    </a:ext>
                  </a:extLst>
                </a:gridCol>
              </a:tblGrid>
              <a:tr h="361208">
                <a:tc>
                  <a:txBody>
                    <a:bodyPr/>
                    <a:lstStyle/>
                    <a:p>
                      <a:r>
                        <a:rPr lang="en-US" sz="1800" b="1" i="0" u="none" strike="noStrike" kern="1200" baseline="0" dirty="0">
                          <a:solidFill>
                            <a:schemeClr val="lt1"/>
                          </a:solidFill>
                          <a:latin typeface="+mn-lt"/>
                          <a:ea typeface="+mn-ea"/>
                          <a:cs typeface="+mn-cs"/>
                        </a:rPr>
                        <a:t>Filename</a:t>
                      </a:r>
                      <a:endParaRPr lang="en-US" dirty="0"/>
                    </a:p>
                  </a:txBody>
                  <a:tcPr/>
                </a:tc>
                <a:tc>
                  <a:txBody>
                    <a:bodyPr/>
                    <a:lstStyle/>
                    <a:p>
                      <a:r>
                        <a:rPr lang="en-US" sz="1800" b="1" i="0" u="none" strike="noStrike" kern="1200" baseline="0" dirty="0">
                          <a:solidFill>
                            <a:schemeClr val="lt1"/>
                          </a:solidFill>
                          <a:latin typeface="+mn-lt"/>
                          <a:ea typeface="+mn-ea"/>
                          <a:cs typeface="+mn-cs"/>
                        </a:rPr>
                        <a:t>Description</a:t>
                      </a:r>
                      <a:endParaRPr lang="en-US" dirty="0"/>
                    </a:p>
                  </a:txBody>
                  <a:tcPr/>
                </a:tc>
                <a:extLst>
                  <a:ext uri="{0D108BD9-81ED-4DB2-BD59-A6C34878D82A}">
                    <a16:rowId xmlns:a16="http://schemas.microsoft.com/office/drawing/2014/main" val="10000"/>
                  </a:ext>
                </a:extLst>
              </a:tr>
              <a:tr h="451509">
                <a:tc>
                  <a:txBody>
                    <a:bodyPr/>
                    <a:lstStyle/>
                    <a:p>
                      <a:r>
                        <a:rPr lang="en-US" sz="1200" b="0" i="0" u="none" strike="noStrike" kern="1200" baseline="0" dirty="0" err="1">
                          <a:solidFill>
                            <a:schemeClr val="dk1"/>
                          </a:solidFill>
                          <a:latin typeface="+mn-lt"/>
                          <a:ea typeface="+mn-ea"/>
                          <a:cs typeface="+mn-cs"/>
                        </a:rPr>
                        <a:t>geometric_qa_analysis_summary</a:t>
                      </a:r>
                      <a:r>
                        <a:rPr lang="en-US" sz="1200" b="0" i="0" u="none" strike="noStrike" kern="1200" baseline="0" dirty="0">
                          <a:solidFill>
                            <a:schemeClr val="dk1"/>
                          </a:solidFill>
                          <a:latin typeface="+mn-lt"/>
                          <a:ea typeface="+mn-ea"/>
                          <a:cs typeface="+mn-cs"/>
                        </a:rPr>
                        <a:t>_&lt;timestamp&gt;.txt</a:t>
                      </a:r>
                      <a:endParaRPr lang="en-US" sz="1200" dirty="0"/>
                    </a:p>
                  </a:txBody>
                  <a:tcPr/>
                </a:tc>
                <a:tc>
                  <a:txBody>
                    <a:bodyPr/>
                    <a:lstStyle/>
                    <a:p>
                      <a:r>
                        <a:rPr lang="en-US" sz="1200" b="0" i="0" u="none" strike="noStrike" kern="1200" baseline="0" dirty="0">
                          <a:solidFill>
                            <a:schemeClr val="dk1"/>
                          </a:solidFill>
                          <a:latin typeface="+mn-lt"/>
                          <a:ea typeface="+mn-ea"/>
                          <a:cs typeface="+mn-cs"/>
                        </a:rPr>
                        <a:t>A summary of the analysis results. Includes the number of detected markers in each DSV.</a:t>
                      </a:r>
                      <a:endParaRPr lang="en-US" sz="1200" dirty="0"/>
                    </a:p>
                  </a:txBody>
                  <a:tcPr/>
                </a:tc>
                <a:extLst>
                  <a:ext uri="{0D108BD9-81ED-4DB2-BD59-A6C34878D82A}">
                    <a16:rowId xmlns:a16="http://schemas.microsoft.com/office/drawing/2014/main" val="10001"/>
                  </a:ext>
                </a:extLst>
              </a:tr>
              <a:tr h="632113">
                <a:tc>
                  <a:txBody>
                    <a:bodyPr/>
                    <a:lstStyle/>
                    <a:p>
                      <a:r>
                        <a:rPr lang="en-US" sz="1200" b="0" i="0" u="none" strike="noStrike" kern="1200" baseline="0" dirty="0" err="1">
                          <a:solidFill>
                            <a:schemeClr val="dk1"/>
                          </a:solidFill>
                          <a:latin typeface="+mn-lt"/>
                          <a:ea typeface="+mn-ea"/>
                          <a:cs typeface="+mn-cs"/>
                        </a:rPr>
                        <a:t>geometric_qa_analysis_marker_locations</a:t>
                      </a:r>
                      <a:r>
                        <a:rPr lang="en-US" sz="1200" b="0" i="0" u="none" strike="noStrike" kern="1200" baseline="0" dirty="0">
                          <a:solidFill>
                            <a:schemeClr val="dk1"/>
                          </a:solidFill>
                          <a:latin typeface="+mn-lt"/>
                          <a:ea typeface="+mn-ea"/>
                          <a:cs typeface="+mn-cs"/>
                        </a:rPr>
                        <a:t>_&lt;timestamp&gt;.txt</a:t>
                      </a:r>
                      <a:endParaRPr lang="en-US" sz="1200" dirty="0"/>
                    </a:p>
                  </a:txBody>
                  <a:tcPr/>
                </a:tc>
                <a:tc>
                  <a:txBody>
                    <a:bodyPr/>
                    <a:lstStyle/>
                    <a:p>
                      <a:r>
                        <a:rPr lang="en-US" sz="1200" b="0" i="0" u="none" strike="noStrike" kern="1200" baseline="0" dirty="0">
                          <a:solidFill>
                            <a:schemeClr val="dk1"/>
                          </a:solidFill>
                          <a:latin typeface="+mn-lt"/>
                          <a:ea typeface="+mn-ea"/>
                          <a:cs typeface="+mn-cs"/>
                        </a:rPr>
                        <a:t>A list of reference and observed coordinates for each marker in the phantom, their weighted standard deviation, their effective radius, and their status.</a:t>
                      </a:r>
                      <a:endParaRPr lang="en-US" sz="1200" dirty="0"/>
                    </a:p>
                  </a:txBody>
                  <a:tcPr/>
                </a:tc>
                <a:extLst>
                  <a:ext uri="{0D108BD9-81ED-4DB2-BD59-A6C34878D82A}">
                    <a16:rowId xmlns:a16="http://schemas.microsoft.com/office/drawing/2014/main" val="10002"/>
                  </a:ext>
                </a:extLst>
              </a:tr>
              <a:tr h="632113">
                <a:tc>
                  <a:txBody>
                    <a:bodyPr/>
                    <a:lstStyle/>
                    <a:p>
                      <a:r>
                        <a:rPr lang="en-US" sz="1200" b="0" i="0" u="none" strike="noStrike" kern="1200" baseline="0" dirty="0" err="1">
                          <a:solidFill>
                            <a:schemeClr val="dk1"/>
                          </a:solidFill>
                          <a:latin typeface="+mn-lt"/>
                          <a:ea typeface="+mn-ea"/>
                          <a:cs typeface="+mn-cs"/>
                        </a:rPr>
                        <a:t>geometric_qa_analysis_distortion_maps</a:t>
                      </a:r>
                      <a:r>
                        <a:rPr lang="en-US" sz="1200" b="0" i="0" u="none" strike="noStrike" kern="1200" baseline="0" dirty="0">
                          <a:solidFill>
                            <a:schemeClr val="dk1"/>
                          </a:solidFill>
                          <a:latin typeface="+mn-lt"/>
                          <a:ea typeface="+mn-ea"/>
                          <a:cs typeface="+mn-cs"/>
                        </a:rPr>
                        <a:t>_&lt;timestamp&gt;.bmp</a:t>
                      </a:r>
                      <a:endParaRPr lang="en-US" sz="1200" dirty="0"/>
                    </a:p>
                  </a:txBody>
                  <a:tcPr/>
                </a:tc>
                <a:tc>
                  <a:txBody>
                    <a:bodyPr/>
                    <a:lstStyle/>
                    <a:p>
                      <a:r>
                        <a:rPr lang="en-US" sz="1200" b="0" i="0" u="none" strike="noStrike" kern="1200" baseline="0" dirty="0">
                          <a:solidFill>
                            <a:schemeClr val="dk1"/>
                          </a:solidFill>
                          <a:latin typeface="+mn-lt"/>
                          <a:ea typeface="+mn-ea"/>
                          <a:cs typeface="+mn-cs"/>
                        </a:rPr>
                        <a:t>A color map of the measured distortions for each phantom plate, where each pixel in the map corresponds to a single marker.</a:t>
                      </a:r>
                      <a:endParaRPr lang="en-US" sz="1200" dirty="0"/>
                    </a:p>
                  </a:txBody>
                  <a:tcPr/>
                </a:tc>
                <a:extLst>
                  <a:ext uri="{0D108BD9-81ED-4DB2-BD59-A6C34878D82A}">
                    <a16:rowId xmlns:a16="http://schemas.microsoft.com/office/drawing/2014/main" val="10003"/>
                  </a:ext>
                </a:extLst>
              </a:tr>
              <a:tr h="812717">
                <a:tc>
                  <a:txBody>
                    <a:bodyPr/>
                    <a:lstStyle/>
                    <a:p>
                      <a:r>
                        <a:rPr lang="en-US" sz="1200" b="0" i="0" u="none" strike="noStrike" kern="1200" baseline="0" dirty="0" err="1">
                          <a:solidFill>
                            <a:schemeClr val="dk1"/>
                          </a:solidFill>
                          <a:latin typeface="+mn-lt"/>
                          <a:ea typeface="+mn-ea"/>
                          <a:cs typeface="+mn-cs"/>
                        </a:rPr>
                        <a:t>geometric_qa_analysis_debug_image_H</a:t>
                      </a:r>
                      <a:r>
                        <a:rPr lang="en-US" sz="1200" b="0" i="0" u="none" strike="noStrike" kern="1200" baseline="0" dirty="0">
                          <a:solidFill>
                            <a:schemeClr val="dk1"/>
                          </a:solidFill>
                          <a:latin typeface="+mn-lt"/>
                          <a:ea typeface="+mn-ea"/>
                          <a:cs typeface="+mn-cs"/>
                        </a:rPr>
                        <a:t>&lt;</a:t>
                      </a:r>
                      <a:r>
                        <a:rPr lang="en-US" sz="1200" b="0" i="0" u="none" strike="noStrike" kern="1200" baseline="0" dirty="0" err="1">
                          <a:solidFill>
                            <a:schemeClr val="dk1"/>
                          </a:solidFill>
                          <a:latin typeface="+mn-lt"/>
                          <a:ea typeface="+mn-ea"/>
                          <a:cs typeface="+mn-cs"/>
                        </a:rPr>
                        <a:t>coord</a:t>
                      </a:r>
                      <a:r>
                        <a:rPr lang="en-US" sz="1200" b="0" i="0" u="none" strike="noStrike" kern="1200" baseline="0" dirty="0">
                          <a:solidFill>
                            <a:schemeClr val="dk1"/>
                          </a:solidFill>
                          <a:latin typeface="+mn-lt"/>
                          <a:ea typeface="+mn-ea"/>
                          <a:cs typeface="+mn-cs"/>
                        </a:rPr>
                        <a:t>&gt;_&lt;timestamp&gt;.bmp</a:t>
                      </a:r>
                      <a:endParaRPr lang="en-US" sz="1200" dirty="0"/>
                    </a:p>
                  </a:txBody>
                  <a:tcPr/>
                </a:tc>
                <a:tc>
                  <a:txBody>
                    <a:bodyPr/>
                    <a:lstStyle/>
                    <a:p>
                      <a:r>
                        <a:rPr lang="en-US" sz="1200" b="0" i="0" u="none" strike="noStrike" kern="1200" baseline="0" dirty="0">
                          <a:solidFill>
                            <a:schemeClr val="dk1"/>
                          </a:solidFill>
                          <a:latin typeface="+mn-lt"/>
                          <a:ea typeface="+mn-ea"/>
                          <a:cs typeface="+mn-cs"/>
                        </a:rPr>
                        <a:t>A debug images showing the detected and physical marker locations on top of the analyzed MR image.            A separate image file is saved for each phantom plate.</a:t>
                      </a:r>
                    </a:p>
                    <a:p>
                      <a:r>
                        <a:rPr lang="en-US" sz="1200" b="0" i="0" u="none" strike="noStrike" kern="1200" baseline="0" dirty="0">
                          <a:solidFill>
                            <a:schemeClr val="dk1"/>
                          </a:solidFill>
                          <a:latin typeface="+mn-lt"/>
                          <a:ea typeface="+mn-ea"/>
                          <a:cs typeface="+mn-cs"/>
                        </a:rPr>
                        <a:t>Export saves several of these images to the disk.</a:t>
                      </a:r>
                      <a:endParaRPr lang="en-US" sz="1200" dirty="0"/>
                    </a:p>
                  </a:txBody>
                  <a:tcPr/>
                </a:tc>
                <a:extLst>
                  <a:ext uri="{0D108BD9-81ED-4DB2-BD59-A6C34878D82A}">
                    <a16:rowId xmlns:a16="http://schemas.microsoft.com/office/drawing/2014/main" val="10004"/>
                  </a:ext>
                </a:extLst>
              </a:tr>
            </a:tbl>
          </a:graphicData>
        </a:graphic>
      </p:graphicFrame>
      <p:sp>
        <p:nvSpPr>
          <p:cNvPr id="28" name="Rounded Rectangle 27"/>
          <p:cNvSpPr/>
          <p:nvPr/>
        </p:nvSpPr>
        <p:spPr bwMode="auto">
          <a:xfrm>
            <a:off x="68985" y="389505"/>
            <a:ext cx="3327991" cy="382311"/>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Export and view results</a:t>
            </a:r>
            <a:endParaRPr lang="en-US" sz="3200" b="1" dirty="0">
              <a:latin typeface="+mn-lt"/>
              <a:ea typeface="Calibri"/>
            </a:endParaRPr>
          </a:p>
        </p:txBody>
      </p:sp>
    </p:spTree>
    <p:extLst>
      <p:ext uri="{BB962C8B-B14F-4D97-AF65-F5344CB8AC3E}">
        <p14:creationId xmlns:p14="http://schemas.microsoft.com/office/powerpoint/2010/main" val="19541572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0" y="0"/>
            <a:ext cx="3487479" cy="6857999"/>
          </a:xfrm>
          <a:prstGeom prst="roundRect">
            <a:avLst>
              <a:gd name="adj" fmla="val 0"/>
            </a:avLst>
          </a:prstGeom>
          <a:solidFill>
            <a:schemeClr val="accent3">
              <a:lumMod val="60000"/>
              <a:lumOff val="40000"/>
            </a:schemeClr>
          </a:solidFill>
          <a:ln w="28575" cap="flat" cmpd="sng" algn="ctr">
            <a:solidFill>
              <a:schemeClr val="accent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lnSpc>
                <a:spcPct val="107000"/>
              </a:lnSpc>
              <a:spcAft>
                <a:spcPts val="0"/>
              </a:spcAft>
            </a:pPr>
            <a:r>
              <a:rPr lang="en-US" sz="2000" b="1" dirty="0">
                <a:solidFill>
                  <a:schemeClr val="bg1"/>
                </a:solidFill>
                <a:latin typeface="+mn-lt"/>
                <a:ea typeface="Calibri"/>
                <a:cs typeface="Times New Roman"/>
              </a:rPr>
              <a:t>3D Geometric QA</a:t>
            </a:r>
            <a:endParaRPr lang="en-US" sz="4000" b="1" dirty="0">
              <a:solidFill>
                <a:schemeClr val="bg1"/>
              </a:solidFill>
              <a:latin typeface="+mn-lt"/>
              <a:ea typeface="Calibri"/>
            </a:endParaRPr>
          </a:p>
        </p:txBody>
      </p:sp>
      <p:sp>
        <p:nvSpPr>
          <p:cNvPr id="2" name="Text Placeholder 1"/>
          <p:cNvSpPr>
            <a:spLocks noGrp="1"/>
          </p:cNvSpPr>
          <p:nvPr>
            <p:ph type="body" sz="quarter" idx="13"/>
          </p:nvPr>
        </p:nvSpPr>
        <p:spPr>
          <a:xfrm>
            <a:off x="3639411" y="1383659"/>
            <a:ext cx="5253069" cy="1934888"/>
          </a:xfrm>
        </p:spPr>
        <p:txBody>
          <a:bodyPr/>
          <a:lstStyle/>
          <a:p>
            <a:pPr marL="285750" indent="-285750">
              <a:buFont typeface="Arial" panose="020B0604020202020204" pitchFamily="34" charset="0"/>
              <a:buChar char="•"/>
            </a:pPr>
            <a:r>
              <a:rPr lang="en-US" dirty="0">
                <a:solidFill>
                  <a:schemeClr val="dk1"/>
                </a:solidFill>
              </a:rPr>
              <a:t>File of         </a:t>
            </a:r>
            <a:r>
              <a:rPr lang="en-US" sz="1600" b="1" dirty="0" err="1">
                <a:solidFill>
                  <a:schemeClr val="dk1"/>
                </a:solidFill>
              </a:rPr>
              <a:t>geometric_qa_analysis_summary</a:t>
            </a:r>
            <a:r>
              <a:rPr lang="en-US" sz="1600" b="1" dirty="0">
                <a:solidFill>
                  <a:schemeClr val="dk1"/>
                </a:solidFill>
              </a:rPr>
              <a:t>_&lt;timestamp&gt;.txt</a:t>
            </a:r>
          </a:p>
          <a:p>
            <a:pPr marL="285750" indent="-285750">
              <a:buFont typeface="Arial" panose="020B0604020202020204" pitchFamily="34" charset="0"/>
              <a:buChar char="•"/>
            </a:pPr>
            <a:endParaRPr lang="en-US" sz="1600" b="1" dirty="0">
              <a:solidFill>
                <a:schemeClr val="dk1"/>
              </a:solidFill>
            </a:endParaRPr>
          </a:p>
          <a:p>
            <a:pPr marL="285750" indent="-285750">
              <a:buFont typeface="Arial" panose="020B0604020202020204" pitchFamily="34" charset="0"/>
              <a:buChar char="•"/>
            </a:pPr>
            <a:endParaRPr lang="en-US" sz="1600" b="1" dirty="0">
              <a:solidFill>
                <a:schemeClr val="dk1"/>
              </a:solidFill>
            </a:endParaRPr>
          </a:p>
          <a:p>
            <a:pPr marL="285750" indent="-285750">
              <a:buFont typeface="Arial" panose="020B0604020202020204" pitchFamily="34" charset="0"/>
              <a:buChar char="•"/>
            </a:pPr>
            <a:r>
              <a:rPr lang="en-US" dirty="0"/>
              <a:t>Summary gives measured distortions in different directions for different DVSs.</a:t>
            </a: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342900" indent="-342900">
              <a:buFont typeface="Arial" panose="020B0604020202020204" pitchFamily="34" charset="0"/>
              <a:buChar char="•"/>
            </a:pPr>
            <a:endParaRPr lang="fi-FI" sz="1700" dirty="0">
              <a:latin typeface="Calibri" panose="020F0502020204030204"/>
            </a:endParaRPr>
          </a:p>
        </p:txBody>
      </p:sp>
      <p:sp>
        <p:nvSpPr>
          <p:cNvPr id="23" name="Rounded Rectangle 22"/>
          <p:cNvSpPr/>
          <p:nvPr/>
        </p:nvSpPr>
        <p:spPr bwMode="auto">
          <a:xfrm>
            <a:off x="59942" y="3172571"/>
            <a:ext cx="8813651" cy="3211900"/>
          </a:xfrm>
          <a:prstGeom prst="roundRect">
            <a:avLst>
              <a:gd name="adj" fmla="val 67"/>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latin typeface="Calibri" panose="020F0502020204030204" pitchFamily="34" charset="0"/>
                <a:cs typeface="Calibri" panose="020F0502020204030204" pitchFamily="34" charset="0"/>
              </a:rPr>
              <a:t>Export Results: Summary</a:t>
            </a:r>
            <a:endParaRPr lang="en-US" sz="3200" dirty="0">
              <a:solidFill>
                <a:srgbClr val="585C7C"/>
              </a:solidFill>
              <a:latin typeface="Calibri" panose="020F0502020204030204" pitchFamily="34" charset="0"/>
              <a:cs typeface="Calibri" panose="020F0502020204030204" pitchFamily="34" charset="0"/>
            </a:endParaRPr>
          </a:p>
        </p:txBody>
      </p:sp>
      <p:sp>
        <p:nvSpPr>
          <p:cNvPr id="46" name="TextBox 45"/>
          <p:cNvSpPr txBox="1"/>
          <p:nvPr/>
        </p:nvSpPr>
        <p:spPr>
          <a:xfrm>
            <a:off x="73435" y="6133792"/>
            <a:ext cx="8784889" cy="276999"/>
          </a:xfrm>
          <a:prstGeom prst="rect">
            <a:avLst/>
          </a:prstGeom>
          <a:noFill/>
        </p:spPr>
        <p:txBody>
          <a:bodyPr wrap="square" rtlCol="0">
            <a:spAutoFit/>
          </a:bodyPr>
          <a:lstStyle/>
          <a:p>
            <a:pPr algn="ctr"/>
            <a:r>
              <a:rPr lang="en-US" i="1" dirty="0">
                <a:solidFill>
                  <a:schemeClr val="tx1">
                    <a:lumMod val="75000"/>
                    <a:lumOff val="25000"/>
                  </a:schemeClr>
                </a:solidFill>
                <a:latin typeface="+mn-lt"/>
              </a:rPr>
              <a:t>File names and description of the exported files</a:t>
            </a:r>
          </a:p>
        </p:txBody>
      </p:sp>
      <p:sp>
        <p:nvSpPr>
          <p:cNvPr id="4" name="Slide Number Placeholder 3"/>
          <p:cNvSpPr>
            <a:spLocks noGrp="1"/>
          </p:cNvSpPr>
          <p:nvPr>
            <p:ph type="sldNum" sz="quarter" idx="4"/>
          </p:nvPr>
        </p:nvSpPr>
        <p:spPr/>
        <p:txBody>
          <a:bodyPr/>
          <a:lstStyle/>
          <a:p>
            <a:fld id="{BF6EE56F-7E62-4925-8F8D-EE0C8B8E832F}" type="slidenum">
              <a:rPr lang="en-US" smtClean="0">
                <a:solidFill>
                  <a:srgbClr val="000000">
                    <a:tint val="75000"/>
                  </a:srgbClr>
                </a:solidFill>
              </a:rPr>
              <a:pPr/>
              <a:t>63</a:t>
            </a:fld>
            <a:endParaRPr lang="en-US" dirty="0">
              <a:solidFill>
                <a:srgbClr val="000000">
                  <a:tint val="75000"/>
                </a:srgbClr>
              </a:solidFill>
            </a:endParaRPr>
          </a:p>
        </p:txBody>
      </p:sp>
      <p:pic>
        <p:nvPicPr>
          <p:cNvPr id="16" name="Picture 15"/>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31391" y="3269300"/>
            <a:ext cx="3826887" cy="2864491"/>
          </a:xfrm>
          <a:prstGeom prst="rect">
            <a:avLst/>
          </a:prstGeom>
          <a:ln>
            <a:solidFill>
              <a:schemeClr val="bg1">
                <a:lumMod val="50000"/>
              </a:schemeClr>
            </a:solidFill>
          </a:ln>
        </p:spPr>
      </p:pic>
      <p:sp>
        <p:nvSpPr>
          <p:cNvPr id="20" name="Rounded Rectangle 19"/>
          <p:cNvSpPr/>
          <p:nvPr/>
        </p:nvSpPr>
        <p:spPr bwMode="auto">
          <a:xfrm>
            <a:off x="68985" y="389505"/>
            <a:ext cx="3327991" cy="382311"/>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Export and view results</a:t>
            </a:r>
            <a:endParaRPr lang="en-US" sz="3200" b="1" dirty="0">
              <a:latin typeface="+mn-lt"/>
              <a:ea typeface="Calibri"/>
            </a:endParaRPr>
          </a:p>
        </p:txBody>
      </p:sp>
      <p:graphicFrame>
        <p:nvGraphicFramePr>
          <p:cNvPr id="5" name="Table 4"/>
          <p:cNvGraphicFramePr>
            <a:graphicFrameLocks noGrp="1"/>
          </p:cNvGraphicFramePr>
          <p:nvPr>
            <p:extLst>
              <p:ext uri="{D42A27DB-BD31-4B8C-83A1-F6EECF244321}">
                <p14:modId xmlns:p14="http://schemas.microsoft.com/office/powerpoint/2010/main" val="3914416697"/>
              </p:ext>
            </p:extLst>
          </p:nvPr>
        </p:nvGraphicFramePr>
        <p:xfrm>
          <a:off x="4037802" y="3257810"/>
          <a:ext cx="4732972" cy="2863031"/>
        </p:xfrm>
        <a:graphic>
          <a:graphicData uri="http://schemas.openxmlformats.org/drawingml/2006/table">
            <a:tbl>
              <a:tblPr firstRow="1" bandRow="1">
                <a:tableStyleId>{5C22544A-7EE6-4342-B048-85BDC9FD1C3A}</a:tableStyleId>
              </a:tblPr>
              <a:tblGrid>
                <a:gridCol w="1281621">
                  <a:extLst>
                    <a:ext uri="{9D8B030D-6E8A-4147-A177-3AD203B41FA5}">
                      <a16:colId xmlns:a16="http://schemas.microsoft.com/office/drawing/2014/main" val="2940383367"/>
                    </a:ext>
                  </a:extLst>
                </a:gridCol>
                <a:gridCol w="3451351">
                  <a:extLst>
                    <a:ext uri="{9D8B030D-6E8A-4147-A177-3AD203B41FA5}">
                      <a16:colId xmlns:a16="http://schemas.microsoft.com/office/drawing/2014/main" val="194911931"/>
                    </a:ext>
                  </a:extLst>
                </a:gridCol>
              </a:tblGrid>
              <a:tr h="263105">
                <a:tc>
                  <a:txBody>
                    <a:bodyPr/>
                    <a:lstStyle/>
                    <a:p>
                      <a:r>
                        <a:rPr lang="fi-FI" sz="1200" dirty="0"/>
                        <a:t>Column</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fi-FI" sz="1200" dirty="0"/>
                        <a:t>Description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00757487"/>
                  </a:ext>
                </a:extLst>
              </a:tr>
              <a:tr h="394657">
                <a:tc>
                  <a:txBody>
                    <a:bodyPr/>
                    <a:lstStyle/>
                    <a:p>
                      <a:r>
                        <a:rPr lang="fi-FI" sz="1050" dirty="0"/>
                        <a:t>DSV</a:t>
                      </a:r>
                    </a:p>
                  </a:txBody>
                  <a:tcPr>
                    <a:lnL w="12700" cap="flat" cmpd="sng" algn="ctr">
                      <a:solidFill>
                        <a:schemeClr val="tx1"/>
                      </a:solidFill>
                      <a:prstDash val="solid"/>
                      <a:round/>
                      <a:headEnd type="none" w="med" len="med"/>
                      <a:tailEnd type="none" w="med" len="med"/>
                    </a:lnL>
                  </a:tcPr>
                </a:tc>
                <a:tc>
                  <a:txBody>
                    <a:bodyPr/>
                    <a:lstStyle/>
                    <a:p>
                      <a:r>
                        <a:rPr lang="fi-FI" sz="1050" dirty="0"/>
                        <a:t>Diameter (mm) of a spherical volume around the MR coordinate system origin</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10653733"/>
                  </a:ext>
                </a:extLst>
              </a:tr>
              <a:tr h="394657">
                <a:tc>
                  <a:txBody>
                    <a:bodyPr/>
                    <a:lstStyle/>
                    <a:p>
                      <a:r>
                        <a:rPr lang="fi-FI" sz="1050" dirty="0"/>
                        <a:t>Total ( max)</a:t>
                      </a:r>
                    </a:p>
                  </a:txBody>
                  <a:tcPr>
                    <a:lnL w="12700" cap="flat" cmpd="sng" algn="ctr">
                      <a:solidFill>
                        <a:schemeClr val="tx1"/>
                      </a:solidFill>
                      <a:prstDash val="solid"/>
                      <a:round/>
                      <a:headEnd type="none" w="med" len="med"/>
                      <a:tailEnd type="none" w="med" len="med"/>
                    </a:lnL>
                  </a:tcPr>
                </a:tc>
                <a:tc>
                  <a:txBody>
                    <a:bodyPr/>
                    <a:lstStyle/>
                    <a:p>
                      <a:r>
                        <a:rPr lang="fi-FI" sz="1050" dirty="0"/>
                        <a:t>Total</a:t>
                      </a:r>
                      <a:r>
                        <a:rPr lang="fi-FI" sz="1050" baseline="0" dirty="0"/>
                        <a:t> maximum measured distortion (mm) calculated as the lenght of he distortion vector</a:t>
                      </a:r>
                      <a:endParaRPr lang="fi-FI" sz="105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02358678"/>
                  </a:ext>
                </a:extLst>
              </a:tr>
              <a:tr h="394657">
                <a:tc>
                  <a:txBody>
                    <a:bodyPr/>
                    <a:lstStyle/>
                    <a:p>
                      <a:r>
                        <a:rPr lang="fi-FI" sz="1050" dirty="0"/>
                        <a:t>RL / AP / FH (max)</a:t>
                      </a:r>
                    </a:p>
                  </a:txBody>
                  <a:tcPr>
                    <a:lnL w="12700" cap="flat" cmpd="sng" algn="ctr">
                      <a:solidFill>
                        <a:schemeClr val="tx1"/>
                      </a:solidFill>
                      <a:prstDash val="solid"/>
                      <a:round/>
                      <a:headEnd type="none" w="med" len="med"/>
                      <a:tailEnd type="none" w="med" len="med"/>
                    </a:lnL>
                  </a:tcPr>
                </a:tc>
                <a:tc>
                  <a:txBody>
                    <a:bodyPr/>
                    <a:lstStyle/>
                    <a:p>
                      <a:r>
                        <a:rPr lang="fi-FI" sz="1050" dirty="0"/>
                        <a:t>Maximum</a:t>
                      </a:r>
                      <a:r>
                        <a:rPr lang="fi-FI" sz="1050" baseline="0" dirty="0"/>
                        <a:t> measured distortion (mm) in RL/AP/FH direction</a:t>
                      </a:r>
                      <a:endParaRPr lang="fi-FI" sz="105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37136897"/>
                  </a:ext>
                </a:extLst>
              </a:tr>
              <a:tr h="548134">
                <a:tc>
                  <a:txBody>
                    <a:bodyPr/>
                    <a:lstStyle/>
                    <a:p>
                      <a:r>
                        <a:rPr lang="fi-FI" sz="1050" dirty="0"/>
                        <a:t>Total/RL/AP/FH (98% perc.)</a:t>
                      </a:r>
                    </a:p>
                  </a:txBody>
                  <a:tcPr>
                    <a:lnL w="12700" cap="flat" cmpd="sng" algn="ctr">
                      <a:solidFill>
                        <a:schemeClr val="tx1"/>
                      </a:solidFill>
                      <a:prstDash val="solid"/>
                      <a:round/>
                      <a:headEnd type="none" w="med" len="med"/>
                      <a:tailEnd type="none" w="med" len="med"/>
                    </a:lnL>
                  </a:tcPr>
                </a:tc>
                <a:tc>
                  <a:txBody>
                    <a:bodyPr/>
                    <a:lstStyle/>
                    <a:p>
                      <a:pPr marL="0" marR="0" lvl="0" indent="0" algn="l" defTabSz="1072866" rtl="0" eaLnBrk="1" fontAlgn="auto" latinLnBrk="0" hangingPunct="1">
                        <a:lnSpc>
                          <a:spcPct val="100000"/>
                        </a:lnSpc>
                        <a:spcBef>
                          <a:spcPts val="0"/>
                        </a:spcBef>
                        <a:spcAft>
                          <a:spcPts val="0"/>
                        </a:spcAft>
                        <a:buClrTx/>
                        <a:buSzTx/>
                        <a:buFontTx/>
                        <a:buNone/>
                        <a:tabLst/>
                        <a:defRPr/>
                      </a:pPr>
                      <a:r>
                        <a:rPr lang="fi-FI" sz="1050" dirty="0"/>
                        <a:t>Maximum</a:t>
                      </a:r>
                      <a:r>
                        <a:rPr lang="fi-FI" sz="1050" baseline="0" dirty="0"/>
                        <a:t> measured distortion (mm) after discarding 2% of markers with the largest total/RL/AP/FH distortion</a:t>
                      </a:r>
                      <a:endParaRPr lang="fi-FI" sz="105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61432182"/>
                  </a:ext>
                </a:extLst>
              </a:tr>
              <a:tr h="394657">
                <a:tc>
                  <a:txBody>
                    <a:bodyPr/>
                    <a:lstStyle/>
                    <a:p>
                      <a:r>
                        <a:rPr lang="fi-FI" sz="1050" dirty="0"/>
                        <a:t>n/N</a:t>
                      </a:r>
                    </a:p>
                  </a:txBody>
                  <a:tcPr>
                    <a:lnL w="12700" cap="flat" cmpd="sng" algn="ctr">
                      <a:solidFill>
                        <a:schemeClr val="tx1"/>
                      </a:solidFill>
                      <a:prstDash val="solid"/>
                      <a:round/>
                      <a:headEnd type="none" w="med" len="med"/>
                      <a:tailEnd type="none" w="med" len="med"/>
                    </a:lnL>
                  </a:tcPr>
                </a:tc>
                <a:tc>
                  <a:txBody>
                    <a:bodyPr/>
                    <a:lstStyle/>
                    <a:p>
                      <a:r>
                        <a:rPr lang="fi-FI" sz="1050" dirty="0"/>
                        <a:t>Number of markers detected / number osf</a:t>
                      </a:r>
                      <a:r>
                        <a:rPr lang="fi-FI" sz="1050" baseline="0" dirty="0"/>
                        <a:t> all markers inside the analyzed volume</a:t>
                      </a:r>
                      <a:endParaRPr lang="fi-FI" sz="105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05986873"/>
                  </a:ext>
                </a:extLst>
              </a:tr>
              <a:tr h="394657">
                <a:tc>
                  <a:txBody>
                    <a:bodyPr/>
                    <a:lstStyle/>
                    <a:p>
                      <a:r>
                        <a:rPr lang="fi-FI" sz="1050" dirty="0"/>
                        <a:t>N/A</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fi-FI" sz="1050" dirty="0"/>
                        <a:t>Proportion of markers not detected by the</a:t>
                      </a:r>
                      <a:r>
                        <a:rPr lang="fi-FI" sz="1050" baseline="0" dirty="0"/>
                        <a:t> analysis is larger than the proportion of markers discarded</a:t>
                      </a:r>
                      <a:endParaRPr lang="fi-FI" sz="105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4936209"/>
                  </a:ext>
                </a:extLst>
              </a:tr>
            </a:tbl>
          </a:graphicData>
        </a:graphic>
      </p:graphicFrame>
    </p:spTree>
    <p:extLst>
      <p:ext uri="{BB962C8B-B14F-4D97-AF65-F5344CB8AC3E}">
        <p14:creationId xmlns:p14="http://schemas.microsoft.com/office/powerpoint/2010/main" val="3153793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0" y="0"/>
            <a:ext cx="3487479" cy="6857999"/>
          </a:xfrm>
          <a:prstGeom prst="roundRect">
            <a:avLst>
              <a:gd name="adj" fmla="val 0"/>
            </a:avLst>
          </a:prstGeom>
          <a:solidFill>
            <a:schemeClr val="accent3">
              <a:lumMod val="60000"/>
              <a:lumOff val="40000"/>
            </a:schemeClr>
          </a:solidFill>
          <a:ln w="28575" cap="flat" cmpd="sng" algn="ctr">
            <a:solidFill>
              <a:schemeClr val="accent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lnSpc>
                <a:spcPct val="107000"/>
              </a:lnSpc>
              <a:spcAft>
                <a:spcPts val="0"/>
              </a:spcAft>
            </a:pPr>
            <a:r>
              <a:rPr lang="en-US" sz="2000" b="1" dirty="0">
                <a:solidFill>
                  <a:schemeClr val="bg1"/>
                </a:solidFill>
                <a:latin typeface="+mn-lt"/>
                <a:ea typeface="Calibri"/>
                <a:cs typeface="Times New Roman"/>
              </a:rPr>
              <a:t>3D Geometric QA</a:t>
            </a:r>
            <a:endParaRPr lang="en-US" sz="4000" b="1" dirty="0">
              <a:solidFill>
                <a:schemeClr val="bg1"/>
              </a:solidFill>
              <a:latin typeface="+mn-lt"/>
              <a:ea typeface="Calibri"/>
            </a:endParaRPr>
          </a:p>
        </p:txBody>
      </p:sp>
      <p:sp>
        <p:nvSpPr>
          <p:cNvPr id="17" name="Rounded Rectangle 16"/>
          <p:cNvSpPr/>
          <p:nvPr/>
        </p:nvSpPr>
        <p:spPr bwMode="auto">
          <a:xfrm>
            <a:off x="84591" y="2595824"/>
            <a:ext cx="3318295" cy="4038812"/>
          </a:xfrm>
          <a:prstGeom prst="roundRect">
            <a:avLst>
              <a:gd name="adj" fmla="val 232"/>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2" name="Text Placeholder 1"/>
          <p:cNvSpPr>
            <a:spLocks noGrp="1"/>
          </p:cNvSpPr>
          <p:nvPr>
            <p:ph type="body" sz="quarter" idx="13"/>
          </p:nvPr>
        </p:nvSpPr>
        <p:spPr>
          <a:xfrm>
            <a:off x="3639411" y="1383659"/>
            <a:ext cx="5253069" cy="2886191"/>
          </a:xfrm>
        </p:spPr>
        <p:txBody>
          <a:bodyPr/>
          <a:lstStyle/>
          <a:p>
            <a:pPr marL="285750" indent="-285750">
              <a:buFont typeface="Arial" panose="020B0604020202020204" pitchFamily="34" charset="0"/>
              <a:buChar char="•"/>
            </a:pPr>
            <a:r>
              <a:rPr lang="en-US" dirty="0">
                <a:solidFill>
                  <a:schemeClr val="dk1"/>
                </a:solidFill>
              </a:rPr>
              <a:t>File of </a:t>
            </a:r>
            <a:r>
              <a:rPr lang="en-US" sz="1600" b="1" dirty="0" err="1">
                <a:solidFill>
                  <a:schemeClr val="dk1"/>
                </a:solidFill>
              </a:rPr>
              <a:t>geometric_qa_analysis_marker_locations</a:t>
            </a:r>
            <a:r>
              <a:rPr lang="en-US" sz="1600" b="1" dirty="0">
                <a:solidFill>
                  <a:schemeClr val="dk1"/>
                </a:solidFill>
              </a:rPr>
              <a:t>_&lt;timestamp&gt;.txt</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dirty="0"/>
              <a:t>A list of reference and observed coordinates for each marker in the phantom, their weighted standard deviation, their effective radius, and their status.</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342900" indent="-342900">
              <a:buFont typeface="Arial" panose="020B0604020202020204" pitchFamily="34" charset="0"/>
              <a:buChar char="•"/>
            </a:pPr>
            <a:endParaRPr lang="fi-FI" sz="1700" dirty="0">
              <a:latin typeface="Calibri" panose="020F0502020204030204"/>
            </a:endParaRPr>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latin typeface="Calibri" panose="020F0502020204030204" pitchFamily="34" charset="0"/>
                <a:cs typeface="Calibri" panose="020F0502020204030204" pitchFamily="34" charset="0"/>
              </a:rPr>
              <a:t>Export Results: Marker Locations</a:t>
            </a:r>
            <a:endParaRPr lang="en-US" sz="3200" dirty="0">
              <a:solidFill>
                <a:srgbClr val="585C7C"/>
              </a:solidFill>
              <a:latin typeface="Calibri" panose="020F0502020204030204" pitchFamily="34" charset="0"/>
              <a:cs typeface="Calibri" panose="020F0502020204030204" pitchFamily="34" charset="0"/>
            </a:endParaRPr>
          </a:p>
        </p:txBody>
      </p:sp>
      <p:sp>
        <p:nvSpPr>
          <p:cNvPr id="46" name="TextBox 45"/>
          <p:cNvSpPr txBox="1"/>
          <p:nvPr/>
        </p:nvSpPr>
        <p:spPr>
          <a:xfrm>
            <a:off x="155215" y="5628221"/>
            <a:ext cx="3140147" cy="430887"/>
          </a:xfrm>
          <a:prstGeom prst="rect">
            <a:avLst/>
          </a:prstGeom>
          <a:noFill/>
        </p:spPr>
        <p:txBody>
          <a:bodyPr wrap="square" rtlCol="0">
            <a:spAutoFit/>
          </a:bodyPr>
          <a:lstStyle/>
          <a:p>
            <a:pPr algn="ctr"/>
            <a:r>
              <a:rPr lang="en-US" sz="1100" i="1" dirty="0">
                <a:solidFill>
                  <a:schemeClr val="tx1">
                    <a:lumMod val="75000"/>
                    <a:lumOff val="25000"/>
                  </a:schemeClr>
                </a:solidFill>
                <a:latin typeface="+mn-lt"/>
              </a:rPr>
              <a:t>Example of file names and description of the exported files</a:t>
            </a:r>
          </a:p>
        </p:txBody>
      </p:sp>
      <p:sp>
        <p:nvSpPr>
          <p:cNvPr id="4" name="Slide Number Placeholder 3"/>
          <p:cNvSpPr>
            <a:spLocks noGrp="1"/>
          </p:cNvSpPr>
          <p:nvPr>
            <p:ph type="sldNum" sz="quarter" idx="4"/>
          </p:nvPr>
        </p:nvSpPr>
        <p:spPr/>
        <p:txBody>
          <a:bodyPr/>
          <a:lstStyle/>
          <a:p>
            <a:fld id="{BF6EE56F-7E62-4925-8F8D-EE0C8B8E832F}" type="slidenum">
              <a:rPr lang="en-US" smtClean="0">
                <a:solidFill>
                  <a:srgbClr val="000000">
                    <a:tint val="75000"/>
                  </a:srgbClr>
                </a:solidFill>
              </a:rPr>
              <a:pPr/>
              <a:t>64</a:t>
            </a:fld>
            <a:endParaRPr lang="en-US" dirty="0">
              <a:solidFill>
                <a:srgbClr val="000000">
                  <a:tint val="75000"/>
                </a:srgbClr>
              </a:solidFill>
            </a:endParaRPr>
          </a:p>
        </p:txBody>
      </p:sp>
      <p:pic>
        <p:nvPicPr>
          <p:cNvPr id="18" name="Picture 17"/>
          <p:cNvPicPr>
            <a:picLocks noChangeAspect="1"/>
          </p:cNvPicPr>
          <p:nvPr/>
        </p:nvPicPr>
        <p:blipFill rotWithShape="1">
          <a:blip r:embed="rId2" cstate="email">
            <a:extLst>
              <a:ext uri="{28A0092B-C50C-407E-A947-70E740481C1C}">
                <a14:useLocalDpi xmlns:a14="http://schemas.microsoft.com/office/drawing/2010/main" val="0"/>
              </a:ext>
            </a:extLst>
          </a:blip>
          <a:srcRect l="1176" t="-1" r="34741" b="-1209"/>
          <a:stretch/>
        </p:blipFill>
        <p:spPr>
          <a:xfrm>
            <a:off x="192114" y="2911479"/>
            <a:ext cx="3103248" cy="2716742"/>
          </a:xfrm>
          <a:prstGeom prst="rect">
            <a:avLst/>
          </a:prstGeom>
        </p:spPr>
      </p:pic>
      <p:sp>
        <p:nvSpPr>
          <p:cNvPr id="19" name="Rounded Rectangle 18"/>
          <p:cNvSpPr/>
          <p:nvPr/>
        </p:nvSpPr>
        <p:spPr bwMode="auto">
          <a:xfrm>
            <a:off x="68985" y="389505"/>
            <a:ext cx="3327991" cy="382311"/>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Export and view results</a:t>
            </a:r>
            <a:endParaRPr lang="en-US" sz="3200" b="1" dirty="0">
              <a:latin typeface="+mn-lt"/>
              <a:ea typeface="Calibri"/>
            </a:endParaRPr>
          </a:p>
        </p:txBody>
      </p:sp>
    </p:spTree>
    <p:extLst>
      <p:ext uri="{BB962C8B-B14F-4D97-AF65-F5344CB8AC3E}">
        <p14:creationId xmlns:p14="http://schemas.microsoft.com/office/powerpoint/2010/main" val="37250218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1"/>
          <p:cNvSpPr>
            <a:spLocks noGrp="1"/>
          </p:cNvSpPr>
          <p:nvPr>
            <p:ph type="body" sz="quarter" idx="13"/>
          </p:nvPr>
        </p:nvSpPr>
        <p:spPr>
          <a:xfrm>
            <a:off x="3639411" y="1463040"/>
            <a:ext cx="5253069" cy="2806810"/>
          </a:xfrm>
        </p:spPr>
        <p:txBody>
          <a:bodyPr/>
          <a:lstStyle/>
          <a:p>
            <a:pPr marL="285750" indent="-285750">
              <a:buFont typeface="Arial" panose="020B0604020202020204" pitchFamily="34" charset="0"/>
              <a:buChar char="•"/>
            </a:pPr>
            <a:r>
              <a:rPr lang="en-US" dirty="0">
                <a:solidFill>
                  <a:schemeClr val="dk1"/>
                </a:solidFill>
              </a:rPr>
              <a:t>File of </a:t>
            </a:r>
            <a:r>
              <a:rPr lang="en-US" sz="1600" b="1" dirty="0" err="1">
                <a:solidFill>
                  <a:schemeClr val="dk1"/>
                </a:solidFill>
              </a:rPr>
              <a:t>geometric_qa_analysis_marker_locations</a:t>
            </a:r>
            <a:r>
              <a:rPr lang="en-US" sz="1600" b="1" dirty="0">
                <a:solidFill>
                  <a:schemeClr val="dk1"/>
                </a:solidFill>
              </a:rPr>
              <a:t>_&lt;timestamp&gt;.txt</a:t>
            </a:r>
          </a:p>
          <a:p>
            <a:pPr marL="285750" indent="-285750">
              <a:buFont typeface="Arial" panose="020B0604020202020204" pitchFamily="34" charset="0"/>
              <a:buChar char="•"/>
            </a:pPr>
            <a:endParaRPr lang="en-US" sz="1600" b="1" dirty="0"/>
          </a:p>
          <a:p>
            <a:pPr marL="0" indent="0"/>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342900" indent="-342900">
              <a:buFont typeface="Arial" panose="020B0604020202020204" pitchFamily="34" charset="0"/>
              <a:buChar char="•"/>
            </a:pPr>
            <a:endParaRPr lang="fi-FI" sz="1700" dirty="0">
              <a:latin typeface="Calibri" panose="020F0502020204030204"/>
            </a:endParaRPr>
          </a:p>
        </p:txBody>
      </p:sp>
      <p:sp>
        <p:nvSpPr>
          <p:cNvPr id="15" name="Rounded Rectangle 14"/>
          <p:cNvSpPr/>
          <p:nvPr/>
        </p:nvSpPr>
        <p:spPr bwMode="auto">
          <a:xfrm>
            <a:off x="0" y="0"/>
            <a:ext cx="3487479" cy="6857999"/>
          </a:xfrm>
          <a:prstGeom prst="roundRect">
            <a:avLst>
              <a:gd name="adj" fmla="val 0"/>
            </a:avLst>
          </a:prstGeom>
          <a:solidFill>
            <a:schemeClr val="accent3">
              <a:lumMod val="60000"/>
              <a:lumOff val="40000"/>
            </a:schemeClr>
          </a:solidFill>
          <a:ln w="28575" cap="flat" cmpd="sng" algn="ctr">
            <a:solidFill>
              <a:schemeClr val="accent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lnSpc>
                <a:spcPct val="107000"/>
              </a:lnSpc>
              <a:spcAft>
                <a:spcPts val="0"/>
              </a:spcAft>
            </a:pPr>
            <a:r>
              <a:rPr lang="en-US" sz="2000" b="1" dirty="0">
                <a:solidFill>
                  <a:schemeClr val="bg1"/>
                </a:solidFill>
                <a:latin typeface="+mn-lt"/>
                <a:ea typeface="Calibri"/>
                <a:cs typeface="Times New Roman"/>
              </a:rPr>
              <a:t>3D Geometric QA</a:t>
            </a:r>
            <a:endParaRPr lang="en-US" sz="4000" b="1" dirty="0">
              <a:solidFill>
                <a:schemeClr val="bg1"/>
              </a:solidFill>
              <a:latin typeface="+mn-lt"/>
              <a:ea typeface="Calibri"/>
            </a:endParaRPr>
          </a:p>
        </p:txBody>
      </p:sp>
      <p:sp>
        <p:nvSpPr>
          <p:cNvPr id="23" name="Rounded Rectangle 22"/>
          <p:cNvSpPr/>
          <p:nvPr/>
        </p:nvSpPr>
        <p:spPr bwMode="auto">
          <a:xfrm>
            <a:off x="59942" y="3290741"/>
            <a:ext cx="8813651" cy="3093729"/>
          </a:xfrm>
          <a:prstGeom prst="roundRect">
            <a:avLst>
              <a:gd name="adj" fmla="val 67"/>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latin typeface="Calibri" panose="020F0502020204030204" pitchFamily="34" charset="0"/>
                <a:cs typeface="Calibri" panose="020F0502020204030204" pitchFamily="34" charset="0"/>
              </a:rPr>
              <a:t>Export Results: Marker Locations</a:t>
            </a:r>
            <a:endParaRPr lang="en-US" sz="3200" dirty="0">
              <a:solidFill>
                <a:srgbClr val="585C7C"/>
              </a:solidFill>
              <a:latin typeface="Calibri" panose="020F0502020204030204" pitchFamily="34" charset="0"/>
              <a:cs typeface="Calibri" panose="020F0502020204030204" pitchFamily="34" charset="0"/>
            </a:endParaRPr>
          </a:p>
        </p:txBody>
      </p:sp>
      <p:sp>
        <p:nvSpPr>
          <p:cNvPr id="46" name="TextBox 45"/>
          <p:cNvSpPr txBox="1"/>
          <p:nvPr/>
        </p:nvSpPr>
        <p:spPr>
          <a:xfrm>
            <a:off x="73435" y="6133792"/>
            <a:ext cx="8784889" cy="261610"/>
          </a:xfrm>
          <a:prstGeom prst="rect">
            <a:avLst/>
          </a:prstGeom>
          <a:noFill/>
        </p:spPr>
        <p:txBody>
          <a:bodyPr wrap="square" rtlCol="0">
            <a:spAutoFit/>
          </a:bodyPr>
          <a:lstStyle/>
          <a:p>
            <a:pPr algn="ctr"/>
            <a:r>
              <a:rPr lang="en-US" sz="1100" i="1" dirty="0">
                <a:solidFill>
                  <a:schemeClr val="tx1">
                    <a:lumMod val="75000"/>
                    <a:lumOff val="25000"/>
                  </a:schemeClr>
                </a:solidFill>
                <a:latin typeface="+mn-lt"/>
              </a:rPr>
              <a:t>Status ID, label and description of status ID</a:t>
            </a:r>
          </a:p>
        </p:txBody>
      </p:sp>
      <p:sp>
        <p:nvSpPr>
          <p:cNvPr id="4" name="Slide Number Placeholder 3"/>
          <p:cNvSpPr>
            <a:spLocks noGrp="1"/>
          </p:cNvSpPr>
          <p:nvPr>
            <p:ph type="sldNum" sz="quarter" idx="4"/>
          </p:nvPr>
        </p:nvSpPr>
        <p:spPr/>
        <p:txBody>
          <a:bodyPr/>
          <a:lstStyle/>
          <a:p>
            <a:fld id="{BF6EE56F-7E62-4925-8F8D-EE0C8B8E832F}" type="slidenum">
              <a:rPr lang="en-US" smtClean="0">
                <a:solidFill>
                  <a:srgbClr val="000000">
                    <a:tint val="75000"/>
                  </a:srgbClr>
                </a:solidFill>
              </a:rPr>
              <a:pPr/>
              <a:t>65</a:t>
            </a:fld>
            <a:endParaRPr lang="en-US" dirty="0">
              <a:solidFill>
                <a:srgbClr val="000000">
                  <a:tint val="75000"/>
                </a:srgbClr>
              </a:solidFill>
            </a:endParaRPr>
          </a:p>
        </p:txBody>
      </p:sp>
      <p:sp>
        <p:nvSpPr>
          <p:cNvPr id="32" name="Rounded Rectangle 31"/>
          <p:cNvSpPr/>
          <p:nvPr/>
        </p:nvSpPr>
        <p:spPr bwMode="auto">
          <a:xfrm>
            <a:off x="79743" y="394111"/>
            <a:ext cx="3327991" cy="375422"/>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Export and view results</a:t>
            </a:r>
            <a:endParaRPr lang="en-US" sz="3200" b="1" dirty="0">
              <a:latin typeface="+mn-lt"/>
              <a:ea typeface="Calibri"/>
            </a:endParaRPr>
          </a:p>
        </p:txBody>
      </p:sp>
      <p:sp>
        <p:nvSpPr>
          <p:cNvPr id="19" name="Rounded Rectangle 18"/>
          <p:cNvSpPr/>
          <p:nvPr/>
        </p:nvSpPr>
        <p:spPr bwMode="auto">
          <a:xfrm>
            <a:off x="73435" y="1044278"/>
            <a:ext cx="3334299" cy="2136243"/>
          </a:xfrm>
          <a:prstGeom prst="roundRect">
            <a:avLst>
              <a:gd name="adj" fmla="val 951"/>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pic>
        <p:nvPicPr>
          <p:cNvPr id="18" name="Picture 17"/>
          <p:cNvPicPr>
            <a:picLocks noChangeAspect="1"/>
          </p:cNvPicPr>
          <p:nvPr/>
        </p:nvPicPr>
        <p:blipFill rotWithShape="1">
          <a:blip r:embed="rId2" cstate="email">
            <a:extLst>
              <a:ext uri="{28A0092B-C50C-407E-A947-70E740481C1C}">
                <a14:useLocalDpi xmlns:a14="http://schemas.microsoft.com/office/drawing/2010/main" val="0"/>
              </a:ext>
            </a:extLst>
          </a:blip>
          <a:srcRect b="-1209"/>
          <a:stretch/>
        </p:blipFill>
        <p:spPr>
          <a:xfrm>
            <a:off x="170316" y="1135620"/>
            <a:ext cx="3140535" cy="1789035"/>
          </a:xfrm>
          <a:prstGeom prst="rect">
            <a:avLst/>
          </a:prstGeom>
        </p:spPr>
      </p:pic>
      <p:sp>
        <p:nvSpPr>
          <p:cNvPr id="20" name="TextBox 19"/>
          <p:cNvSpPr txBox="1"/>
          <p:nvPr/>
        </p:nvSpPr>
        <p:spPr>
          <a:xfrm>
            <a:off x="56423" y="2914089"/>
            <a:ext cx="3340553" cy="276999"/>
          </a:xfrm>
          <a:prstGeom prst="rect">
            <a:avLst/>
          </a:prstGeom>
          <a:noFill/>
        </p:spPr>
        <p:txBody>
          <a:bodyPr wrap="square" rtlCol="0">
            <a:spAutoFit/>
          </a:bodyPr>
          <a:lstStyle/>
          <a:p>
            <a:pPr algn="ctr"/>
            <a:r>
              <a:rPr lang="en-US" i="1" dirty="0">
                <a:solidFill>
                  <a:schemeClr val="tx1">
                    <a:lumMod val="75000"/>
                    <a:lumOff val="25000"/>
                  </a:schemeClr>
                </a:solidFill>
                <a:latin typeface="Calibri" panose="020F0502020204030204" pitchFamily="34" charset="0"/>
                <a:cs typeface="Calibri" panose="020F0502020204030204" pitchFamily="34" charset="0"/>
              </a:rPr>
              <a:t>File names</a:t>
            </a:r>
            <a:endParaRPr lang="en-US" b="1" i="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24" name="Rounded Rectangle 23"/>
          <p:cNvSpPr/>
          <p:nvPr/>
        </p:nvSpPr>
        <p:spPr bwMode="auto">
          <a:xfrm rot="16200000">
            <a:off x="1548831" y="-21172"/>
            <a:ext cx="141859" cy="2898890"/>
          </a:xfrm>
          <a:prstGeom prst="roundRect">
            <a:avLst>
              <a:gd name="adj" fmla="val 0"/>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i-FI" sz="1000" b="0" i="0" u="none" strike="noStrike" cap="none" normalizeH="0" baseline="0" dirty="0">
              <a:ln>
                <a:noFill/>
              </a:ln>
              <a:solidFill>
                <a:srgbClr val="000000"/>
              </a:solidFill>
              <a:effectLst>
                <a:outerShdw blurRad="38100" dist="38100" dir="2700000" algn="tl">
                  <a:srgbClr val="000000">
                    <a:alpha val="43137"/>
                  </a:srgbClr>
                </a:outerShdw>
              </a:effectLst>
              <a:latin typeface="+mn-lt"/>
            </a:endParaRPr>
          </a:p>
        </p:txBody>
      </p:sp>
      <p:graphicFrame>
        <p:nvGraphicFramePr>
          <p:cNvPr id="17" name="Table 16"/>
          <p:cNvGraphicFramePr>
            <a:graphicFrameLocks noGrp="1"/>
          </p:cNvGraphicFramePr>
          <p:nvPr>
            <p:extLst>
              <p:ext uri="{D42A27DB-BD31-4B8C-83A1-F6EECF244321}">
                <p14:modId xmlns:p14="http://schemas.microsoft.com/office/powerpoint/2010/main" val="2641515514"/>
              </p:ext>
            </p:extLst>
          </p:nvPr>
        </p:nvGraphicFramePr>
        <p:xfrm>
          <a:off x="190832" y="3416635"/>
          <a:ext cx="8595361" cy="2744963"/>
        </p:xfrm>
        <a:graphic>
          <a:graphicData uri="http://schemas.openxmlformats.org/drawingml/2006/table">
            <a:tbl>
              <a:tblPr firstRow="1" bandRow="1">
                <a:tableStyleId>{5C22544A-7EE6-4342-B048-85BDC9FD1C3A}</a:tableStyleId>
              </a:tblPr>
              <a:tblGrid>
                <a:gridCol w="2099144">
                  <a:extLst>
                    <a:ext uri="{9D8B030D-6E8A-4147-A177-3AD203B41FA5}">
                      <a16:colId xmlns:a16="http://schemas.microsoft.com/office/drawing/2014/main" val="20000"/>
                    </a:ext>
                  </a:extLst>
                </a:gridCol>
                <a:gridCol w="6496217">
                  <a:extLst>
                    <a:ext uri="{9D8B030D-6E8A-4147-A177-3AD203B41FA5}">
                      <a16:colId xmlns:a16="http://schemas.microsoft.com/office/drawing/2014/main" val="20001"/>
                    </a:ext>
                  </a:extLst>
                </a:gridCol>
              </a:tblGrid>
              <a:tr h="333532">
                <a:tc>
                  <a:txBody>
                    <a:bodyPr/>
                    <a:lstStyle/>
                    <a:p>
                      <a:r>
                        <a:rPr lang="en-US" sz="1200" dirty="0"/>
                        <a:t>Column</a:t>
                      </a:r>
                    </a:p>
                  </a:txBody>
                  <a:tcP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tcPr>
                </a:tc>
                <a:tc>
                  <a:txBody>
                    <a:bodyPr/>
                    <a:lstStyle/>
                    <a:p>
                      <a:r>
                        <a:rPr lang="en-US" sz="1200" dirty="0"/>
                        <a:t>Description</a:t>
                      </a:r>
                    </a:p>
                  </a:txBody>
                  <a:tcP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extLst>
                  <a:ext uri="{0D108BD9-81ED-4DB2-BD59-A6C34878D82A}">
                    <a16:rowId xmlns:a16="http://schemas.microsoft.com/office/drawing/2014/main" val="10000"/>
                  </a:ext>
                </a:extLst>
              </a:tr>
              <a:tr h="415933">
                <a:tc>
                  <a:txBody>
                    <a:bodyPr/>
                    <a:lstStyle/>
                    <a:p>
                      <a:r>
                        <a:rPr lang="en-US" sz="1100" dirty="0" err="1"/>
                        <a:t>Ref_RL</a:t>
                      </a:r>
                      <a:r>
                        <a:rPr lang="en-US" sz="1100" dirty="0"/>
                        <a:t>, </a:t>
                      </a:r>
                      <a:r>
                        <a:rPr lang="en-US" sz="1100" dirty="0" err="1"/>
                        <a:t>ref_AP</a:t>
                      </a:r>
                      <a:r>
                        <a:rPr lang="en-US" sz="1100" dirty="0"/>
                        <a:t>, </a:t>
                      </a:r>
                      <a:r>
                        <a:rPr lang="en-US" sz="1100" dirty="0" err="1"/>
                        <a:t>ref_FH</a:t>
                      </a:r>
                      <a:endParaRPr lang="en-US" sz="1100" dirty="0"/>
                    </a:p>
                  </a:txBody>
                  <a:tcPr>
                    <a:lnL w="12700" cap="flat" cmpd="sng" algn="ctr">
                      <a:solidFill>
                        <a:schemeClr val="bg1">
                          <a:lumMod val="50000"/>
                        </a:schemeClr>
                      </a:solidFill>
                      <a:prstDash val="solid"/>
                      <a:round/>
                      <a:headEnd type="none" w="med" len="med"/>
                      <a:tailEnd type="none" w="med" len="med"/>
                    </a:lnL>
                  </a:tcPr>
                </a:tc>
                <a:tc>
                  <a:txBody>
                    <a:bodyPr/>
                    <a:lstStyle/>
                    <a:p>
                      <a:r>
                        <a:rPr lang="en-US" sz="1100" dirty="0"/>
                        <a:t>Reference marker’s physical</a:t>
                      </a:r>
                      <a:r>
                        <a:rPr lang="en-US" sz="1100" baseline="0" dirty="0"/>
                        <a:t> location corrected for the phantom offset and rotation during the measurement</a:t>
                      </a:r>
                      <a:endParaRPr lang="en-US" sz="1100" dirty="0"/>
                    </a:p>
                  </a:txBody>
                  <a:tcPr>
                    <a:lnR w="12700" cap="flat" cmpd="sng" algn="ctr">
                      <a:solidFill>
                        <a:schemeClr val="bg1">
                          <a:lumMod val="50000"/>
                        </a:schemeClr>
                      </a:solidFill>
                      <a:prstDash val="solid"/>
                      <a:round/>
                      <a:headEnd type="none" w="med" len="med"/>
                      <a:tailEnd type="none" w="med" len="med"/>
                    </a:lnR>
                  </a:tcPr>
                </a:tc>
                <a:extLst>
                  <a:ext uri="{0D108BD9-81ED-4DB2-BD59-A6C34878D82A}">
                    <a16:rowId xmlns:a16="http://schemas.microsoft.com/office/drawing/2014/main" val="10001"/>
                  </a:ext>
                </a:extLst>
              </a:tr>
              <a:tr h="415933">
                <a:tc>
                  <a:txBody>
                    <a:bodyPr/>
                    <a:lstStyle/>
                    <a:p>
                      <a:r>
                        <a:rPr lang="en-US" sz="1100" dirty="0" err="1"/>
                        <a:t>obs_RL</a:t>
                      </a:r>
                      <a:r>
                        <a:rPr lang="en-US" sz="1100" dirty="0"/>
                        <a:t>, </a:t>
                      </a:r>
                      <a:r>
                        <a:rPr lang="en-US" sz="1100" dirty="0" err="1"/>
                        <a:t>obs_AP</a:t>
                      </a:r>
                      <a:r>
                        <a:rPr lang="en-US" sz="1100" dirty="0"/>
                        <a:t>, </a:t>
                      </a:r>
                      <a:r>
                        <a:rPr lang="en-US" sz="1100" dirty="0" err="1"/>
                        <a:t>obs_FH</a:t>
                      </a:r>
                      <a:r>
                        <a:rPr lang="en-US" sz="1100" dirty="0"/>
                        <a:t> </a:t>
                      </a:r>
                    </a:p>
                  </a:txBody>
                  <a:tcPr>
                    <a:lnL w="12700" cap="flat" cmpd="sng" algn="ctr">
                      <a:solidFill>
                        <a:schemeClr val="bg1">
                          <a:lumMod val="50000"/>
                        </a:schemeClr>
                      </a:solidFill>
                      <a:prstDash val="solid"/>
                      <a:round/>
                      <a:headEnd type="none" w="med" len="med"/>
                      <a:tailEnd type="none" w="med" len="med"/>
                    </a:lnL>
                  </a:tcPr>
                </a:tc>
                <a:tc>
                  <a:txBody>
                    <a:bodyPr/>
                    <a:lstStyle/>
                    <a:p>
                      <a:r>
                        <a:rPr lang="en-US" sz="1100" dirty="0"/>
                        <a:t>Observed marker’s measured position</a:t>
                      </a:r>
                    </a:p>
                  </a:txBody>
                  <a:tcPr>
                    <a:lnR w="12700" cap="flat" cmpd="sng" algn="ctr">
                      <a:solidFill>
                        <a:schemeClr val="bg1">
                          <a:lumMod val="50000"/>
                        </a:schemeClr>
                      </a:solidFill>
                      <a:prstDash val="solid"/>
                      <a:round/>
                      <a:headEnd type="none" w="med" len="med"/>
                      <a:tailEnd type="none" w="med" len="med"/>
                    </a:lnR>
                  </a:tcPr>
                </a:tc>
                <a:extLst>
                  <a:ext uri="{0D108BD9-81ED-4DB2-BD59-A6C34878D82A}">
                    <a16:rowId xmlns:a16="http://schemas.microsoft.com/office/drawing/2014/main" val="10002"/>
                  </a:ext>
                </a:extLst>
              </a:tr>
              <a:tr h="579335">
                <a:tc>
                  <a:txBody>
                    <a:bodyPr/>
                    <a:lstStyle/>
                    <a:p>
                      <a:r>
                        <a:rPr lang="en-US" sz="1100" dirty="0" err="1"/>
                        <a:t>std_RL</a:t>
                      </a:r>
                      <a:r>
                        <a:rPr lang="en-US" sz="1100" dirty="0"/>
                        <a:t>, </a:t>
                      </a:r>
                      <a:r>
                        <a:rPr lang="en-US" sz="1100" dirty="0" err="1"/>
                        <a:t>std_AP</a:t>
                      </a:r>
                      <a:r>
                        <a:rPr lang="en-US" sz="1100" dirty="0"/>
                        <a:t>,</a:t>
                      </a:r>
                      <a:r>
                        <a:rPr lang="en-US" sz="1100" baseline="0" dirty="0"/>
                        <a:t> </a:t>
                      </a:r>
                      <a:r>
                        <a:rPr lang="en-US" sz="1100" baseline="0" dirty="0" err="1"/>
                        <a:t>std_FH</a:t>
                      </a:r>
                      <a:endParaRPr lang="en-US" sz="1100" dirty="0"/>
                    </a:p>
                  </a:txBody>
                  <a:tcPr>
                    <a:lnL w="12700" cap="flat" cmpd="sng" algn="ctr">
                      <a:solidFill>
                        <a:schemeClr val="bg1">
                          <a:lumMod val="50000"/>
                        </a:schemeClr>
                      </a:solidFill>
                      <a:prstDash val="solid"/>
                      <a:round/>
                      <a:headEnd type="none" w="med" len="med"/>
                      <a:tailEnd type="none" w="med" len="med"/>
                    </a:lnL>
                  </a:tcPr>
                </a:tc>
                <a:tc>
                  <a:txBody>
                    <a:bodyPr/>
                    <a:lstStyle/>
                    <a:p>
                      <a:r>
                        <a:rPr lang="en-US" sz="1100" dirty="0"/>
                        <a:t>Standard deviation of pixel locations with respect to mass centrum in observed marker</a:t>
                      </a:r>
                    </a:p>
                  </a:txBody>
                  <a:tcPr>
                    <a:lnR w="12700" cap="flat" cmpd="sng" algn="ctr">
                      <a:solidFill>
                        <a:schemeClr val="bg1">
                          <a:lumMod val="50000"/>
                        </a:schemeClr>
                      </a:solidFill>
                      <a:prstDash val="solid"/>
                      <a:round/>
                      <a:headEnd type="none" w="med" len="med"/>
                      <a:tailEnd type="none" w="med" len="med"/>
                    </a:lnR>
                  </a:tcPr>
                </a:tc>
                <a:extLst>
                  <a:ext uri="{0D108BD9-81ED-4DB2-BD59-A6C34878D82A}">
                    <a16:rowId xmlns:a16="http://schemas.microsoft.com/office/drawing/2014/main" val="10003"/>
                  </a:ext>
                </a:extLst>
              </a:tr>
              <a:tr h="666698">
                <a:tc>
                  <a:txBody>
                    <a:bodyPr/>
                    <a:lstStyle/>
                    <a:p>
                      <a:r>
                        <a:rPr lang="en-US" sz="1100" dirty="0" err="1"/>
                        <a:t>r_eff</a:t>
                      </a:r>
                      <a:endParaRPr lang="en-US" sz="1100" dirty="0"/>
                    </a:p>
                  </a:txBody>
                  <a:tcPr>
                    <a:lnL w="12700" cap="flat" cmpd="sng" algn="ctr">
                      <a:solidFill>
                        <a:schemeClr val="bg1">
                          <a:lumMod val="50000"/>
                        </a:schemeClr>
                      </a:solidFill>
                      <a:prstDash val="solid"/>
                      <a:round/>
                      <a:headEnd type="none" w="med" len="med"/>
                      <a:tailEnd type="none" w="med" len="med"/>
                    </a:lnL>
                  </a:tcPr>
                </a:tc>
                <a:tc>
                  <a:txBody>
                    <a:bodyPr/>
                    <a:lstStyle/>
                    <a:p>
                      <a:r>
                        <a:rPr lang="en-US" sz="1100" dirty="0">
                          <a:solidFill>
                            <a:schemeClr val="tx1"/>
                          </a:solidFill>
                        </a:rPr>
                        <a:t>Effective radius</a:t>
                      </a:r>
                      <a:r>
                        <a:rPr lang="en-US" sz="1100" baseline="0" dirty="0">
                          <a:solidFill>
                            <a:schemeClr val="tx1"/>
                          </a:solidFill>
                        </a:rPr>
                        <a:t> is the radius of the sphere that has the same volume as there are voxels in the observed marker.</a:t>
                      </a:r>
                      <a:endParaRPr lang="en-US" sz="1100" dirty="0">
                        <a:solidFill>
                          <a:schemeClr val="tx1"/>
                        </a:solidFill>
                      </a:endParaRPr>
                    </a:p>
                  </a:txBody>
                  <a:tcPr>
                    <a:lnR w="12700" cap="flat" cmpd="sng" algn="ctr">
                      <a:solidFill>
                        <a:schemeClr val="bg1">
                          <a:lumMod val="50000"/>
                        </a:schemeClr>
                      </a:solidFill>
                      <a:prstDash val="solid"/>
                      <a:round/>
                      <a:headEnd type="none" w="med" len="med"/>
                      <a:tailEnd type="none" w="med" len="med"/>
                    </a:lnR>
                  </a:tcPr>
                </a:tc>
                <a:extLst>
                  <a:ext uri="{0D108BD9-81ED-4DB2-BD59-A6C34878D82A}">
                    <a16:rowId xmlns:a16="http://schemas.microsoft.com/office/drawing/2014/main" val="10004"/>
                  </a:ext>
                </a:extLst>
              </a:tr>
              <a:tr h="333532">
                <a:tc>
                  <a:txBody>
                    <a:bodyPr/>
                    <a:lstStyle/>
                    <a:p>
                      <a:r>
                        <a:rPr lang="en-US" sz="1100" dirty="0"/>
                        <a:t>status</a:t>
                      </a:r>
                    </a:p>
                  </a:txBody>
                  <a:tcPr>
                    <a:lnL w="12700" cap="flat" cmpd="sng" algn="ctr">
                      <a:solidFill>
                        <a:schemeClr val="bg1">
                          <a:lumMod val="50000"/>
                        </a:schemeClr>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tcPr>
                </a:tc>
                <a:tc>
                  <a:txBody>
                    <a:bodyPr/>
                    <a:lstStyle/>
                    <a:p>
                      <a:r>
                        <a:rPr lang="en-US" sz="1100" dirty="0"/>
                        <a:t>Fiducial</a:t>
                      </a:r>
                      <a:r>
                        <a:rPr lang="en-US" sz="1100" baseline="0" dirty="0"/>
                        <a:t> status (see next slide)</a:t>
                      </a:r>
                      <a:endParaRPr lang="en-US" sz="1100" dirty="0"/>
                    </a:p>
                  </a:txBody>
                  <a:tcPr>
                    <a:lnR w="12700" cap="flat" cmpd="sng" algn="ctr">
                      <a:solidFill>
                        <a:schemeClr val="bg1">
                          <a:lumMod val="50000"/>
                        </a:schemeClr>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27" name="Right Arrow 26"/>
          <p:cNvSpPr/>
          <p:nvPr/>
        </p:nvSpPr>
        <p:spPr bwMode="auto">
          <a:xfrm rot="5400000">
            <a:off x="1997566" y="2410231"/>
            <a:ext cx="1929794" cy="165779"/>
          </a:xfrm>
          <a:prstGeom prst="rightArrow">
            <a:avLst/>
          </a:prstGeom>
          <a:solidFill>
            <a:srgbClr val="C00000"/>
          </a:solidFill>
          <a:ln w="28575" cap="flat" cmpd="sng" algn="ctr">
            <a:solidFill>
              <a:srgbClr val="C00000"/>
            </a:solidFill>
            <a:prstDash val="solid"/>
            <a:round/>
            <a:headEnd type="none" w="med" len="med"/>
            <a:tailEnd type="none" w="med" len="med"/>
          </a:ln>
          <a:effectLst/>
          <a:scene3d>
            <a:camera prst="orthographicFront"/>
            <a:lightRig rig="soft" dir="t"/>
          </a:scene3d>
          <a:sp3d extrusionH="101600" contourW="6350" prstMaterial="matte">
            <a:bevelT w="101600" h="127000"/>
            <a:bevelB w="95250" h="1016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10418295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0" y="0"/>
            <a:ext cx="3487479" cy="6857999"/>
          </a:xfrm>
          <a:prstGeom prst="roundRect">
            <a:avLst>
              <a:gd name="adj" fmla="val 0"/>
            </a:avLst>
          </a:prstGeom>
          <a:solidFill>
            <a:schemeClr val="accent3">
              <a:lumMod val="60000"/>
              <a:lumOff val="40000"/>
            </a:schemeClr>
          </a:solidFill>
          <a:ln w="28575" cap="flat" cmpd="sng" algn="ctr">
            <a:solidFill>
              <a:schemeClr val="accent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lnSpc>
                <a:spcPct val="107000"/>
              </a:lnSpc>
              <a:spcAft>
                <a:spcPts val="0"/>
              </a:spcAft>
            </a:pPr>
            <a:r>
              <a:rPr lang="en-US" sz="2000" b="1" dirty="0">
                <a:solidFill>
                  <a:schemeClr val="bg1"/>
                </a:solidFill>
                <a:latin typeface="+mn-lt"/>
                <a:ea typeface="Calibri"/>
                <a:cs typeface="Times New Roman"/>
              </a:rPr>
              <a:t>3D Geometric QA</a:t>
            </a:r>
            <a:endParaRPr lang="en-US" sz="4000" b="1" dirty="0">
              <a:solidFill>
                <a:schemeClr val="bg1"/>
              </a:solidFill>
              <a:latin typeface="+mn-lt"/>
              <a:ea typeface="Calibri"/>
            </a:endParaRPr>
          </a:p>
        </p:txBody>
      </p:sp>
      <p:sp>
        <p:nvSpPr>
          <p:cNvPr id="2" name="Text Placeholder 1"/>
          <p:cNvSpPr>
            <a:spLocks noGrp="1"/>
          </p:cNvSpPr>
          <p:nvPr>
            <p:ph type="body" sz="quarter" idx="13"/>
          </p:nvPr>
        </p:nvSpPr>
        <p:spPr>
          <a:xfrm>
            <a:off x="3639411" y="1383659"/>
            <a:ext cx="5253069" cy="1934888"/>
          </a:xfrm>
        </p:spPr>
        <p:txBody>
          <a:bodyPr/>
          <a:lstStyle/>
          <a:p>
            <a:pPr marL="285750" indent="-285750">
              <a:buFont typeface="Arial" panose="020B0604020202020204" pitchFamily="34" charset="0"/>
              <a:buChar char="•"/>
            </a:pPr>
            <a:r>
              <a:rPr lang="en-US" dirty="0">
                <a:solidFill>
                  <a:schemeClr val="dk1"/>
                </a:solidFill>
              </a:rPr>
              <a:t>File of </a:t>
            </a:r>
            <a:r>
              <a:rPr lang="en-US" sz="1600" b="1" dirty="0" err="1">
                <a:solidFill>
                  <a:schemeClr val="dk1"/>
                </a:solidFill>
              </a:rPr>
              <a:t>geometric_qa_analysis_marker_locations</a:t>
            </a:r>
            <a:r>
              <a:rPr lang="en-US" sz="1600" b="1" dirty="0">
                <a:solidFill>
                  <a:schemeClr val="dk1"/>
                </a:solidFill>
              </a:rPr>
              <a:t>_&lt;timestamp&gt;.txt</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endParaRPr lang="en-US" sz="1600" b="1" dirty="0"/>
          </a:p>
          <a:p>
            <a:pPr marL="285750" indent="-285750">
              <a:lnSpc>
                <a:spcPct val="107000"/>
              </a:lnSpc>
              <a:spcAft>
                <a:spcPts val="800"/>
              </a:spcAft>
              <a:buFont typeface="Arial" panose="020B0604020202020204" pitchFamily="34" charset="0"/>
              <a:buChar char="•"/>
            </a:pPr>
            <a:r>
              <a:rPr lang="en-US" dirty="0">
                <a:cs typeface="Times New Roman" panose="02020603050405020304" pitchFamily="18" charset="0"/>
              </a:rPr>
              <a:t>Description of the marker statuses shown in the marker locations file and in the debug images.</a:t>
            </a:r>
            <a:r>
              <a:rPr lang="fi-FI" dirty="0">
                <a:cs typeface="Times New Roman" panose="02020603050405020304" pitchFamily="18" charset="0"/>
              </a:rPr>
              <a:t> </a:t>
            </a:r>
            <a:endParaRPr lang="en-US" dirty="0">
              <a:cs typeface="Times New Roman" panose="02020603050405020304" pitchFamily="18" charset="0"/>
            </a:endParaRP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342900" indent="-342900">
              <a:buFont typeface="Arial" panose="020B0604020202020204" pitchFamily="34" charset="0"/>
              <a:buChar char="•"/>
            </a:pPr>
            <a:endParaRPr lang="fi-FI" sz="1700" dirty="0">
              <a:latin typeface="Calibri" panose="020F0502020204030204"/>
            </a:endParaRPr>
          </a:p>
        </p:txBody>
      </p:sp>
      <p:sp>
        <p:nvSpPr>
          <p:cNvPr id="23" name="Rounded Rectangle 22"/>
          <p:cNvSpPr/>
          <p:nvPr/>
        </p:nvSpPr>
        <p:spPr bwMode="auto">
          <a:xfrm>
            <a:off x="59942" y="3290741"/>
            <a:ext cx="8813651" cy="3093729"/>
          </a:xfrm>
          <a:prstGeom prst="roundRect">
            <a:avLst>
              <a:gd name="adj" fmla="val 67"/>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latin typeface="Calibri" panose="020F0502020204030204" pitchFamily="34" charset="0"/>
                <a:cs typeface="Calibri" panose="020F0502020204030204" pitchFamily="34" charset="0"/>
              </a:rPr>
              <a:t>Export Results: Status</a:t>
            </a:r>
            <a:endParaRPr lang="en-US" sz="3200" dirty="0">
              <a:solidFill>
                <a:srgbClr val="585C7C"/>
              </a:solidFill>
              <a:latin typeface="Calibri" panose="020F0502020204030204" pitchFamily="34" charset="0"/>
              <a:cs typeface="Calibri" panose="020F0502020204030204" pitchFamily="34" charset="0"/>
            </a:endParaRPr>
          </a:p>
          <a:p>
            <a:pPr algn="l"/>
            <a:r>
              <a:rPr lang="en-US" sz="3200" dirty="0">
                <a:latin typeface="Calibri" panose="020F0502020204030204" pitchFamily="34" charset="0"/>
                <a:cs typeface="Calibri" panose="020F0502020204030204" pitchFamily="34" charset="0"/>
              </a:rPr>
              <a:t> of Marker Locations</a:t>
            </a:r>
            <a:endParaRPr lang="en-US" sz="3200" dirty="0">
              <a:solidFill>
                <a:srgbClr val="585C7C"/>
              </a:solidFill>
              <a:latin typeface="Calibri" panose="020F0502020204030204" pitchFamily="34" charset="0"/>
              <a:cs typeface="Calibri" panose="020F0502020204030204" pitchFamily="34" charset="0"/>
            </a:endParaRPr>
          </a:p>
        </p:txBody>
      </p:sp>
      <p:sp>
        <p:nvSpPr>
          <p:cNvPr id="46" name="TextBox 45"/>
          <p:cNvSpPr txBox="1"/>
          <p:nvPr/>
        </p:nvSpPr>
        <p:spPr>
          <a:xfrm>
            <a:off x="73435" y="6133792"/>
            <a:ext cx="8784889" cy="261610"/>
          </a:xfrm>
          <a:prstGeom prst="rect">
            <a:avLst/>
          </a:prstGeom>
          <a:noFill/>
        </p:spPr>
        <p:txBody>
          <a:bodyPr wrap="square" rtlCol="0">
            <a:spAutoFit/>
          </a:bodyPr>
          <a:lstStyle/>
          <a:p>
            <a:pPr algn="ctr"/>
            <a:r>
              <a:rPr lang="en-US" sz="1100" i="1" dirty="0">
                <a:solidFill>
                  <a:schemeClr val="tx1">
                    <a:lumMod val="75000"/>
                    <a:lumOff val="25000"/>
                  </a:schemeClr>
                </a:solidFill>
                <a:latin typeface="+mn-lt"/>
              </a:rPr>
              <a:t>Status ID, label and description of status ID</a:t>
            </a:r>
          </a:p>
        </p:txBody>
      </p:sp>
      <p:sp>
        <p:nvSpPr>
          <p:cNvPr id="4" name="Slide Number Placeholder 3"/>
          <p:cNvSpPr>
            <a:spLocks noGrp="1"/>
          </p:cNvSpPr>
          <p:nvPr>
            <p:ph type="sldNum" sz="quarter" idx="4"/>
          </p:nvPr>
        </p:nvSpPr>
        <p:spPr/>
        <p:txBody>
          <a:bodyPr/>
          <a:lstStyle/>
          <a:p>
            <a:fld id="{BF6EE56F-7E62-4925-8F8D-EE0C8B8E832F}" type="slidenum">
              <a:rPr lang="en-US" smtClean="0">
                <a:solidFill>
                  <a:srgbClr val="000000">
                    <a:tint val="75000"/>
                  </a:srgbClr>
                </a:solidFill>
              </a:rPr>
              <a:pPr/>
              <a:t>66</a:t>
            </a:fld>
            <a:endParaRPr lang="en-US" dirty="0">
              <a:solidFill>
                <a:srgbClr val="000000">
                  <a:tint val="75000"/>
                </a:srgbClr>
              </a:solidFill>
            </a:endParaRPr>
          </a:p>
        </p:txBody>
      </p:sp>
      <p:sp>
        <p:nvSpPr>
          <p:cNvPr id="32" name="Rounded Rectangle 31"/>
          <p:cNvSpPr/>
          <p:nvPr/>
        </p:nvSpPr>
        <p:spPr bwMode="auto">
          <a:xfrm>
            <a:off x="79743" y="394111"/>
            <a:ext cx="3327991" cy="375422"/>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Export and view results</a:t>
            </a:r>
            <a:endParaRPr lang="en-US" sz="3200" b="1" dirty="0">
              <a:latin typeface="+mn-lt"/>
              <a:ea typeface="Calibri"/>
            </a:endParaRPr>
          </a:p>
        </p:txBody>
      </p:sp>
      <p:graphicFrame>
        <p:nvGraphicFramePr>
          <p:cNvPr id="16" name="Table 15"/>
          <p:cNvGraphicFramePr>
            <a:graphicFrameLocks noGrp="1"/>
          </p:cNvGraphicFramePr>
          <p:nvPr>
            <p:extLst>
              <p:ext uri="{D42A27DB-BD31-4B8C-83A1-F6EECF244321}">
                <p14:modId xmlns:p14="http://schemas.microsoft.com/office/powerpoint/2010/main" val="1109686156"/>
              </p:ext>
            </p:extLst>
          </p:nvPr>
        </p:nvGraphicFramePr>
        <p:xfrm>
          <a:off x="170316" y="3376242"/>
          <a:ext cx="8558591" cy="2755864"/>
        </p:xfrm>
        <a:graphic>
          <a:graphicData uri="http://schemas.openxmlformats.org/drawingml/2006/table">
            <a:tbl>
              <a:tblPr firstRow="1" firstCol="1" bandRow="1">
                <a:tableStyleId>{5C22544A-7EE6-4342-B048-85BDC9FD1C3A}</a:tableStyleId>
              </a:tblPr>
              <a:tblGrid>
                <a:gridCol w="372670">
                  <a:extLst>
                    <a:ext uri="{9D8B030D-6E8A-4147-A177-3AD203B41FA5}">
                      <a16:colId xmlns:a16="http://schemas.microsoft.com/office/drawing/2014/main" val="20000"/>
                    </a:ext>
                  </a:extLst>
                </a:gridCol>
                <a:gridCol w="1451450">
                  <a:extLst>
                    <a:ext uri="{9D8B030D-6E8A-4147-A177-3AD203B41FA5}">
                      <a16:colId xmlns:a16="http://schemas.microsoft.com/office/drawing/2014/main" val="20001"/>
                    </a:ext>
                  </a:extLst>
                </a:gridCol>
                <a:gridCol w="6734471">
                  <a:extLst>
                    <a:ext uri="{9D8B030D-6E8A-4147-A177-3AD203B41FA5}">
                      <a16:colId xmlns:a16="http://schemas.microsoft.com/office/drawing/2014/main" val="20002"/>
                    </a:ext>
                  </a:extLst>
                </a:gridCol>
              </a:tblGrid>
              <a:tr h="190555">
                <a:tc>
                  <a:txBody>
                    <a:bodyPr/>
                    <a:lstStyle/>
                    <a:p>
                      <a:pPr>
                        <a:lnSpc>
                          <a:spcPct val="107000"/>
                        </a:lnSpc>
                        <a:spcAft>
                          <a:spcPts val="0"/>
                        </a:spcAft>
                      </a:pPr>
                      <a:r>
                        <a:rPr lang="en-US" sz="1100" dirty="0">
                          <a:effectLst/>
                        </a:rPr>
                        <a:t>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9883" marR="39883" marT="0" marB="0"/>
                </a:tc>
                <a:tc>
                  <a:txBody>
                    <a:bodyPr/>
                    <a:lstStyle/>
                    <a:p>
                      <a:pPr>
                        <a:lnSpc>
                          <a:spcPct val="107000"/>
                        </a:lnSpc>
                        <a:spcAft>
                          <a:spcPts val="0"/>
                        </a:spcAft>
                      </a:pPr>
                      <a:r>
                        <a:rPr lang="en-US" sz="1200" dirty="0">
                          <a:effectLst/>
                        </a:rPr>
                        <a:t>Label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9883" marR="39883" marT="0" marB="0"/>
                </a:tc>
                <a:tc>
                  <a:txBody>
                    <a:bodyPr/>
                    <a:lstStyle/>
                    <a:p>
                      <a:pPr>
                        <a:lnSpc>
                          <a:spcPct val="107000"/>
                        </a:lnSpc>
                        <a:spcAft>
                          <a:spcPts val="0"/>
                        </a:spcAft>
                      </a:pPr>
                      <a:r>
                        <a:rPr lang="en-US" sz="1200" dirty="0">
                          <a:effectLst/>
                        </a:rPr>
                        <a:t>Description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9883" marR="39883" marT="0" marB="0"/>
                </a:tc>
                <a:extLst>
                  <a:ext uri="{0D108BD9-81ED-4DB2-BD59-A6C34878D82A}">
                    <a16:rowId xmlns:a16="http://schemas.microsoft.com/office/drawing/2014/main" val="10000"/>
                  </a:ext>
                </a:extLst>
              </a:tr>
              <a:tr h="172633">
                <a:tc>
                  <a:txBody>
                    <a:bodyPr/>
                    <a:lstStyle/>
                    <a:p>
                      <a:pPr>
                        <a:lnSpc>
                          <a:spcPct val="107000"/>
                        </a:lnSpc>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9883" marR="39883" marT="0" marB="0"/>
                </a:tc>
                <a:tc>
                  <a:txBody>
                    <a:bodyPr/>
                    <a:lstStyle/>
                    <a:p>
                      <a:pPr>
                        <a:lnSpc>
                          <a:spcPct val="107000"/>
                        </a:lnSpc>
                        <a:spcAft>
                          <a:spcPts val="0"/>
                        </a:spcAft>
                      </a:pPr>
                      <a:r>
                        <a:rPr lang="en-US" sz="1050">
                          <a:effectLst/>
                        </a:rPr>
                        <a:t>Unknown</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883" marR="39883" marT="0" marB="0"/>
                </a:tc>
                <a:tc>
                  <a:txBody>
                    <a:bodyPr/>
                    <a:lstStyle/>
                    <a:p>
                      <a:pPr>
                        <a:lnSpc>
                          <a:spcPct val="107000"/>
                        </a:lnSpc>
                        <a:spcAft>
                          <a:spcPts val="0"/>
                        </a:spcAft>
                      </a:pPr>
                      <a:r>
                        <a:rPr lang="en-US" sz="1050">
                          <a:effectLst/>
                        </a:rPr>
                        <a:t>Used only in case of a SW error</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883" marR="39883" marT="0" marB="0"/>
                </a:tc>
                <a:extLst>
                  <a:ext uri="{0D108BD9-81ED-4DB2-BD59-A6C34878D82A}">
                    <a16:rowId xmlns:a16="http://schemas.microsoft.com/office/drawing/2014/main" val="10001"/>
                  </a:ext>
                </a:extLst>
              </a:tr>
              <a:tr h="172633">
                <a:tc>
                  <a:txBody>
                    <a:bodyPr/>
                    <a:lstStyle/>
                    <a:p>
                      <a:pPr>
                        <a:lnSpc>
                          <a:spcPct val="107000"/>
                        </a:lnSpc>
                        <a:spcAft>
                          <a:spcPts val="0"/>
                        </a:spcAft>
                      </a:pPr>
                      <a:r>
                        <a:rPr lang="en-US" sz="1200">
                          <a:effectLst/>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9883" marR="39883" marT="0" marB="0"/>
                </a:tc>
                <a:tc>
                  <a:txBody>
                    <a:bodyPr/>
                    <a:lstStyle/>
                    <a:p>
                      <a:pPr>
                        <a:lnSpc>
                          <a:spcPct val="107000"/>
                        </a:lnSpc>
                        <a:spcAft>
                          <a:spcPts val="0"/>
                        </a:spcAft>
                      </a:pPr>
                      <a:r>
                        <a:rPr lang="en-US" sz="1050">
                          <a:effectLst/>
                        </a:rPr>
                        <a:t>Valid</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883" marR="39883" marT="0" marB="0"/>
                </a:tc>
                <a:tc>
                  <a:txBody>
                    <a:bodyPr/>
                    <a:lstStyle/>
                    <a:p>
                      <a:pPr>
                        <a:lnSpc>
                          <a:spcPct val="107000"/>
                        </a:lnSpc>
                        <a:spcAft>
                          <a:spcPts val="0"/>
                        </a:spcAft>
                      </a:pPr>
                      <a:r>
                        <a:rPr lang="en-US" sz="1050">
                          <a:effectLst/>
                        </a:rPr>
                        <a:t>Marker is detected reliably</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883" marR="39883" marT="0" marB="0"/>
                </a:tc>
                <a:extLst>
                  <a:ext uri="{0D108BD9-81ED-4DB2-BD59-A6C34878D82A}">
                    <a16:rowId xmlns:a16="http://schemas.microsoft.com/office/drawing/2014/main" val="10002"/>
                  </a:ext>
                </a:extLst>
              </a:tr>
              <a:tr h="172633">
                <a:tc>
                  <a:txBody>
                    <a:bodyPr/>
                    <a:lstStyle/>
                    <a:p>
                      <a:pPr>
                        <a:lnSpc>
                          <a:spcPct val="107000"/>
                        </a:lnSpc>
                        <a:spcAft>
                          <a:spcPts val="0"/>
                        </a:spcAft>
                      </a:pPr>
                      <a:r>
                        <a:rPr lang="en-US" sz="1200">
                          <a:effectLst/>
                        </a:rPr>
                        <a:t>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9883" marR="39883" marT="0" marB="0"/>
                </a:tc>
                <a:tc>
                  <a:txBody>
                    <a:bodyPr/>
                    <a:lstStyle/>
                    <a:p>
                      <a:pPr>
                        <a:lnSpc>
                          <a:spcPct val="107000"/>
                        </a:lnSpc>
                        <a:spcAft>
                          <a:spcPts val="0"/>
                        </a:spcAft>
                      </a:pPr>
                      <a:r>
                        <a:rPr lang="en-US" sz="1050">
                          <a:effectLst/>
                        </a:rPr>
                        <a:t>Out of FOV</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883" marR="39883" marT="0" marB="0"/>
                </a:tc>
                <a:tc>
                  <a:txBody>
                    <a:bodyPr/>
                    <a:lstStyle/>
                    <a:p>
                      <a:pPr>
                        <a:lnSpc>
                          <a:spcPct val="107000"/>
                        </a:lnSpc>
                        <a:spcAft>
                          <a:spcPts val="0"/>
                        </a:spcAft>
                      </a:pPr>
                      <a:r>
                        <a:rPr lang="en-US" sz="1050">
                          <a:effectLst/>
                        </a:rPr>
                        <a:t>The search ROI is out of the image FOV</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883" marR="39883" marT="0" marB="0"/>
                </a:tc>
                <a:extLst>
                  <a:ext uri="{0D108BD9-81ED-4DB2-BD59-A6C34878D82A}">
                    <a16:rowId xmlns:a16="http://schemas.microsoft.com/office/drawing/2014/main" val="10003"/>
                  </a:ext>
                </a:extLst>
              </a:tr>
              <a:tr h="310179">
                <a:tc>
                  <a:txBody>
                    <a:bodyPr/>
                    <a:lstStyle/>
                    <a:p>
                      <a:pPr>
                        <a:lnSpc>
                          <a:spcPct val="107000"/>
                        </a:lnSpc>
                        <a:spcAft>
                          <a:spcPts val="0"/>
                        </a:spcAft>
                      </a:pPr>
                      <a:r>
                        <a:rPr lang="en-US" sz="1200">
                          <a:effectLst/>
                        </a:rPr>
                        <a:t>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9883" marR="39883" marT="0" marB="0"/>
                </a:tc>
                <a:tc>
                  <a:txBody>
                    <a:bodyPr/>
                    <a:lstStyle/>
                    <a:p>
                      <a:pPr>
                        <a:lnSpc>
                          <a:spcPct val="107000"/>
                        </a:lnSpc>
                        <a:spcAft>
                          <a:spcPts val="0"/>
                        </a:spcAft>
                      </a:pPr>
                      <a:r>
                        <a:rPr lang="en-US" sz="1050" dirty="0">
                          <a:effectLst/>
                        </a:rPr>
                        <a:t>Only zero voxels</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883" marR="39883" marT="0" marB="0"/>
                </a:tc>
                <a:tc>
                  <a:txBody>
                    <a:bodyPr/>
                    <a:lstStyle/>
                    <a:p>
                      <a:pPr>
                        <a:lnSpc>
                          <a:spcPct val="107000"/>
                        </a:lnSpc>
                        <a:spcAft>
                          <a:spcPts val="0"/>
                        </a:spcAft>
                      </a:pPr>
                      <a:r>
                        <a:rPr lang="en-US" sz="1050" dirty="0">
                          <a:effectLst/>
                        </a:rPr>
                        <a:t>The searching ROI contains only zero voxels. Typically, this means that the ROI is in the region of the image that has been masked out.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883" marR="39883" marT="0" marB="0"/>
                </a:tc>
                <a:extLst>
                  <a:ext uri="{0D108BD9-81ED-4DB2-BD59-A6C34878D82A}">
                    <a16:rowId xmlns:a16="http://schemas.microsoft.com/office/drawing/2014/main" val="10004"/>
                  </a:ext>
                </a:extLst>
              </a:tr>
              <a:tr h="305840">
                <a:tc>
                  <a:txBody>
                    <a:bodyPr/>
                    <a:lstStyle/>
                    <a:p>
                      <a:pPr>
                        <a:lnSpc>
                          <a:spcPct val="107000"/>
                        </a:lnSpc>
                        <a:spcAft>
                          <a:spcPts val="0"/>
                        </a:spcAft>
                      </a:pPr>
                      <a:r>
                        <a:rPr lang="en-US" sz="1200" dirty="0">
                          <a:effectLst/>
                        </a:rPr>
                        <a:t>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9883" marR="39883" marT="0" marB="0"/>
                </a:tc>
                <a:tc>
                  <a:txBody>
                    <a:bodyPr/>
                    <a:lstStyle/>
                    <a:p>
                      <a:pPr>
                        <a:lnSpc>
                          <a:spcPct val="107000"/>
                        </a:lnSpc>
                        <a:spcAft>
                          <a:spcPts val="0"/>
                        </a:spcAft>
                      </a:pPr>
                      <a:r>
                        <a:rPr lang="en-US" sz="1050" dirty="0">
                          <a:effectLst/>
                        </a:rPr>
                        <a:t>Marker too small</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883" marR="39883" marT="0" marB="0"/>
                </a:tc>
                <a:tc>
                  <a:txBody>
                    <a:bodyPr/>
                    <a:lstStyle/>
                    <a:p>
                      <a:pPr>
                        <a:lnSpc>
                          <a:spcPct val="107000"/>
                        </a:lnSpc>
                        <a:spcAft>
                          <a:spcPts val="0"/>
                        </a:spcAft>
                      </a:pPr>
                      <a:r>
                        <a:rPr lang="en-US" sz="1050" dirty="0">
                          <a:effectLst/>
                        </a:rPr>
                        <a:t>The effective marker radius, estimated from the number of voxels above the noise threshold, is too small. The detected marker location may be inaccurate.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883" marR="39883" marT="0" marB="0"/>
                </a:tc>
                <a:extLst>
                  <a:ext uri="{0D108BD9-81ED-4DB2-BD59-A6C34878D82A}">
                    <a16:rowId xmlns:a16="http://schemas.microsoft.com/office/drawing/2014/main" val="10005"/>
                  </a:ext>
                </a:extLst>
              </a:tr>
              <a:tr h="305840">
                <a:tc>
                  <a:txBody>
                    <a:bodyPr/>
                    <a:lstStyle/>
                    <a:p>
                      <a:pPr>
                        <a:lnSpc>
                          <a:spcPct val="107000"/>
                        </a:lnSpc>
                        <a:spcAft>
                          <a:spcPts val="0"/>
                        </a:spcAft>
                      </a:pPr>
                      <a:r>
                        <a:rPr lang="en-US" sz="1200">
                          <a:effectLst/>
                        </a:rPr>
                        <a:t>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9883" marR="39883" marT="0" marB="0"/>
                </a:tc>
                <a:tc>
                  <a:txBody>
                    <a:bodyPr/>
                    <a:lstStyle/>
                    <a:p>
                      <a:pPr>
                        <a:lnSpc>
                          <a:spcPct val="107000"/>
                        </a:lnSpc>
                        <a:spcAft>
                          <a:spcPts val="0"/>
                        </a:spcAft>
                      </a:pPr>
                      <a:r>
                        <a:rPr lang="en-US" sz="1050">
                          <a:effectLst/>
                        </a:rPr>
                        <a:t>Marker too large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883" marR="39883" marT="0" marB="0"/>
                </a:tc>
                <a:tc>
                  <a:txBody>
                    <a:bodyPr/>
                    <a:lstStyle/>
                    <a:p>
                      <a:pPr>
                        <a:lnSpc>
                          <a:spcPct val="107000"/>
                        </a:lnSpc>
                        <a:spcAft>
                          <a:spcPts val="0"/>
                        </a:spcAft>
                      </a:pPr>
                      <a:r>
                        <a:rPr lang="en-US" sz="1050">
                          <a:effectLst/>
                        </a:rPr>
                        <a:t>The effective marker radius, estimated from the number of voxels above the noise threshold, is too large. The detected marker location may be inaccurate.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883" marR="39883" marT="0" marB="0"/>
                </a:tc>
                <a:extLst>
                  <a:ext uri="{0D108BD9-81ED-4DB2-BD59-A6C34878D82A}">
                    <a16:rowId xmlns:a16="http://schemas.microsoft.com/office/drawing/2014/main" val="10006"/>
                  </a:ext>
                </a:extLst>
              </a:tr>
              <a:tr h="538662">
                <a:tc>
                  <a:txBody>
                    <a:bodyPr/>
                    <a:lstStyle/>
                    <a:p>
                      <a:pPr>
                        <a:lnSpc>
                          <a:spcPct val="107000"/>
                        </a:lnSpc>
                        <a:spcAft>
                          <a:spcPts val="0"/>
                        </a:spcAft>
                      </a:pPr>
                      <a:r>
                        <a:rPr lang="en-US" sz="1200">
                          <a:effectLst/>
                        </a:rPr>
                        <a:t>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9883" marR="39883" marT="0" marB="0"/>
                </a:tc>
                <a:tc>
                  <a:txBody>
                    <a:bodyPr/>
                    <a:lstStyle/>
                    <a:p>
                      <a:pPr>
                        <a:lnSpc>
                          <a:spcPct val="107000"/>
                        </a:lnSpc>
                        <a:spcAft>
                          <a:spcPts val="0"/>
                        </a:spcAft>
                      </a:pPr>
                      <a:r>
                        <a:rPr lang="en-US" sz="1050">
                          <a:effectLst/>
                        </a:rPr>
                        <a:t>Standard deviation too large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883" marR="39883" marT="0" marB="0"/>
                </a:tc>
                <a:tc>
                  <a:txBody>
                    <a:bodyPr/>
                    <a:lstStyle/>
                    <a:p>
                      <a:pPr>
                        <a:lnSpc>
                          <a:spcPct val="107000"/>
                        </a:lnSpc>
                        <a:spcAft>
                          <a:spcPts val="0"/>
                        </a:spcAft>
                      </a:pPr>
                      <a:r>
                        <a:rPr lang="en-US" sz="1050" dirty="0">
                          <a:effectLst/>
                        </a:rPr>
                        <a:t>The weighted standard deviation of the marker center of mass is too large. Typically, this means that the marker is either too spread out or that the search ROI contains two markers. Hence, the detected marker location may be inaccurate.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883" marR="39883" marT="0" marB="0"/>
                </a:tc>
                <a:extLst>
                  <a:ext uri="{0D108BD9-81ED-4DB2-BD59-A6C34878D82A}">
                    <a16:rowId xmlns:a16="http://schemas.microsoft.com/office/drawing/2014/main" val="10007"/>
                  </a:ext>
                </a:extLst>
              </a:tr>
              <a:tr h="461118">
                <a:tc>
                  <a:txBody>
                    <a:bodyPr/>
                    <a:lstStyle/>
                    <a:p>
                      <a:pPr>
                        <a:lnSpc>
                          <a:spcPct val="107000"/>
                        </a:lnSpc>
                        <a:spcAft>
                          <a:spcPts val="0"/>
                        </a:spcAft>
                      </a:pPr>
                      <a:r>
                        <a:rPr lang="en-US" sz="1200" dirty="0">
                          <a:effectLst/>
                        </a:rPr>
                        <a:t>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9883" marR="39883" marT="0" marB="0"/>
                </a:tc>
                <a:tc>
                  <a:txBody>
                    <a:bodyPr/>
                    <a:lstStyle/>
                    <a:p>
                      <a:pPr>
                        <a:lnSpc>
                          <a:spcPct val="107000"/>
                        </a:lnSpc>
                        <a:spcAft>
                          <a:spcPts val="0"/>
                        </a:spcAft>
                      </a:pPr>
                      <a:r>
                        <a:rPr lang="en-US" sz="1050">
                          <a:effectLst/>
                        </a:rPr>
                        <a:t>Not fully inside ROI</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39883" marR="39883" marT="0" marB="0"/>
                </a:tc>
                <a:tc>
                  <a:txBody>
                    <a:bodyPr/>
                    <a:lstStyle/>
                    <a:p>
                      <a:pPr>
                        <a:lnSpc>
                          <a:spcPct val="107000"/>
                        </a:lnSpc>
                        <a:spcAft>
                          <a:spcPts val="0"/>
                        </a:spcAft>
                      </a:pPr>
                      <a:r>
                        <a:rPr lang="en-US" sz="1050" dirty="0">
                          <a:effectLst/>
                        </a:rPr>
                        <a:t>The calculated center of mass is too far away from the center of the search ROI. Typically this means that the marker did not fit fully in the ROI and thus the detected marker location may be inaccurate.</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9883" marR="39883" marT="0" marB="0"/>
                </a:tc>
                <a:extLst>
                  <a:ext uri="{0D108BD9-81ED-4DB2-BD59-A6C34878D82A}">
                    <a16:rowId xmlns:a16="http://schemas.microsoft.com/office/drawing/2014/main" val="10008"/>
                  </a:ext>
                </a:extLst>
              </a:tr>
            </a:tbl>
          </a:graphicData>
        </a:graphic>
      </p:graphicFrame>
      <p:sp>
        <p:nvSpPr>
          <p:cNvPr id="19" name="Rounded Rectangle 18"/>
          <p:cNvSpPr/>
          <p:nvPr/>
        </p:nvSpPr>
        <p:spPr bwMode="auto">
          <a:xfrm>
            <a:off x="73435" y="1044278"/>
            <a:ext cx="3334299" cy="2136243"/>
          </a:xfrm>
          <a:prstGeom prst="roundRect">
            <a:avLst>
              <a:gd name="adj" fmla="val 951"/>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pic>
        <p:nvPicPr>
          <p:cNvPr id="18" name="Picture 17"/>
          <p:cNvPicPr>
            <a:picLocks noChangeAspect="1"/>
          </p:cNvPicPr>
          <p:nvPr/>
        </p:nvPicPr>
        <p:blipFill rotWithShape="1">
          <a:blip r:embed="rId2" cstate="email">
            <a:extLst>
              <a:ext uri="{28A0092B-C50C-407E-A947-70E740481C1C}">
                <a14:useLocalDpi xmlns:a14="http://schemas.microsoft.com/office/drawing/2010/main" val="0"/>
              </a:ext>
            </a:extLst>
          </a:blip>
          <a:srcRect b="-1209"/>
          <a:stretch/>
        </p:blipFill>
        <p:spPr>
          <a:xfrm>
            <a:off x="170316" y="1135620"/>
            <a:ext cx="3140535" cy="1789035"/>
          </a:xfrm>
          <a:prstGeom prst="rect">
            <a:avLst/>
          </a:prstGeom>
        </p:spPr>
      </p:pic>
      <p:sp>
        <p:nvSpPr>
          <p:cNvPr id="20" name="TextBox 19"/>
          <p:cNvSpPr txBox="1"/>
          <p:nvPr/>
        </p:nvSpPr>
        <p:spPr>
          <a:xfrm>
            <a:off x="56423" y="2914089"/>
            <a:ext cx="3340553" cy="276999"/>
          </a:xfrm>
          <a:prstGeom prst="rect">
            <a:avLst/>
          </a:prstGeom>
          <a:noFill/>
        </p:spPr>
        <p:txBody>
          <a:bodyPr wrap="square" rtlCol="0">
            <a:spAutoFit/>
          </a:bodyPr>
          <a:lstStyle/>
          <a:p>
            <a:pPr algn="ctr"/>
            <a:r>
              <a:rPr lang="en-US" i="1" dirty="0">
                <a:solidFill>
                  <a:schemeClr val="tx1">
                    <a:lumMod val="75000"/>
                    <a:lumOff val="25000"/>
                  </a:schemeClr>
                </a:solidFill>
                <a:latin typeface="Calibri" panose="020F0502020204030204" pitchFamily="34" charset="0"/>
                <a:cs typeface="Calibri" panose="020F0502020204030204" pitchFamily="34" charset="0"/>
              </a:rPr>
              <a:t>Result of </a:t>
            </a:r>
            <a:r>
              <a:rPr lang="en-US" b="1" i="1" dirty="0">
                <a:solidFill>
                  <a:schemeClr val="tx1">
                    <a:lumMod val="75000"/>
                    <a:lumOff val="25000"/>
                  </a:schemeClr>
                </a:solidFill>
                <a:latin typeface="Calibri" panose="020F0502020204030204" pitchFamily="34" charset="0"/>
                <a:cs typeface="Calibri" panose="020F0502020204030204" pitchFamily="34" charset="0"/>
              </a:rPr>
              <a:t>marker locations</a:t>
            </a:r>
          </a:p>
        </p:txBody>
      </p:sp>
      <p:sp>
        <p:nvSpPr>
          <p:cNvPr id="24" name="Rounded Rectangle 23"/>
          <p:cNvSpPr/>
          <p:nvPr/>
        </p:nvSpPr>
        <p:spPr bwMode="auto">
          <a:xfrm>
            <a:off x="3077155" y="1339878"/>
            <a:ext cx="290119" cy="1658374"/>
          </a:xfrm>
          <a:prstGeom prst="roundRect">
            <a:avLst>
              <a:gd name="adj" fmla="val 0"/>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i-FI" sz="1000" b="0" i="0" u="none" strike="noStrike" cap="none" normalizeH="0" baseline="0" dirty="0">
              <a:ln>
                <a:noFill/>
              </a:ln>
              <a:solidFill>
                <a:srgbClr val="000000"/>
              </a:solidFill>
              <a:effectLst>
                <a:outerShdw blurRad="38100" dist="38100" dir="2700000" algn="tl">
                  <a:srgbClr val="000000">
                    <a:alpha val="43137"/>
                  </a:srgbClr>
                </a:outerShdw>
              </a:effectLst>
              <a:latin typeface="+mn-lt"/>
            </a:endParaRPr>
          </a:p>
        </p:txBody>
      </p:sp>
      <p:sp>
        <p:nvSpPr>
          <p:cNvPr id="27" name="Right Arrow 26"/>
          <p:cNvSpPr/>
          <p:nvPr/>
        </p:nvSpPr>
        <p:spPr bwMode="auto">
          <a:xfrm rot="5400000">
            <a:off x="3012886" y="3136782"/>
            <a:ext cx="418655" cy="165778"/>
          </a:xfrm>
          <a:prstGeom prst="rightArrow">
            <a:avLst/>
          </a:prstGeom>
          <a:solidFill>
            <a:srgbClr val="C00000"/>
          </a:solidFill>
          <a:ln w="28575" cap="flat" cmpd="sng" algn="ctr">
            <a:solidFill>
              <a:srgbClr val="C00000"/>
            </a:solidFill>
            <a:prstDash val="solid"/>
            <a:round/>
            <a:headEnd type="none" w="med" len="med"/>
            <a:tailEnd type="none" w="med" len="med"/>
          </a:ln>
          <a:effectLst/>
          <a:scene3d>
            <a:camera prst="orthographicFront"/>
            <a:lightRig rig="soft" dir="t"/>
          </a:scene3d>
          <a:sp3d extrusionH="101600" contourW="6350" prstMaterial="matte">
            <a:bevelT w="101600" h="127000"/>
            <a:bevelB w="95250" h="1016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4546915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0" y="0"/>
            <a:ext cx="3487479" cy="6857999"/>
          </a:xfrm>
          <a:prstGeom prst="roundRect">
            <a:avLst>
              <a:gd name="adj" fmla="val 0"/>
            </a:avLst>
          </a:prstGeom>
          <a:solidFill>
            <a:schemeClr val="accent3">
              <a:lumMod val="60000"/>
              <a:lumOff val="40000"/>
            </a:schemeClr>
          </a:solidFill>
          <a:ln w="28575" cap="flat" cmpd="sng" algn="ctr">
            <a:solidFill>
              <a:schemeClr val="accent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lnSpc>
                <a:spcPct val="107000"/>
              </a:lnSpc>
              <a:spcAft>
                <a:spcPts val="0"/>
              </a:spcAft>
            </a:pPr>
            <a:r>
              <a:rPr lang="en-US" sz="2000" b="1" dirty="0">
                <a:solidFill>
                  <a:schemeClr val="bg1"/>
                </a:solidFill>
                <a:latin typeface="+mn-lt"/>
                <a:ea typeface="Calibri"/>
                <a:cs typeface="Times New Roman"/>
              </a:rPr>
              <a:t>3D Geometric QA</a:t>
            </a:r>
            <a:endParaRPr lang="en-US" sz="4000" b="1" dirty="0">
              <a:solidFill>
                <a:schemeClr val="bg1"/>
              </a:solidFill>
              <a:latin typeface="+mn-lt"/>
              <a:ea typeface="Calibri"/>
            </a:endParaRPr>
          </a:p>
        </p:txBody>
      </p:sp>
      <p:sp>
        <p:nvSpPr>
          <p:cNvPr id="2" name="Text Placeholder 1"/>
          <p:cNvSpPr>
            <a:spLocks noGrp="1"/>
          </p:cNvSpPr>
          <p:nvPr>
            <p:ph type="body" sz="quarter" idx="13"/>
          </p:nvPr>
        </p:nvSpPr>
        <p:spPr>
          <a:xfrm>
            <a:off x="3639411" y="1383659"/>
            <a:ext cx="5253069" cy="4754748"/>
          </a:xfrm>
        </p:spPr>
        <p:txBody>
          <a:bodyPr/>
          <a:lstStyle/>
          <a:p>
            <a:pPr marL="285750" indent="-285750">
              <a:buFont typeface="Arial" panose="020B0604020202020204" pitchFamily="34" charset="0"/>
              <a:buChar char="•"/>
            </a:pPr>
            <a:r>
              <a:rPr lang="en-US" dirty="0">
                <a:solidFill>
                  <a:schemeClr val="dk1"/>
                </a:solidFill>
              </a:rPr>
              <a:t>File of </a:t>
            </a:r>
            <a:r>
              <a:rPr lang="en-US" sz="1600" b="1" dirty="0" err="1">
                <a:solidFill>
                  <a:schemeClr val="dk1"/>
                </a:solidFill>
              </a:rPr>
              <a:t>geometric_qa_analysis_distortion_maps</a:t>
            </a:r>
            <a:r>
              <a:rPr lang="en-US" sz="1600" b="1" dirty="0">
                <a:solidFill>
                  <a:schemeClr val="dk1"/>
                </a:solidFill>
              </a:rPr>
              <a:t>_&lt;timestamp&gt;.bmp</a:t>
            </a:r>
            <a:endParaRPr lang="en-US" sz="1600" b="1" dirty="0"/>
          </a:p>
          <a:p>
            <a:pPr marL="285750" indent="-285750">
              <a:buFont typeface="Arial" panose="020B0604020202020204" pitchFamily="34" charset="0"/>
              <a:buChar char="•"/>
            </a:pPr>
            <a:endParaRPr lang="en-US" sz="1600" b="1" dirty="0"/>
          </a:p>
          <a:p>
            <a:pPr marL="285750" indent="-285750">
              <a:lnSpc>
                <a:spcPct val="107000"/>
              </a:lnSpc>
              <a:spcAft>
                <a:spcPts val="800"/>
              </a:spcAft>
              <a:buFont typeface="Arial" panose="020B0604020202020204" pitchFamily="34" charset="0"/>
              <a:buChar char="•"/>
            </a:pPr>
            <a:r>
              <a:rPr lang="en-US" dirty="0"/>
              <a:t>Distortion map can be used for illustrating an overview of geometric accuracy of the Marlin system.</a:t>
            </a:r>
            <a:endParaRPr lang="en-US" sz="1600" dirty="0">
              <a:cs typeface="Times New Roman" panose="02020603050405020304" pitchFamily="18" charset="0"/>
            </a:endParaRP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342900" indent="-342900">
              <a:buFont typeface="Arial" panose="020B0604020202020204" pitchFamily="34" charset="0"/>
              <a:buChar char="•"/>
            </a:pPr>
            <a:endParaRPr lang="fi-FI" sz="1700" dirty="0">
              <a:latin typeface="Calibri" panose="020F0502020204030204"/>
            </a:endParaRPr>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latin typeface="Calibri" panose="020F0502020204030204" pitchFamily="34" charset="0"/>
                <a:cs typeface="Calibri" panose="020F0502020204030204" pitchFamily="34" charset="0"/>
              </a:rPr>
              <a:t>Export Results: Debug Images</a:t>
            </a:r>
            <a:endParaRPr lang="en-US" sz="3200" dirty="0">
              <a:solidFill>
                <a:srgbClr val="585C7C"/>
              </a:solidFill>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4"/>
          </p:nvPr>
        </p:nvSpPr>
        <p:spPr/>
        <p:txBody>
          <a:bodyPr/>
          <a:lstStyle/>
          <a:p>
            <a:fld id="{BF6EE56F-7E62-4925-8F8D-EE0C8B8E832F}" type="slidenum">
              <a:rPr lang="en-US" smtClean="0">
                <a:solidFill>
                  <a:srgbClr val="000000">
                    <a:tint val="75000"/>
                  </a:srgbClr>
                </a:solidFill>
              </a:rPr>
              <a:pPr/>
              <a:t>67</a:t>
            </a:fld>
            <a:endParaRPr lang="en-US" dirty="0">
              <a:solidFill>
                <a:srgbClr val="000000">
                  <a:tint val="75000"/>
                </a:srgbClr>
              </a:solidFill>
            </a:endParaRPr>
          </a:p>
        </p:txBody>
      </p:sp>
      <p:sp>
        <p:nvSpPr>
          <p:cNvPr id="32" name="Rounded Rectangle 31"/>
          <p:cNvSpPr/>
          <p:nvPr/>
        </p:nvSpPr>
        <p:spPr bwMode="auto">
          <a:xfrm>
            <a:off x="79743" y="394111"/>
            <a:ext cx="3327991" cy="375422"/>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Export and view results</a:t>
            </a:r>
            <a:endParaRPr lang="en-US" sz="3200" b="1" dirty="0">
              <a:latin typeface="+mn-lt"/>
              <a:ea typeface="Calibri"/>
            </a:endParaRPr>
          </a:p>
        </p:txBody>
      </p:sp>
      <p:sp>
        <p:nvSpPr>
          <p:cNvPr id="19" name="Rounded Rectangle 18"/>
          <p:cNvSpPr/>
          <p:nvPr/>
        </p:nvSpPr>
        <p:spPr bwMode="auto">
          <a:xfrm>
            <a:off x="73435" y="1044278"/>
            <a:ext cx="3334299" cy="5706379"/>
          </a:xfrm>
          <a:prstGeom prst="roundRect">
            <a:avLst>
              <a:gd name="adj" fmla="val 951"/>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20" name="TextBox 19"/>
          <p:cNvSpPr txBox="1"/>
          <p:nvPr/>
        </p:nvSpPr>
        <p:spPr>
          <a:xfrm>
            <a:off x="79743" y="6469618"/>
            <a:ext cx="3340553" cy="261610"/>
          </a:xfrm>
          <a:prstGeom prst="rect">
            <a:avLst/>
          </a:prstGeom>
          <a:noFill/>
        </p:spPr>
        <p:txBody>
          <a:bodyPr wrap="square" rtlCol="0">
            <a:spAutoFit/>
          </a:bodyPr>
          <a:lstStyle/>
          <a:p>
            <a:pPr algn="ctr"/>
            <a:r>
              <a:rPr lang="en-US" sz="1100" i="1" dirty="0">
                <a:solidFill>
                  <a:schemeClr val="tx1">
                    <a:lumMod val="75000"/>
                    <a:lumOff val="25000"/>
                  </a:schemeClr>
                </a:solidFill>
                <a:latin typeface="Calibri" panose="020F0502020204030204" pitchFamily="34" charset="0"/>
                <a:cs typeface="Calibri" panose="020F0502020204030204" pitchFamily="34" charset="0"/>
              </a:rPr>
              <a:t>The circles describe a 400 mm DSV</a:t>
            </a:r>
            <a:endParaRPr lang="en-US" sz="1100" b="1" i="1"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25" name="Picture 24"/>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rot="5400000">
            <a:off x="1541778" y="5127580"/>
            <a:ext cx="416482" cy="2324100"/>
          </a:xfrm>
          <a:prstGeom prst="rect">
            <a:avLst/>
          </a:prstGeom>
        </p:spPr>
      </p:pic>
      <p:grpSp>
        <p:nvGrpSpPr>
          <p:cNvPr id="5" name="Group 4"/>
          <p:cNvGrpSpPr/>
          <p:nvPr/>
        </p:nvGrpSpPr>
        <p:grpSpPr>
          <a:xfrm>
            <a:off x="151075" y="1145053"/>
            <a:ext cx="3153983" cy="4897937"/>
            <a:chOff x="151075" y="1105298"/>
            <a:chExt cx="3153983" cy="4897937"/>
          </a:xfrm>
        </p:grpSpPr>
        <p:pic>
          <p:nvPicPr>
            <p:cNvPr id="17" name="Picture 16"/>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51075" y="1105298"/>
              <a:ext cx="3153983" cy="4897937"/>
            </a:xfrm>
            <a:prstGeom prst="rect">
              <a:avLst/>
            </a:prstGeom>
          </p:spPr>
        </p:pic>
        <p:sp>
          <p:nvSpPr>
            <p:cNvPr id="3" name="Rectangle 2"/>
            <p:cNvSpPr/>
            <p:nvPr/>
          </p:nvSpPr>
          <p:spPr bwMode="auto">
            <a:xfrm>
              <a:off x="3236181" y="5597718"/>
              <a:ext cx="68877" cy="213452"/>
            </a:xfrm>
            <a:prstGeom prst="rect">
              <a:avLst/>
            </a:prstGeom>
            <a:solidFill>
              <a:schemeClr val="bg1"/>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i-FI"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grpSp>
    </p:spTree>
    <p:extLst>
      <p:ext uri="{BB962C8B-B14F-4D97-AF65-F5344CB8AC3E}">
        <p14:creationId xmlns:p14="http://schemas.microsoft.com/office/powerpoint/2010/main" val="8296220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0" y="0"/>
            <a:ext cx="3487479" cy="6857999"/>
          </a:xfrm>
          <a:prstGeom prst="roundRect">
            <a:avLst>
              <a:gd name="adj" fmla="val 0"/>
            </a:avLst>
          </a:prstGeom>
          <a:solidFill>
            <a:schemeClr val="tx1"/>
          </a:solidFill>
          <a:ln w="28575" cap="flat" cmpd="sng" algn="ctr">
            <a:solidFill>
              <a:schemeClr val="tx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lnSpc>
                <a:spcPct val="107000"/>
              </a:lnSpc>
              <a:spcAft>
                <a:spcPts val="0"/>
              </a:spcAft>
            </a:pPr>
            <a:r>
              <a:rPr lang="en-US" sz="2000" b="1" dirty="0">
                <a:solidFill>
                  <a:schemeClr val="bg1"/>
                </a:solidFill>
                <a:latin typeface="+mn-lt"/>
                <a:ea typeface="Calibri"/>
                <a:cs typeface="Times New Roman"/>
              </a:rPr>
              <a:t>3D Geometric QA</a:t>
            </a:r>
            <a:endParaRPr lang="en-US" sz="4000" b="1" dirty="0">
              <a:solidFill>
                <a:schemeClr val="bg1"/>
              </a:solidFill>
              <a:latin typeface="+mn-lt"/>
              <a:ea typeface="Calibri"/>
            </a:endParaRPr>
          </a:p>
        </p:txBody>
      </p:sp>
      <p:sp>
        <p:nvSpPr>
          <p:cNvPr id="2" name="Text Placeholder 1"/>
          <p:cNvSpPr>
            <a:spLocks noGrp="1"/>
          </p:cNvSpPr>
          <p:nvPr>
            <p:ph type="body" sz="quarter" idx="13"/>
          </p:nvPr>
        </p:nvSpPr>
        <p:spPr>
          <a:xfrm>
            <a:off x="3639411" y="1383659"/>
            <a:ext cx="5253069" cy="1934888"/>
          </a:xfrm>
        </p:spPr>
        <p:txBody>
          <a:bodyPr/>
          <a:lstStyle/>
          <a:p>
            <a:pPr marL="285750" indent="-285750">
              <a:buFont typeface="Arial" panose="020B0604020202020204" pitchFamily="34" charset="0"/>
              <a:buChar char="•"/>
            </a:pPr>
            <a:r>
              <a:rPr lang="en-US" dirty="0">
                <a:solidFill>
                  <a:schemeClr val="dk1"/>
                </a:solidFill>
              </a:rPr>
              <a:t>File of        </a:t>
            </a:r>
            <a:r>
              <a:rPr lang="en-US" sz="1600" b="1" dirty="0" err="1">
                <a:solidFill>
                  <a:schemeClr val="dk1"/>
                </a:solidFill>
              </a:rPr>
              <a:t>geometric_qa_analysis_debug_image_H</a:t>
            </a:r>
            <a:r>
              <a:rPr lang="en-US" sz="1600" b="1" dirty="0">
                <a:solidFill>
                  <a:schemeClr val="dk1"/>
                </a:solidFill>
              </a:rPr>
              <a:t>&lt;</a:t>
            </a:r>
            <a:r>
              <a:rPr lang="en-US" sz="1600" b="1" dirty="0" err="1">
                <a:solidFill>
                  <a:schemeClr val="dk1"/>
                </a:solidFill>
              </a:rPr>
              <a:t>coord</a:t>
            </a:r>
            <a:r>
              <a:rPr lang="en-US" sz="1600" b="1" dirty="0">
                <a:solidFill>
                  <a:schemeClr val="dk1"/>
                </a:solidFill>
              </a:rPr>
              <a:t>&gt;_&lt;timestamp&gt;.bmp</a:t>
            </a:r>
            <a:endParaRPr lang="en-US" sz="1600" b="1" dirty="0"/>
          </a:p>
          <a:p>
            <a:endParaRPr lang="en-US" sz="1600" b="1" dirty="0"/>
          </a:p>
          <a:p>
            <a:endParaRPr lang="en-US" sz="1600" b="1" dirty="0"/>
          </a:p>
          <a:p>
            <a:endParaRPr lang="en-US" sz="1600" b="1" dirty="0"/>
          </a:p>
          <a:p>
            <a:endParaRPr lang="en-US" sz="1600" b="1" dirty="0"/>
          </a:p>
          <a:p>
            <a:pPr marL="285750" indent="-285750">
              <a:buFont typeface="Arial" panose="020B0604020202020204" pitchFamily="34" charset="0"/>
              <a:buChar char="•"/>
            </a:pPr>
            <a:r>
              <a:rPr lang="en-US" dirty="0"/>
              <a:t>Debug images show all markers with a color coded status.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600" dirty="0"/>
          </a:p>
          <a:p>
            <a:pPr marL="0" indent="0">
              <a:lnSpc>
                <a:spcPct val="107000"/>
              </a:lnSpc>
              <a:spcAft>
                <a:spcPts val="800"/>
              </a:spcAft>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latin typeface="Calibri" panose="020F0502020204030204" pitchFamily="34" charset="0"/>
                <a:cs typeface="Calibri" panose="020F0502020204030204" pitchFamily="34" charset="0"/>
              </a:rPr>
              <a:t>Export Results: Distortion Maps</a:t>
            </a:r>
            <a:endParaRPr lang="en-US" sz="3200" dirty="0">
              <a:solidFill>
                <a:srgbClr val="585C7C"/>
              </a:solidFill>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4"/>
          </p:nvPr>
        </p:nvSpPr>
        <p:spPr/>
        <p:txBody>
          <a:bodyPr/>
          <a:lstStyle/>
          <a:p>
            <a:fld id="{BF6EE56F-7E62-4925-8F8D-EE0C8B8E832F}" type="slidenum">
              <a:rPr lang="en-US" smtClean="0">
                <a:solidFill>
                  <a:srgbClr val="000000">
                    <a:tint val="75000"/>
                  </a:srgbClr>
                </a:solidFill>
              </a:rPr>
              <a:pPr/>
              <a:t>68</a:t>
            </a:fld>
            <a:endParaRPr lang="en-US" dirty="0">
              <a:solidFill>
                <a:srgbClr val="000000">
                  <a:tint val="75000"/>
                </a:srgbClr>
              </a:solidFill>
            </a:endParaRPr>
          </a:p>
        </p:txBody>
      </p:sp>
      <p:sp>
        <p:nvSpPr>
          <p:cNvPr id="32" name="Rounded Rectangle 31"/>
          <p:cNvSpPr/>
          <p:nvPr/>
        </p:nvSpPr>
        <p:spPr bwMode="auto">
          <a:xfrm>
            <a:off x="79743" y="394111"/>
            <a:ext cx="3327991" cy="375422"/>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Export and view results</a:t>
            </a:r>
            <a:endParaRPr lang="en-US" sz="3200" b="1" dirty="0">
              <a:latin typeface="+mn-lt"/>
              <a:ea typeface="Calibri"/>
            </a:endParaRPr>
          </a:p>
        </p:txBody>
      </p:sp>
      <p:sp>
        <p:nvSpPr>
          <p:cNvPr id="14" name="TextBox 13"/>
          <p:cNvSpPr txBox="1"/>
          <p:nvPr/>
        </p:nvSpPr>
        <p:spPr>
          <a:xfrm>
            <a:off x="56422" y="6614861"/>
            <a:ext cx="3340553" cy="261610"/>
          </a:xfrm>
          <a:prstGeom prst="rect">
            <a:avLst/>
          </a:prstGeom>
          <a:noFill/>
        </p:spPr>
        <p:txBody>
          <a:bodyPr wrap="square" rtlCol="0">
            <a:spAutoFit/>
          </a:bodyPr>
          <a:lstStyle/>
          <a:p>
            <a:pPr algn="ctr"/>
            <a:r>
              <a:rPr lang="en-US" sz="1100" i="1" dirty="0">
                <a:solidFill>
                  <a:schemeClr val="bg1"/>
                </a:solidFill>
                <a:latin typeface="Calibri" panose="020F0502020204030204" pitchFamily="34" charset="0"/>
                <a:cs typeface="Calibri" panose="020F0502020204030204" pitchFamily="34" charset="0"/>
              </a:rPr>
              <a:t>Phantom image with markers</a:t>
            </a:r>
          </a:p>
        </p:txBody>
      </p:sp>
      <p:pic>
        <p:nvPicPr>
          <p:cNvPr id="18" name="Picture 17"/>
          <p:cNvPicPr>
            <a:picLocks noChangeAspect="1"/>
          </p:cNvPicPr>
          <p:nvPr/>
        </p:nvPicPr>
        <p:blipFill rotWithShape="1">
          <a:blip r:embed="rId2" cstate="email">
            <a:extLst>
              <a:ext uri="{28A0092B-C50C-407E-A947-70E740481C1C}">
                <a14:useLocalDpi xmlns:a14="http://schemas.microsoft.com/office/drawing/2010/main" val="0"/>
              </a:ext>
            </a:extLst>
          </a:blip>
          <a:srcRect l="-1288"/>
          <a:stretch/>
        </p:blipFill>
        <p:spPr>
          <a:xfrm>
            <a:off x="209009" y="3329945"/>
            <a:ext cx="2999011" cy="3306682"/>
          </a:xfrm>
          <a:prstGeom prst="rect">
            <a:avLst/>
          </a:prstGeom>
        </p:spPr>
      </p:pic>
      <p:pic>
        <p:nvPicPr>
          <p:cNvPr id="23" name="Picture 2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rot="5400000">
            <a:off x="460670" y="517742"/>
            <a:ext cx="2532056" cy="3085106"/>
          </a:xfrm>
          <a:prstGeom prst="rect">
            <a:avLst/>
          </a:prstGeom>
        </p:spPr>
      </p:pic>
      <p:grpSp>
        <p:nvGrpSpPr>
          <p:cNvPr id="3" name="Group 2"/>
          <p:cNvGrpSpPr/>
          <p:nvPr/>
        </p:nvGrpSpPr>
        <p:grpSpPr>
          <a:xfrm>
            <a:off x="4603607" y="3835896"/>
            <a:ext cx="3581268" cy="1950603"/>
            <a:chOff x="3665353" y="3684821"/>
            <a:chExt cx="3581268" cy="1950603"/>
          </a:xfrm>
        </p:grpSpPr>
        <p:sp>
          <p:nvSpPr>
            <p:cNvPr id="27" name="Rounded Rectangle 26"/>
            <p:cNvSpPr/>
            <p:nvPr/>
          </p:nvSpPr>
          <p:spPr bwMode="auto">
            <a:xfrm>
              <a:off x="3665353" y="3684821"/>
              <a:ext cx="3581268" cy="1950603"/>
            </a:xfrm>
            <a:prstGeom prst="roundRect">
              <a:avLst>
                <a:gd name="adj" fmla="val 3587"/>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6" name="Oval 5"/>
            <p:cNvSpPr/>
            <p:nvPr/>
          </p:nvSpPr>
          <p:spPr bwMode="auto">
            <a:xfrm>
              <a:off x="3763014" y="3785326"/>
              <a:ext cx="209520" cy="211105"/>
            </a:xfrm>
            <a:prstGeom prst="ellipse">
              <a:avLst/>
            </a:prstGeom>
            <a:solidFill>
              <a:srgbClr val="007C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i-FI"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29" name="Oval 28"/>
            <p:cNvSpPr/>
            <p:nvPr/>
          </p:nvSpPr>
          <p:spPr bwMode="auto">
            <a:xfrm>
              <a:off x="3763014" y="4080303"/>
              <a:ext cx="209520" cy="211105"/>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i-FI"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30" name="Oval 29"/>
            <p:cNvSpPr/>
            <p:nvPr/>
          </p:nvSpPr>
          <p:spPr bwMode="auto">
            <a:xfrm>
              <a:off x="3763014" y="4375280"/>
              <a:ext cx="209520" cy="211105"/>
            </a:xfrm>
            <a:prstGeom prst="ellipse">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i-FI"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31" name="Oval 30"/>
            <p:cNvSpPr/>
            <p:nvPr/>
          </p:nvSpPr>
          <p:spPr bwMode="auto">
            <a:xfrm>
              <a:off x="3763014" y="4670257"/>
              <a:ext cx="209520" cy="211105"/>
            </a:xfrm>
            <a:prstGeom prst="ellipse">
              <a:avLst/>
            </a:prstGeom>
            <a:solidFill>
              <a:srgbClr val="00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i-FI"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33" name="Oval 32"/>
            <p:cNvSpPr/>
            <p:nvPr/>
          </p:nvSpPr>
          <p:spPr bwMode="auto">
            <a:xfrm>
              <a:off x="3763014" y="4965234"/>
              <a:ext cx="209520" cy="211105"/>
            </a:xfrm>
            <a:prstGeom prst="ellipse">
              <a:avLst/>
            </a:prstGeom>
            <a:solidFill>
              <a:srgbClr val="FF00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i-FI"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34" name="Oval 33"/>
            <p:cNvSpPr/>
            <p:nvPr/>
          </p:nvSpPr>
          <p:spPr bwMode="auto">
            <a:xfrm>
              <a:off x="3763014" y="5260211"/>
              <a:ext cx="209520" cy="211105"/>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i-FI"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7" name="TextBox 6"/>
            <p:cNvSpPr txBox="1"/>
            <p:nvPr/>
          </p:nvSpPr>
          <p:spPr>
            <a:xfrm>
              <a:off x="4063390" y="3741749"/>
              <a:ext cx="1721305" cy="338554"/>
            </a:xfrm>
            <a:prstGeom prst="rect">
              <a:avLst/>
            </a:prstGeom>
            <a:noFill/>
          </p:spPr>
          <p:txBody>
            <a:bodyPr wrap="none" rtlCol="0">
              <a:spAutoFit/>
            </a:bodyPr>
            <a:lstStyle/>
            <a:p>
              <a:r>
                <a:rPr lang="fi-FI" sz="1600" dirty="0">
                  <a:latin typeface="Calibri" panose="020F0502020204030204"/>
                </a:rPr>
                <a:t>Reference position</a:t>
              </a:r>
            </a:p>
          </p:txBody>
        </p:sp>
        <p:sp>
          <p:nvSpPr>
            <p:cNvPr id="35" name="TextBox 34"/>
            <p:cNvSpPr txBox="1"/>
            <p:nvPr/>
          </p:nvSpPr>
          <p:spPr>
            <a:xfrm>
              <a:off x="4063390" y="4025825"/>
              <a:ext cx="1688860" cy="338554"/>
            </a:xfrm>
            <a:prstGeom prst="rect">
              <a:avLst/>
            </a:prstGeom>
            <a:noFill/>
          </p:spPr>
          <p:txBody>
            <a:bodyPr wrap="none" rtlCol="0">
              <a:spAutoFit/>
            </a:bodyPr>
            <a:lstStyle/>
            <a:p>
              <a:r>
                <a:rPr lang="fi-FI" sz="1600" dirty="0">
                  <a:latin typeface="Calibri" panose="020F0502020204030204"/>
                </a:rPr>
                <a:t>Observed position</a:t>
              </a:r>
            </a:p>
          </p:txBody>
        </p:sp>
        <p:sp>
          <p:nvSpPr>
            <p:cNvPr id="36" name="TextBox 35"/>
            <p:cNvSpPr txBox="1"/>
            <p:nvPr/>
          </p:nvSpPr>
          <p:spPr>
            <a:xfrm>
              <a:off x="4063390" y="4309901"/>
              <a:ext cx="1579920" cy="338554"/>
            </a:xfrm>
            <a:prstGeom prst="rect">
              <a:avLst/>
            </a:prstGeom>
            <a:noFill/>
          </p:spPr>
          <p:txBody>
            <a:bodyPr wrap="none" rtlCol="0">
              <a:spAutoFit/>
            </a:bodyPr>
            <a:lstStyle/>
            <a:p>
              <a:r>
                <a:rPr lang="fi-FI" sz="1600" dirty="0">
                  <a:latin typeface="Calibri" panose="020F0502020204030204"/>
                </a:rPr>
                <a:t>Marker too small</a:t>
              </a:r>
            </a:p>
          </p:txBody>
        </p:sp>
        <p:sp>
          <p:nvSpPr>
            <p:cNvPr id="37" name="TextBox 36"/>
            <p:cNvSpPr txBox="1"/>
            <p:nvPr/>
          </p:nvSpPr>
          <p:spPr>
            <a:xfrm>
              <a:off x="4063390" y="4593977"/>
              <a:ext cx="2604108" cy="338554"/>
            </a:xfrm>
            <a:prstGeom prst="rect">
              <a:avLst/>
            </a:prstGeom>
            <a:noFill/>
          </p:spPr>
          <p:txBody>
            <a:bodyPr wrap="square" rtlCol="0">
              <a:spAutoFit/>
            </a:bodyPr>
            <a:lstStyle/>
            <a:p>
              <a:r>
                <a:rPr lang="fi-FI" sz="1600" dirty="0">
                  <a:latin typeface="Calibri" panose="020F0502020204030204"/>
                </a:rPr>
                <a:t>Marker too large</a:t>
              </a:r>
            </a:p>
          </p:txBody>
        </p:sp>
        <p:sp>
          <p:nvSpPr>
            <p:cNvPr id="38" name="TextBox 37"/>
            <p:cNvSpPr txBox="1"/>
            <p:nvPr/>
          </p:nvSpPr>
          <p:spPr>
            <a:xfrm>
              <a:off x="4063390" y="4878053"/>
              <a:ext cx="3002147" cy="338554"/>
            </a:xfrm>
            <a:prstGeom prst="rect">
              <a:avLst/>
            </a:prstGeom>
            <a:noFill/>
          </p:spPr>
          <p:txBody>
            <a:bodyPr wrap="square" rtlCol="0">
              <a:spAutoFit/>
            </a:bodyPr>
            <a:lstStyle/>
            <a:p>
              <a:r>
                <a:rPr lang="fi-FI" sz="1600" dirty="0">
                  <a:latin typeface="Calibri" panose="020F0502020204030204"/>
                </a:rPr>
                <a:t>Standard deviation too large</a:t>
              </a:r>
            </a:p>
          </p:txBody>
        </p:sp>
        <p:sp>
          <p:nvSpPr>
            <p:cNvPr id="39" name="TextBox 38"/>
            <p:cNvSpPr txBox="1"/>
            <p:nvPr/>
          </p:nvSpPr>
          <p:spPr>
            <a:xfrm>
              <a:off x="4063390" y="5162131"/>
              <a:ext cx="2604108" cy="338554"/>
            </a:xfrm>
            <a:prstGeom prst="rect">
              <a:avLst/>
            </a:prstGeom>
            <a:noFill/>
          </p:spPr>
          <p:txBody>
            <a:bodyPr wrap="square" rtlCol="0">
              <a:spAutoFit/>
            </a:bodyPr>
            <a:lstStyle/>
            <a:p>
              <a:r>
                <a:rPr lang="fi-FI" sz="1600" dirty="0">
                  <a:latin typeface="Calibri" panose="020F0502020204030204"/>
                </a:rPr>
                <a:t>Not fully inside ROI</a:t>
              </a:r>
            </a:p>
          </p:txBody>
        </p:sp>
      </p:grpSp>
    </p:spTree>
    <p:extLst>
      <p:ext uri="{BB962C8B-B14F-4D97-AF65-F5344CB8AC3E}">
        <p14:creationId xmlns:p14="http://schemas.microsoft.com/office/powerpoint/2010/main" val="442324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bwMode="auto">
          <a:xfrm>
            <a:off x="0" y="0"/>
            <a:ext cx="3487479" cy="6857999"/>
          </a:xfrm>
          <a:prstGeom prst="roundRect">
            <a:avLst>
              <a:gd name="adj" fmla="val 0"/>
            </a:avLst>
          </a:prstGeom>
          <a:solidFill>
            <a:schemeClr val="accent3">
              <a:lumMod val="60000"/>
              <a:lumOff val="40000"/>
            </a:schemeClr>
          </a:solidFill>
          <a:ln w="28575" cap="flat" cmpd="sng" algn="ctr">
            <a:solidFill>
              <a:schemeClr val="accent1"/>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t" anchorCtr="0" compatLnSpc="1">
            <a:prstTxWarp prst="textNoShape">
              <a:avLst/>
            </a:prstTxWarp>
          </a:bodyPr>
          <a:lstStyle/>
          <a:p>
            <a:pPr algn="ctr">
              <a:lnSpc>
                <a:spcPct val="107000"/>
              </a:lnSpc>
              <a:spcAft>
                <a:spcPts val="0"/>
              </a:spcAft>
            </a:pPr>
            <a:r>
              <a:rPr lang="en-US" sz="2000" b="1" dirty="0">
                <a:solidFill>
                  <a:schemeClr val="bg1"/>
                </a:solidFill>
                <a:latin typeface="+mn-lt"/>
                <a:ea typeface="Calibri"/>
                <a:cs typeface="Times New Roman"/>
              </a:rPr>
              <a:t>3D Geometric QA</a:t>
            </a:r>
            <a:endParaRPr lang="en-US" sz="4000" b="1" dirty="0">
              <a:solidFill>
                <a:schemeClr val="bg1"/>
              </a:solidFill>
              <a:latin typeface="+mn-lt"/>
              <a:ea typeface="Calibri"/>
            </a:endParaRPr>
          </a:p>
        </p:txBody>
      </p:sp>
      <p:sp>
        <p:nvSpPr>
          <p:cNvPr id="26" name="Rounded Rectangle 25"/>
          <p:cNvSpPr/>
          <p:nvPr/>
        </p:nvSpPr>
        <p:spPr bwMode="auto">
          <a:xfrm>
            <a:off x="68864" y="1719172"/>
            <a:ext cx="3327991" cy="375422"/>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Analyze 3D Geometric QA</a:t>
            </a:r>
            <a:endParaRPr lang="en-US" sz="3200" b="1" dirty="0">
              <a:latin typeface="+mn-lt"/>
              <a:ea typeface="Calibri"/>
            </a:endParaRPr>
          </a:p>
        </p:txBody>
      </p:sp>
      <p:sp>
        <p:nvSpPr>
          <p:cNvPr id="28" name="Rounded Rectangle 27"/>
          <p:cNvSpPr/>
          <p:nvPr/>
        </p:nvSpPr>
        <p:spPr bwMode="auto">
          <a:xfrm>
            <a:off x="73435" y="1279536"/>
            <a:ext cx="3327991" cy="381558"/>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Scan images</a:t>
            </a:r>
            <a:endParaRPr lang="en-US" sz="3200" b="1" dirty="0">
              <a:latin typeface="+mn-lt"/>
              <a:ea typeface="Calibri"/>
            </a:endParaRPr>
          </a:p>
        </p:txBody>
      </p:sp>
      <p:sp>
        <p:nvSpPr>
          <p:cNvPr id="29" name="Rounded Rectangle 28"/>
          <p:cNvSpPr/>
          <p:nvPr/>
        </p:nvSpPr>
        <p:spPr bwMode="auto">
          <a:xfrm>
            <a:off x="68985" y="389505"/>
            <a:ext cx="3327991" cy="382311"/>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Open Batch File</a:t>
            </a:r>
            <a:endParaRPr lang="en-US" sz="3200" b="1" dirty="0">
              <a:latin typeface="+mn-lt"/>
              <a:ea typeface="Calibri"/>
            </a:endParaRPr>
          </a:p>
        </p:txBody>
      </p:sp>
      <p:sp>
        <p:nvSpPr>
          <p:cNvPr id="30" name="Rounded Rectangle 29"/>
          <p:cNvSpPr/>
          <p:nvPr/>
        </p:nvSpPr>
        <p:spPr bwMode="auto">
          <a:xfrm>
            <a:off x="68864" y="833596"/>
            <a:ext cx="3327991" cy="382027"/>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Set-up the Geometric QA</a:t>
            </a:r>
            <a:endParaRPr lang="en-US" sz="3200" b="1" dirty="0">
              <a:latin typeface="+mn-lt"/>
              <a:ea typeface="Calibri"/>
            </a:endParaRPr>
          </a:p>
        </p:txBody>
      </p:sp>
      <p:sp>
        <p:nvSpPr>
          <p:cNvPr id="31" name="Rounded Rectangle 30"/>
          <p:cNvSpPr/>
          <p:nvPr/>
        </p:nvSpPr>
        <p:spPr bwMode="auto">
          <a:xfrm>
            <a:off x="82678" y="2162323"/>
            <a:ext cx="3327991" cy="375422"/>
          </a:xfrm>
          <a:prstGeom prst="roundRect">
            <a:avLst/>
          </a:prstGeom>
          <a:solidFill>
            <a:srgbClr val="D0D5F1"/>
          </a:solidFill>
          <a:ln w="28575" cap="flat" cmpd="sng" algn="ctr">
            <a:solidFill>
              <a:srgbClr val="B3C8E6"/>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ctr" anchorCtr="0" compatLnSpc="1">
            <a:prstTxWarp prst="textNoShape">
              <a:avLst/>
            </a:prstTxWarp>
          </a:bodyPr>
          <a:lstStyle/>
          <a:p>
            <a:pPr algn="ctr">
              <a:lnSpc>
                <a:spcPct val="107000"/>
              </a:lnSpc>
              <a:spcAft>
                <a:spcPts val="0"/>
              </a:spcAft>
            </a:pPr>
            <a:r>
              <a:rPr lang="en-US" sz="1600" b="1" dirty="0">
                <a:latin typeface="+mn-lt"/>
                <a:ea typeface="Calibri"/>
                <a:cs typeface="Times New Roman"/>
              </a:rPr>
              <a:t>View Trend</a:t>
            </a:r>
            <a:endParaRPr lang="en-US" sz="3200" b="1" dirty="0">
              <a:latin typeface="+mn-lt"/>
              <a:ea typeface="Calibri"/>
            </a:endParaRPr>
          </a:p>
        </p:txBody>
      </p:sp>
      <p:sp>
        <p:nvSpPr>
          <p:cNvPr id="2" name="Text Placeholder 1"/>
          <p:cNvSpPr>
            <a:spLocks noGrp="1"/>
          </p:cNvSpPr>
          <p:nvPr>
            <p:ph type="body" sz="quarter" idx="13"/>
          </p:nvPr>
        </p:nvSpPr>
        <p:spPr>
          <a:xfrm>
            <a:off x="3648488" y="1383658"/>
            <a:ext cx="5243992" cy="1566275"/>
          </a:xfrm>
        </p:spPr>
        <p:txBody>
          <a:bodyPr/>
          <a:lstStyle/>
          <a:p>
            <a:pPr marL="285750" indent="-285750">
              <a:buFont typeface="Arial" panose="020B0604020202020204" pitchFamily="34" charset="0"/>
              <a:buChar char="•"/>
            </a:pPr>
            <a:r>
              <a:rPr lang="en-US" dirty="0"/>
              <a:t>View trends to identify possible changes in the system performance.</a:t>
            </a:r>
          </a:p>
          <a:p>
            <a:pPr marL="285750" indent="-285750">
              <a:buFont typeface="Arial" panose="020B0604020202020204" pitchFamily="34" charset="0"/>
              <a:buChar char="•"/>
            </a:pPr>
            <a:r>
              <a:rPr lang="fi-FI" dirty="0">
                <a:cs typeface="Calibri" panose="020F0502020204030204" pitchFamily="34" charset="0"/>
              </a:rPr>
              <a:t>The System Performance Tool and Geometric QA Analysis open, click </a:t>
            </a:r>
            <a:r>
              <a:rPr lang="fi-FI" b="1" dirty="0">
                <a:cs typeface="Calibri" panose="020F0502020204030204" pitchFamily="34" charset="0"/>
              </a:rPr>
              <a:t>View Trend.</a:t>
            </a:r>
            <a:endParaRPr lang="en-US" dirty="0"/>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dirty="0"/>
              <a:t>Trend to be reviewed can be optimized by time, distortion in mm or by DSV visibility.</a:t>
            </a:r>
          </a:p>
          <a:p>
            <a:pPr marL="0" indent="0"/>
            <a:endParaRPr lang="en-US" sz="900" dirty="0">
              <a:cs typeface="Calibri" panose="020F0502020204030204" pitchFamily="34" charset="0"/>
            </a:endParaRP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342900" indent="-342900">
              <a:buFont typeface="Arial" panose="020B0604020202020204" pitchFamily="34" charset="0"/>
              <a:buChar char="•"/>
            </a:pPr>
            <a:endParaRPr lang="fi-FI" sz="1700" dirty="0">
              <a:latin typeface="Calibri" panose="020F0502020204030204"/>
            </a:endParaRPr>
          </a:p>
        </p:txBody>
      </p:sp>
      <p:sp>
        <p:nvSpPr>
          <p:cNvPr id="23" name="Rounded Rectangle 22"/>
          <p:cNvSpPr/>
          <p:nvPr/>
        </p:nvSpPr>
        <p:spPr bwMode="auto">
          <a:xfrm>
            <a:off x="68985" y="3243189"/>
            <a:ext cx="8813651" cy="3164316"/>
          </a:xfrm>
          <a:prstGeom prst="roundRect">
            <a:avLst>
              <a:gd name="adj" fmla="val 67"/>
            </a:avLst>
          </a:prstGeom>
          <a:solidFill>
            <a:schemeClr val="bg1">
              <a:lumMod val="85000"/>
            </a:schemeClr>
          </a:solidFill>
          <a:ln w="28575" cap="flat" cmpd="sng" algn="ctr">
            <a:solidFill>
              <a:schemeClr val="bg2"/>
            </a:solidFill>
            <a:prstDash val="solid"/>
            <a:round/>
            <a:headEnd type="none" w="med" len="med"/>
            <a:tailEnd type="none" w="med" len="med"/>
          </a:ln>
          <a:effectLst/>
          <a:scene3d>
            <a:camera prst="orthographicFront"/>
            <a:lightRig rig="threePt" dir="t"/>
          </a:scene3d>
          <a:sp3d extrusionH="254000" contourW="6350" prstMaterial="matte">
            <a:bevelT w="152400" h="101600"/>
            <a:bevelB w="152400" h="101600"/>
          </a:sp3d>
        </p:spPr>
        <p:txBody>
          <a:bodyPr vert="horz" wrap="square" lIns="91440" tIns="45720" rIns="91440" bIns="45720" numCol="1" rtlCol="0" anchor="b" anchorCtr="0" compatLnSpc="1">
            <a:prstTxWarp prst="textNoShape">
              <a:avLst/>
            </a:prstTxWarp>
          </a:bodyPr>
          <a:lstStyle/>
          <a:p>
            <a:pPr algn="ctr">
              <a:lnSpc>
                <a:spcPct val="107000"/>
              </a:lnSpc>
              <a:spcAft>
                <a:spcPts val="0"/>
              </a:spcAft>
            </a:pPr>
            <a:endParaRPr lang="en-US" sz="3600" b="1" dirty="0">
              <a:solidFill>
                <a:schemeClr val="tx1">
                  <a:lumMod val="75000"/>
                  <a:lumOff val="25000"/>
                </a:schemeClr>
              </a:solidFill>
              <a:latin typeface="Calibri" panose="020F0502020204030204"/>
              <a:ea typeface="Calibri" panose="020F0502020204030204"/>
            </a:endParaRPr>
          </a:p>
        </p:txBody>
      </p:sp>
      <p:sp>
        <p:nvSpPr>
          <p:cNvPr id="22" name="Title 1"/>
          <p:cNvSpPr txBox="1">
            <a:spLocks/>
          </p:cNvSpPr>
          <p:nvPr/>
        </p:nvSpPr>
        <p:spPr>
          <a:xfrm>
            <a:off x="3658266" y="153649"/>
            <a:ext cx="5070642"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latin typeface="Calibri" panose="020F0502020204030204" pitchFamily="34" charset="0"/>
                <a:cs typeface="Calibri" panose="020F0502020204030204" pitchFamily="34" charset="0"/>
              </a:rPr>
              <a:t>View Trend</a:t>
            </a:r>
            <a:endParaRPr lang="en-US" sz="3200" dirty="0">
              <a:solidFill>
                <a:srgbClr val="585C7C"/>
              </a:solidFill>
              <a:latin typeface="Calibri" panose="020F0502020204030204" pitchFamily="34" charset="0"/>
              <a:cs typeface="Calibri" panose="020F0502020204030204" pitchFamily="34" charset="0"/>
            </a:endParaRPr>
          </a:p>
        </p:txBody>
      </p:sp>
      <p:sp>
        <p:nvSpPr>
          <p:cNvPr id="20" name="TextBox 19"/>
          <p:cNvSpPr txBox="1"/>
          <p:nvPr/>
        </p:nvSpPr>
        <p:spPr>
          <a:xfrm>
            <a:off x="68985" y="6079263"/>
            <a:ext cx="8679969" cy="261610"/>
          </a:xfrm>
          <a:prstGeom prst="rect">
            <a:avLst/>
          </a:prstGeom>
          <a:noFill/>
        </p:spPr>
        <p:txBody>
          <a:bodyPr wrap="square" rtlCol="0">
            <a:spAutoFit/>
          </a:bodyPr>
          <a:lstStyle/>
          <a:p>
            <a:pPr algn="ctr">
              <a:spcBef>
                <a:spcPts val="0"/>
              </a:spcBef>
            </a:pPr>
            <a:r>
              <a:rPr lang="en-US" sz="1100" i="1" kern="0" dirty="0">
                <a:solidFill>
                  <a:schemeClr val="tx1">
                    <a:lumMod val="75000"/>
                    <a:lumOff val="25000"/>
                  </a:schemeClr>
                </a:solidFill>
                <a:latin typeface="+mn-lt"/>
                <a:cs typeface="Calibri" panose="020F0502020204030204" pitchFamily="34" charset="0"/>
              </a:rPr>
              <a:t>Example of a trending</a:t>
            </a:r>
          </a:p>
        </p:txBody>
      </p:sp>
      <p:sp>
        <p:nvSpPr>
          <p:cNvPr id="4" name="Slide Number Placeholder 3"/>
          <p:cNvSpPr>
            <a:spLocks noGrp="1"/>
          </p:cNvSpPr>
          <p:nvPr>
            <p:ph type="sldNum" sz="quarter" idx="4"/>
          </p:nvPr>
        </p:nvSpPr>
        <p:spPr/>
        <p:txBody>
          <a:bodyPr/>
          <a:lstStyle/>
          <a:p>
            <a:fld id="{BF6EE56F-7E62-4925-8F8D-EE0C8B8E832F}" type="slidenum">
              <a:rPr lang="en-US" smtClean="0">
                <a:solidFill>
                  <a:srgbClr val="000000">
                    <a:tint val="75000"/>
                  </a:srgbClr>
                </a:solidFill>
              </a:rPr>
              <a:pPr/>
              <a:t>69</a:t>
            </a:fld>
            <a:endParaRPr lang="en-US" dirty="0">
              <a:solidFill>
                <a:srgbClr val="000000">
                  <a:tint val="75000"/>
                </a:srgbClr>
              </a:solidFill>
            </a:endParaRPr>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129" y="3326618"/>
            <a:ext cx="6362700" cy="2733675"/>
          </a:xfrm>
          <a:prstGeom prst="rect">
            <a:avLst/>
          </a:prstGeom>
        </p:spPr>
      </p:pic>
      <p:sp>
        <p:nvSpPr>
          <p:cNvPr id="32" name="Text Placeholder 1"/>
          <p:cNvSpPr>
            <a:spLocks noGrp="1"/>
          </p:cNvSpPr>
          <p:nvPr>
            <p:ph type="body" sz="quarter" idx="13"/>
          </p:nvPr>
        </p:nvSpPr>
        <p:spPr>
          <a:xfrm>
            <a:off x="6569766" y="3617215"/>
            <a:ext cx="2190371" cy="520432"/>
          </a:xfrm>
        </p:spPr>
        <p:txBody>
          <a:bodyPr/>
          <a:lstStyle/>
          <a:p>
            <a:pPr marL="0" indent="0"/>
            <a:r>
              <a:rPr lang="en-US" sz="1600" dirty="0"/>
              <a:t>Select the Start date and End date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0" indent="0"/>
            <a:endParaRPr lang="en-US" sz="900" dirty="0">
              <a:cs typeface="Calibri" panose="020F0502020204030204" pitchFamily="34" charset="0"/>
            </a:endParaRP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endParaRPr lang="en-US" sz="1700" dirty="0"/>
          </a:p>
          <a:p>
            <a:pPr marL="342900" indent="-342900">
              <a:buFont typeface="Arial" panose="020B0604020202020204" pitchFamily="34" charset="0"/>
              <a:buChar char="•"/>
            </a:pPr>
            <a:endParaRPr lang="fi-FI" sz="1700" dirty="0">
              <a:latin typeface="Calibri" panose="020F0502020204030204"/>
            </a:endParaRPr>
          </a:p>
        </p:txBody>
      </p:sp>
      <p:sp>
        <p:nvSpPr>
          <p:cNvPr id="34" name="Text Placeholder 1"/>
          <p:cNvSpPr>
            <a:spLocks noGrp="1"/>
          </p:cNvSpPr>
          <p:nvPr>
            <p:ph type="body" sz="quarter" idx="13"/>
          </p:nvPr>
        </p:nvSpPr>
        <p:spPr>
          <a:xfrm>
            <a:off x="6569767" y="4177402"/>
            <a:ext cx="2248174" cy="563909"/>
          </a:xfrm>
        </p:spPr>
        <p:txBody>
          <a:bodyPr/>
          <a:lstStyle/>
          <a:p>
            <a:pPr marL="0" indent="0"/>
            <a:r>
              <a:rPr lang="en-US" sz="1600" dirty="0"/>
              <a:t>Select maximum and minimum distortion in mm</a:t>
            </a:r>
          </a:p>
          <a:p>
            <a:pPr marL="285750" indent="-285750">
              <a:buFont typeface="Arial" panose="020B0604020202020204" pitchFamily="34" charset="0"/>
              <a:buChar char="•"/>
            </a:pPr>
            <a:endParaRPr lang="en-US" sz="1600" dirty="0"/>
          </a:p>
          <a:p>
            <a:pPr marL="0" indent="0"/>
            <a:endParaRPr lang="en-US" sz="1600" dirty="0">
              <a:cs typeface="Calibri" panose="020F0502020204030204" pitchFamily="34" charset="0"/>
            </a:endParaRP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342900" indent="-342900">
              <a:buFont typeface="Arial" panose="020B0604020202020204" pitchFamily="34" charset="0"/>
              <a:buChar char="•"/>
            </a:pPr>
            <a:endParaRPr lang="fi-FI" sz="1600" dirty="0">
              <a:latin typeface="Calibri" panose="020F0502020204030204"/>
            </a:endParaRPr>
          </a:p>
        </p:txBody>
      </p:sp>
      <p:sp>
        <p:nvSpPr>
          <p:cNvPr id="35" name="Rectangle 34"/>
          <p:cNvSpPr/>
          <p:nvPr/>
        </p:nvSpPr>
        <p:spPr bwMode="auto">
          <a:xfrm>
            <a:off x="5057031" y="3584102"/>
            <a:ext cx="3760909" cy="539820"/>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36" name="Rectangle 35"/>
          <p:cNvSpPr/>
          <p:nvPr/>
        </p:nvSpPr>
        <p:spPr bwMode="auto">
          <a:xfrm>
            <a:off x="5057030" y="4162688"/>
            <a:ext cx="3760910" cy="736204"/>
          </a:xfrm>
          <a:prstGeom prst="rect">
            <a:avLst/>
          </a:prstGeom>
          <a:noFill/>
          <a:ln w="28575" cap="flat" cmpd="sng" algn="ctr">
            <a:solidFill>
              <a:srgbClr val="E973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37" name="Rectangle 36"/>
          <p:cNvSpPr/>
          <p:nvPr/>
        </p:nvSpPr>
        <p:spPr bwMode="auto">
          <a:xfrm>
            <a:off x="5057031" y="4936471"/>
            <a:ext cx="3760910" cy="788171"/>
          </a:xfrm>
          <a:prstGeom prst="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a:ln>
                <a:noFill/>
              </a:ln>
              <a:solidFill>
                <a:srgbClr val="000000"/>
              </a:solidFill>
              <a:effectLst>
                <a:outerShdw blurRad="38100" dist="38100" dir="2700000" algn="tl">
                  <a:srgbClr val="000000">
                    <a:alpha val="43137"/>
                  </a:srgbClr>
                </a:outerShdw>
              </a:effectLst>
              <a:latin typeface="Arial" charset="0"/>
            </a:endParaRPr>
          </a:p>
        </p:txBody>
      </p:sp>
      <p:sp>
        <p:nvSpPr>
          <p:cNvPr id="38" name="Text Placeholder 1"/>
          <p:cNvSpPr>
            <a:spLocks noGrp="1"/>
          </p:cNvSpPr>
          <p:nvPr>
            <p:ph type="body" sz="quarter" idx="13"/>
          </p:nvPr>
        </p:nvSpPr>
        <p:spPr>
          <a:xfrm>
            <a:off x="6547731" y="4972641"/>
            <a:ext cx="2241307" cy="732051"/>
          </a:xfrm>
        </p:spPr>
        <p:txBody>
          <a:bodyPr/>
          <a:lstStyle/>
          <a:p>
            <a:pPr marL="0" indent="0"/>
            <a:r>
              <a:rPr lang="en-US" sz="1600" dirty="0"/>
              <a:t>Select visibility of the curves of Spherical volume (DSV)</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342900" indent="-342900">
              <a:buFont typeface="Arial" panose="020B0604020202020204" pitchFamily="34" charset="0"/>
              <a:buChar char="•"/>
            </a:pPr>
            <a:endParaRPr lang="fi-FI" sz="1600" dirty="0">
              <a:latin typeface="Calibri" panose="020F0502020204030204"/>
            </a:endParaRPr>
          </a:p>
        </p:txBody>
      </p:sp>
    </p:spTree>
    <p:extLst>
      <p:ext uri="{BB962C8B-B14F-4D97-AF65-F5344CB8AC3E}">
        <p14:creationId xmlns:p14="http://schemas.microsoft.com/office/powerpoint/2010/main" val="3586866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360010" y="153649"/>
            <a:ext cx="8203545"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i-FI" sz="3200" dirty="0"/>
              <a:t>Considerations on Quality Assurance</a:t>
            </a:r>
            <a:endParaRPr lang="en-US" sz="3200" dirty="0"/>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7</a:t>
            </a:fld>
            <a:endParaRPr lang="en-US" dirty="0">
              <a:solidFill>
                <a:srgbClr val="000000">
                  <a:tint val="75000"/>
                </a:srgbClr>
              </a:solidFill>
            </a:endParaRPr>
          </a:p>
        </p:txBody>
      </p:sp>
      <p:sp>
        <p:nvSpPr>
          <p:cNvPr id="19" name="Text Placeholder 9"/>
          <p:cNvSpPr txBox="1">
            <a:spLocks/>
          </p:cNvSpPr>
          <p:nvPr/>
        </p:nvSpPr>
        <p:spPr>
          <a:xfrm>
            <a:off x="360010" y="1064207"/>
            <a:ext cx="8532469" cy="511395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800" dirty="0"/>
              <a:t>Perform the QA tests with the </a:t>
            </a:r>
            <a:r>
              <a:rPr lang="en-US" sz="1800" dirty="0" err="1"/>
              <a:t>Linac</a:t>
            </a:r>
            <a:r>
              <a:rPr lang="en-US" sz="1800" dirty="0"/>
              <a:t> Gantry of the Unity system in a specified angle, for example 0 angulation, during the QA measurements. </a:t>
            </a:r>
          </a:p>
          <a:p>
            <a:pPr>
              <a:spcBef>
                <a:spcPts val="0"/>
              </a:spcBef>
            </a:pPr>
            <a:endParaRPr lang="fi-FI" sz="1800" dirty="0"/>
          </a:p>
          <a:p>
            <a:pPr>
              <a:spcBef>
                <a:spcPts val="0"/>
              </a:spcBef>
            </a:pPr>
            <a:r>
              <a:rPr lang="en-US" sz="1800" dirty="0"/>
              <a:t>Apart from the automatic evaluation, also visually inspect the images.</a:t>
            </a:r>
          </a:p>
          <a:p>
            <a:pPr>
              <a:spcBef>
                <a:spcPts val="0"/>
              </a:spcBef>
            </a:pPr>
            <a:endParaRPr lang="fi-FI" sz="1800" dirty="0"/>
          </a:p>
          <a:p>
            <a:pPr>
              <a:spcBef>
                <a:spcPts val="0"/>
              </a:spcBef>
            </a:pPr>
            <a:r>
              <a:rPr lang="fi-FI" sz="1800" dirty="0"/>
              <a:t>Failed QA test results do not prohibit scanning.</a:t>
            </a:r>
          </a:p>
          <a:p>
            <a:pPr lvl="1">
              <a:spcBef>
                <a:spcPts val="0"/>
              </a:spcBef>
              <a:buFont typeface="Arial" panose="020B0604020202020204" pitchFamily="34" charset="0"/>
              <a:buChar char="•"/>
            </a:pPr>
            <a:r>
              <a:rPr lang="fi-FI" sz="1800" dirty="0"/>
              <a:t>Caution</a:t>
            </a:r>
            <a:r>
              <a:rPr lang="fi-FI" sz="1800" dirty="0">
                <a:solidFill>
                  <a:srgbClr val="FF0000"/>
                </a:solidFill>
              </a:rPr>
              <a:t> </a:t>
            </a:r>
            <a:r>
              <a:rPr lang="fi-FI" sz="1800" dirty="0"/>
              <a:t>should be taken when the scanner is used with the QA out of specifications.</a:t>
            </a:r>
          </a:p>
          <a:p>
            <a:pPr>
              <a:spcBef>
                <a:spcPts val="0"/>
              </a:spcBef>
            </a:pPr>
            <a:endParaRPr lang="fi-FI" sz="1800" dirty="0"/>
          </a:p>
          <a:p>
            <a:pPr>
              <a:spcBef>
                <a:spcPts val="0"/>
              </a:spcBef>
            </a:pPr>
            <a:r>
              <a:rPr lang="en-US" sz="1800" dirty="0"/>
              <a:t>Repeated failure indicates that the system is not operating optimally.</a:t>
            </a:r>
          </a:p>
          <a:p>
            <a:pPr lvl="1">
              <a:spcBef>
                <a:spcPts val="0"/>
              </a:spcBef>
              <a:buFont typeface="Wingdings" panose="05000000000000000000" pitchFamily="2" charset="2"/>
              <a:buChar char="Ø"/>
            </a:pPr>
            <a:r>
              <a:rPr lang="en-US" sz="1800" dirty="0"/>
              <a:t>In case of repeated failure contact the local Customer Support Organization.</a:t>
            </a:r>
          </a:p>
          <a:p>
            <a:pPr lvl="1">
              <a:spcBef>
                <a:spcPts val="0"/>
              </a:spcBef>
              <a:buFont typeface="Wingdings" panose="05000000000000000000" pitchFamily="2" charset="2"/>
              <a:buChar char="Ø"/>
            </a:pPr>
            <a:endParaRPr lang="en-US" sz="1800" dirty="0"/>
          </a:p>
          <a:p>
            <a:pPr marL="285750" indent="-285750">
              <a:spcBef>
                <a:spcPts val="0"/>
              </a:spcBef>
            </a:pPr>
            <a:r>
              <a:rPr lang="en-US" sz="1800" dirty="0"/>
              <a:t>Define your own QA criteria for actions.</a:t>
            </a:r>
          </a:p>
          <a:p>
            <a:pPr marL="0" indent="0">
              <a:spcBef>
                <a:spcPts val="0"/>
              </a:spcBef>
              <a:buNone/>
            </a:pPr>
            <a:endParaRPr lang="en-US" sz="1800" dirty="0"/>
          </a:p>
          <a:p>
            <a:pPr marL="285750" indent="-285750">
              <a:spcBef>
                <a:spcPts val="0"/>
              </a:spcBef>
            </a:pPr>
            <a:r>
              <a:rPr lang="en-US" sz="1800" dirty="0"/>
              <a:t>User criterion may be stricter than manufacturer criterion to enable an early warning mechanism.</a:t>
            </a:r>
          </a:p>
          <a:p>
            <a:pPr marL="285750" indent="-285750">
              <a:spcBef>
                <a:spcPts val="0"/>
              </a:spcBef>
            </a:pPr>
            <a:endParaRPr lang="en-US" sz="1800" dirty="0"/>
          </a:p>
          <a:p>
            <a:pPr marL="285750" indent="-285750">
              <a:spcBef>
                <a:spcPts val="0"/>
              </a:spcBef>
            </a:pPr>
            <a:endParaRPr lang="en-US" sz="1800" dirty="0"/>
          </a:p>
          <a:p>
            <a:pPr>
              <a:spcBef>
                <a:spcPts val="0"/>
              </a:spcBef>
            </a:pPr>
            <a:endParaRPr lang="en-US" sz="2200" dirty="0"/>
          </a:p>
          <a:p>
            <a:pPr>
              <a:spcBef>
                <a:spcPts val="0"/>
              </a:spcBef>
            </a:pPr>
            <a:endParaRPr lang="en-US" sz="1800" dirty="0"/>
          </a:p>
          <a:p>
            <a:pPr>
              <a:spcBef>
                <a:spcPts val="0"/>
              </a:spcBef>
            </a:pPr>
            <a:endParaRPr lang="en-US" sz="1800" dirty="0"/>
          </a:p>
          <a:p>
            <a:pPr lvl="1">
              <a:spcBef>
                <a:spcPts val="0"/>
              </a:spcBef>
            </a:pPr>
            <a:endParaRPr lang="fi-FI" sz="1800" dirty="0"/>
          </a:p>
          <a:p>
            <a:pPr>
              <a:spcBef>
                <a:spcPts val="0"/>
              </a:spcBef>
            </a:pPr>
            <a:endParaRPr lang="en-US" sz="1800" dirty="0"/>
          </a:p>
          <a:p>
            <a:pPr marL="0" indent="0">
              <a:spcBef>
                <a:spcPts val="0"/>
              </a:spcBef>
              <a:buNone/>
            </a:pPr>
            <a:endParaRPr lang="en-US" sz="1800" dirty="0"/>
          </a:p>
          <a:p>
            <a:pPr>
              <a:spcBef>
                <a:spcPts val="0"/>
              </a:spcBef>
            </a:pP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13049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4294967295"/>
          </p:nvPr>
        </p:nvSpPr>
        <p:spPr>
          <a:xfrm>
            <a:off x="360008" y="1064206"/>
            <a:ext cx="8532471" cy="5228644"/>
          </a:xfrm>
          <a:prstGeom prst="rect">
            <a:avLst/>
          </a:prstGeom>
        </p:spPr>
        <p:txBody>
          <a:bodyPr/>
          <a:lstStyle/>
          <a:p>
            <a:pPr marL="285750" indent="-285750">
              <a:buFont typeface="Arial" panose="020B0604020202020204" pitchFamily="34" charset="0"/>
              <a:buChar char="•"/>
            </a:pPr>
            <a:r>
              <a:rPr lang="en-US" sz="1800" dirty="0"/>
              <a:t>The reported distortion results are specific to the T1-weighted 3D FFE scan in this QA.</a:t>
            </a:r>
          </a:p>
          <a:p>
            <a:r>
              <a:rPr lang="en-US" sz="1800" dirty="0"/>
              <a:t> </a:t>
            </a:r>
          </a:p>
          <a:p>
            <a:pPr marL="285750" indent="-285750">
              <a:buFont typeface="Arial" panose="020B0604020202020204" pitchFamily="34" charset="0"/>
              <a:buChar char="•"/>
            </a:pPr>
            <a:r>
              <a:rPr lang="en-US" sz="1800" dirty="0"/>
              <a:t>Images acquired with other scan protocols may have smaller or larger distortion, depending on, for example, the read-out bandwidth and eddy current effects.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Due to the gap in the marlin gradient coil, it is common to have relatively large distortion at the edges of the </a:t>
            </a:r>
            <a:r>
              <a:rPr lang="en-US" sz="1800" dirty="0" err="1"/>
              <a:t>isocenter</a:t>
            </a:r>
            <a:r>
              <a:rPr lang="en-US" sz="1800" dirty="0"/>
              <a:t> plane.</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In certain situations, the 3D Geometric QA analysis may abort the analysis or no results are reported for some DSVs (N/A shown on the UI and result files).</a:t>
            </a:r>
          </a:p>
          <a:p>
            <a:pPr lvl="1">
              <a:buFont typeface="Wingdings" panose="05000000000000000000" pitchFamily="2" charset="2"/>
              <a:buChar char="Ø"/>
            </a:pPr>
            <a:r>
              <a:rPr lang="en-US" sz="1800" dirty="0">
                <a:latin typeface="Calibri" panose="020F0502020204030204"/>
              </a:rPr>
              <a:t>Save the results to further investigate the source of the error. </a:t>
            </a:r>
          </a:p>
          <a:p>
            <a:pPr lvl="1">
              <a:buFont typeface="Wingdings" panose="05000000000000000000" pitchFamily="2" charset="2"/>
              <a:buChar char="Ø"/>
            </a:pPr>
            <a:r>
              <a:rPr lang="en-US" sz="1800" dirty="0">
                <a:latin typeface="Calibri" panose="020F0502020204030204"/>
              </a:rPr>
              <a:t>In case the problem persists, contact your local service organization.</a:t>
            </a:r>
          </a:p>
        </p:txBody>
      </p:sp>
      <p:sp>
        <p:nvSpPr>
          <p:cNvPr id="14" name="Title 1"/>
          <p:cNvSpPr txBox="1">
            <a:spLocks/>
          </p:cNvSpPr>
          <p:nvPr/>
        </p:nvSpPr>
        <p:spPr>
          <a:xfrm>
            <a:off x="349250" y="153649"/>
            <a:ext cx="8203079"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Considerations of the 3D Geometric QA </a:t>
            </a:r>
          </a:p>
          <a:p>
            <a:pPr algn="l"/>
            <a:endParaRPr lang="en-US" sz="3200" dirty="0"/>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70</a:t>
            </a:fld>
            <a:endParaRPr lang="en-US" dirty="0">
              <a:solidFill>
                <a:srgbClr val="000000">
                  <a:tint val="75000"/>
                </a:srgbClr>
              </a:solidFill>
            </a:endParaRPr>
          </a:p>
        </p:txBody>
      </p:sp>
    </p:spTree>
    <p:extLst>
      <p:ext uri="{BB962C8B-B14F-4D97-AF65-F5344CB8AC3E}">
        <p14:creationId xmlns:p14="http://schemas.microsoft.com/office/powerpoint/2010/main" val="39384941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4294967295"/>
          </p:nvPr>
        </p:nvSpPr>
        <p:spPr>
          <a:xfrm>
            <a:off x="360008" y="1319916"/>
            <a:ext cx="8532471" cy="4972933"/>
          </a:xfrm>
          <a:prstGeom prst="rect">
            <a:avLst/>
          </a:prstGeom>
        </p:spPr>
        <p:txBody>
          <a:bodyPr/>
          <a:lstStyle/>
          <a:p>
            <a:pPr>
              <a:spcBef>
                <a:spcPts val="0"/>
              </a:spcBef>
            </a:pPr>
            <a:r>
              <a:rPr lang="en-US" sz="1800" b="1" dirty="0">
                <a:latin typeface="+mn-lt"/>
              </a:rPr>
              <a:t>Analysis aborted – not enough markers detected from images</a:t>
            </a:r>
          </a:p>
          <a:p>
            <a:pPr marL="285750" indent="-285750">
              <a:spcBef>
                <a:spcPts val="0"/>
              </a:spcBef>
              <a:buFont typeface="Arial" panose="020B0604020202020204" pitchFamily="34" charset="0"/>
              <a:buChar char="•"/>
            </a:pPr>
            <a:r>
              <a:rPr lang="en-US" sz="1600" dirty="0">
                <a:latin typeface="+mn-lt"/>
              </a:rPr>
              <a:t>The analysis did not detect enough markers to be able to continue the analysis.</a:t>
            </a:r>
          </a:p>
          <a:p>
            <a:pPr marL="285750" indent="-285750">
              <a:spcBef>
                <a:spcPts val="0"/>
              </a:spcBef>
              <a:buFont typeface="Arial" panose="020B0604020202020204" pitchFamily="34" charset="0"/>
              <a:buChar char="•"/>
            </a:pPr>
            <a:r>
              <a:rPr lang="en-US" sz="1600" dirty="0">
                <a:latin typeface="+mn-lt"/>
              </a:rPr>
              <a:t>Check that</a:t>
            </a:r>
          </a:p>
          <a:p>
            <a:pPr marL="796925" lvl="1">
              <a:buFont typeface="Arial" panose="020B0604020202020204" pitchFamily="34" charset="0"/>
              <a:buChar char="•"/>
            </a:pPr>
            <a:r>
              <a:rPr lang="en-US" sz="1600" dirty="0">
                <a:latin typeface="+mn-lt"/>
              </a:rPr>
              <a:t>The markers are visible in the 3D Geometric QA scan images</a:t>
            </a:r>
          </a:p>
          <a:p>
            <a:pPr marL="796925" lvl="1">
              <a:buFont typeface="Arial" panose="020B0604020202020204" pitchFamily="34" charset="0"/>
              <a:buChar char="•"/>
            </a:pPr>
            <a:r>
              <a:rPr lang="en-US" sz="1600" dirty="0">
                <a:latin typeface="+mn-lt"/>
              </a:rPr>
              <a:t>The phantom is correctly positioned in all planes, and not rotated on the table.</a:t>
            </a:r>
          </a:p>
          <a:p>
            <a:pPr marL="796925" lvl="1">
              <a:buFont typeface="Arial" panose="020B0604020202020204" pitchFamily="34" charset="0"/>
              <a:buChar char="•"/>
            </a:pPr>
            <a:endParaRPr lang="en-US" sz="1000" dirty="0">
              <a:latin typeface="+mn-lt"/>
            </a:endParaRPr>
          </a:p>
          <a:p>
            <a:pPr>
              <a:spcBef>
                <a:spcPts val="0"/>
              </a:spcBef>
            </a:pPr>
            <a:r>
              <a:rPr lang="en-US" sz="1800" b="1" dirty="0">
                <a:latin typeface="+mn-lt"/>
              </a:rPr>
              <a:t>Analysis aborted – phantom rotation too large</a:t>
            </a:r>
          </a:p>
          <a:p>
            <a:pPr marL="285750" indent="-285750">
              <a:spcBef>
                <a:spcPts val="0"/>
              </a:spcBef>
              <a:buFont typeface="Arial" panose="020B0604020202020204" pitchFamily="34" charset="0"/>
              <a:buChar char="•"/>
            </a:pPr>
            <a:r>
              <a:rPr lang="en-US" sz="1600" dirty="0">
                <a:latin typeface="+mn-lt"/>
              </a:rPr>
              <a:t>The analysis estimated that the phantom rotation is too large to obtain accurate results.</a:t>
            </a:r>
          </a:p>
          <a:p>
            <a:pPr marL="285750" indent="-285750">
              <a:spcBef>
                <a:spcPts val="0"/>
              </a:spcBef>
              <a:buFont typeface="Arial" panose="020B0604020202020204" pitchFamily="34" charset="0"/>
              <a:buChar char="•"/>
            </a:pPr>
            <a:r>
              <a:rPr lang="en-US" sz="1600" dirty="0">
                <a:latin typeface="+mn-lt"/>
              </a:rPr>
              <a:t>Make sure, that the phantom is correctly positioned and not rotated on the table.</a:t>
            </a:r>
          </a:p>
          <a:p>
            <a:pPr marL="285750" indent="-285750">
              <a:spcBef>
                <a:spcPts val="0"/>
              </a:spcBef>
              <a:buFont typeface="Arial" panose="020B0604020202020204" pitchFamily="34" charset="0"/>
              <a:buChar char="•"/>
            </a:pPr>
            <a:endParaRPr lang="en-US" sz="1000" dirty="0">
              <a:latin typeface="+mn-lt"/>
            </a:endParaRPr>
          </a:p>
          <a:p>
            <a:pPr>
              <a:spcBef>
                <a:spcPts val="0"/>
              </a:spcBef>
            </a:pPr>
            <a:r>
              <a:rPr lang="en-US" sz="1800" b="1" dirty="0">
                <a:latin typeface="+mn-lt"/>
              </a:rPr>
              <a:t>Analysis failed in some DSVs – N/A shown in results</a:t>
            </a:r>
          </a:p>
          <a:p>
            <a:pPr marL="285750" indent="-285750">
              <a:spcBef>
                <a:spcPts val="0"/>
              </a:spcBef>
              <a:buFont typeface="Arial" panose="020B0604020202020204" pitchFamily="34" charset="0"/>
              <a:buChar char="•"/>
            </a:pPr>
            <a:r>
              <a:rPr lang="en-US" sz="1600" dirty="0">
                <a:latin typeface="+mn-lt"/>
              </a:rPr>
              <a:t>The analysis detected less than 98% of the markers in some of the spherical volumes, and no result was reported for this DSV.</a:t>
            </a:r>
          </a:p>
          <a:p>
            <a:pPr marL="285750" indent="-285750">
              <a:spcBef>
                <a:spcPts val="0"/>
              </a:spcBef>
              <a:buFont typeface="Arial" panose="020B0604020202020204" pitchFamily="34" charset="0"/>
              <a:buChar char="•"/>
            </a:pPr>
            <a:endParaRPr lang="en-US" sz="1000" dirty="0">
              <a:latin typeface="+mn-lt"/>
            </a:endParaRPr>
          </a:p>
          <a:p>
            <a:pPr>
              <a:spcBef>
                <a:spcPts val="0"/>
              </a:spcBef>
            </a:pPr>
            <a:r>
              <a:rPr lang="en-US" sz="1800" b="1" dirty="0">
                <a:latin typeface="+mn-lt"/>
              </a:rPr>
              <a:t>A message notifying about unexpectedly large distortions</a:t>
            </a:r>
          </a:p>
          <a:p>
            <a:pPr marL="285750" indent="-285750">
              <a:spcBef>
                <a:spcPts val="0"/>
              </a:spcBef>
              <a:buFont typeface="Arial" panose="020B0604020202020204" pitchFamily="34" charset="0"/>
              <a:buChar char="•"/>
            </a:pPr>
            <a:r>
              <a:rPr lang="en-US" sz="1600" dirty="0">
                <a:latin typeface="+mn-lt"/>
              </a:rPr>
              <a:t>The analysis detected large distortion in image data.</a:t>
            </a:r>
          </a:p>
          <a:p>
            <a:pPr marL="285750" indent="-285750">
              <a:spcBef>
                <a:spcPts val="0"/>
              </a:spcBef>
              <a:buFont typeface="Arial" panose="020B0604020202020204" pitchFamily="34" charset="0"/>
              <a:buChar char="•"/>
            </a:pPr>
            <a:r>
              <a:rPr lang="en-US" sz="1600" dirty="0"/>
              <a:t>One reason might be, that gradient linearity might be affected.</a:t>
            </a:r>
            <a:endParaRPr lang="en-US" sz="1600" dirty="0">
              <a:latin typeface="+mn-lt"/>
            </a:endParaRPr>
          </a:p>
          <a:p>
            <a:pPr marL="285750" indent="-285750">
              <a:spcBef>
                <a:spcPts val="0"/>
              </a:spcBef>
              <a:buFont typeface="Arial" panose="020B0604020202020204" pitchFamily="34" charset="0"/>
              <a:buChar char="•"/>
            </a:pPr>
            <a:r>
              <a:rPr lang="en-US" sz="1600" dirty="0">
                <a:latin typeface="+mn-lt"/>
              </a:rPr>
              <a:t>Check that </a:t>
            </a:r>
          </a:p>
          <a:p>
            <a:pPr marL="796925" lvl="1">
              <a:buFont typeface="Arial" panose="020B0604020202020204" pitchFamily="34" charset="0"/>
              <a:buChar char="•"/>
            </a:pPr>
            <a:r>
              <a:rPr lang="en-US" sz="1600" dirty="0">
                <a:latin typeface="+mn-lt"/>
              </a:rPr>
              <a:t>the 3D geometric phantom is not damaged</a:t>
            </a:r>
          </a:p>
          <a:p>
            <a:pPr marL="796925" lvl="1">
              <a:buFont typeface="Arial" panose="020B0604020202020204" pitchFamily="34" charset="0"/>
              <a:buChar char="•"/>
            </a:pPr>
            <a:r>
              <a:rPr lang="en-US" sz="1600" dirty="0">
                <a:latin typeface="+mn-lt"/>
              </a:rPr>
              <a:t>B0 homogeneity is not affected by something, such as new equipment in the treatment room.</a:t>
            </a:r>
          </a:p>
          <a:p>
            <a:pPr marL="285750" indent="-285750">
              <a:spcBef>
                <a:spcPts val="0"/>
              </a:spcBef>
              <a:buFont typeface="Arial" panose="020B0604020202020204" pitchFamily="34" charset="0"/>
              <a:buChar char="•"/>
            </a:pPr>
            <a:endParaRPr lang="en-US" sz="1600" dirty="0">
              <a:latin typeface="+mn-lt"/>
            </a:endParaRPr>
          </a:p>
          <a:p>
            <a:pPr>
              <a:spcBef>
                <a:spcPts val="0"/>
              </a:spcBef>
            </a:pPr>
            <a:endParaRPr lang="en-US" sz="1600" dirty="0">
              <a:latin typeface="+mn-lt"/>
            </a:endParaRPr>
          </a:p>
        </p:txBody>
      </p:sp>
      <p:sp>
        <p:nvSpPr>
          <p:cNvPr id="14" name="Title 1"/>
          <p:cNvSpPr txBox="1">
            <a:spLocks/>
          </p:cNvSpPr>
          <p:nvPr/>
        </p:nvSpPr>
        <p:spPr>
          <a:xfrm>
            <a:off x="349250" y="153649"/>
            <a:ext cx="8203079"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t>3D Geometric QA - </a:t>
            </a:r>
            <a:r>
              <a:rPr lang="en-US" altLang="en-US" sz="3200" dirty="0"/>
              <a:t>Possible Causes of Failure</a:t>
            </a:r>
            <a:endParaRPr lang="en-US" sz="3200" dirty="0"/>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71</a:t>
            </a:fld>
            <a:endParaRPr lang="en-US" dirty="0">
              <a:solidFill>
                <a:srgbClr val="000000">
                  <a:tint val="75000"/>
                </a:srgbClr>
              </a:solidFill>
            </a:endParaRPr>
          </a:p>
        </p:txBody>
      </p:sp>
    </p:spTree>
    <p:extLst>
      <p:ext uri="{BB962C8B-B14F-4D97-AF65-F5344CB8AC3E}">
        <p14:creationId xmlns:p14="http://schemas.microsoft.com/office/powerpoint/2010/main" val="14624450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4294967295"/>
          </p:nvPr>
        </p:nvSpPr>
        <p:spPr>
          <a:xfrm>
            <a:off x="360008" y="1064206"/>
            <a:ext cx="8532471" cy="5138474"/>
          </a:xfrm>
          <a:prstGeom prst="rect">
            <a:avLst/>
          </a:prstGeom>
        </p:spPr>
        <p:txBody>
          <a:bodyPr/>
          <a:lstStyle/>
          <a:p>
            <a:pPr marL="342900" indent="-342900">
              <a:buFont typeface="Arial" panose="020B0604020202020204" pitchFamily="34" charset="0"/>
              <a:buChar char="•"/>
            </a:pPr>
            <a:r>
              <a:rPr lang="en-US" sz="1800" i="1" dirty="0">
                <a:solidFill>
                  <a:srgbClr val="585C7C"/>
                </a:solidFill>
              </a:rPr>
              <a:t>Perform the QA tests with the </a:t>
            </a:r>
            <a:r>
              <a:rPr lang="en-US" sz="1800" i="1" dirty="0" err="1">
                <a:solidFill>
                  <a:srgbClr val="585C7C"/>
                </a:solidFill>
              </a:rPr>
              <a:t>Linac</a:t>
            </a:r>
            <a:r>
              <a:rPr lang="en-US" sz="1800" i="1" dirty="0">
                <a:solidFill>
                  <a:srgbClr val="585C7C"/>
                </a:solidFill>
              </a:rPr>
              <a:t> Gantry of the Unity system in a specified angle during the QA measurements. </a:t>
            </a:r>
          </a:p>
          <a:p>
            <a:pPr marL="342900" indent="-342900">
              <a:buFont typeface="Arial" panose="020B0604020202020204" pitchFamily="34" charset="0"/>
              <a:buChar char="•"/>
            </a:pPr>
            <a:endParaRPr lang="en-US" sz="1100" i="1" dirty="0">
              <a:solidFill>
                <a:srgbClr val="585C7C"/>
              </a:solidFill>
            </a:endParaRPr>
          </a:p>
          <a:p>
            <a:pPr marL="285750" indent="-285750">
              <a:buFont typeface="Arial" panose="020B0604020202020204" pitchFamily="34" charset="0"/>
              <a:buChar char="•"/>
            </a:pPr>
            <a:r>
              <a:rPr lang="en-US" sz="1800" i="1" dirty="0">
                <a:solidFill>
                  <a:srgbClr val="585C7C"/>
                </a:solidFill>
              </a:rPr>
              <a:t>Position the phantom accurately relative to the </a:t>
            </a:r>
            <a:r>
              <a:rPr lang="en-US" sz="1800" i="1" dirty="0" err="1">
                <a:solidFill>
                  <a:srgbClr val="585C7C"/>
                </a:solidFill>
              </a:rPr>
              <a:t>isocenter</a:t>
            </a:r>
            <a:r>
              <a:rPr lang="en-US" sz="1800" i="1" dirty="0">
                <a:solidFill>
                  <a:srgbClr val="585C7C"/>
                </a:solidFill>
              </a:rPr>
              <a:t> and to the coils.</a:t>
            </a:r>
          </a:p>
          <a:p>
            <a:pPr marL="285750" indent="-285750">
              <a:buFont typeface="Arial" panose="020B0604020202020204" pitchFamily="34" charset="0"/>
              <a:buChar char="•"/>
            </a:pPr>
            <a:endParaRPr lang="en-US" sz="1100" i="1" dirty="0">
              <a:solidFill>
                <a:srgbClr val="585C7C"/>
              </a:solidFill>
            </a:endParaRPr>
          </a:p>
          <a:p>
            <a:pPr marL="285750" indent="-285750">
              <a:buFont typeface="Arial" panose="020B0604020202020204" pitchFamily="34" charset="0"/>
              <a:buChar char="•"/>
            </a:pPr>
            <a:r>
              <a:rPr lang="fi-FI" sz="1800" i="1" dirty="0">
                <a:solidFill>
                  <a:srgbClr val="585C7C"/>
                </a:solidFill>
              </a:rPr>
              <a:t>The a</a:t>
            </a:r>
            <a:r>
              <a:rPr lang="fi-FI" altLang="en-US" sz="1800" i="1" dirty="0">
                <a:solidFill>
                  <a:srgbClr val="585C7C"/>
                </a:solidFill>
              </a:rPr>
              <a:t>cceptable range of parameter values is provided. The test indicates if the result is Pass or Fail.</a:t>
            </a:r>
          </a:p>
          <a:p>
            <a:pPr marL="285750" indent="-285750">
              <a:buFont typeface="Arial" panose="020B0604020202020204" pitchFamily="34" charset="0"/>
              <a:buChar char="•"/>
            </a:pPr>
            <a:endParaRPr lang="fi-FI" altLang="en-US" sz="1100" i="1" dirty="0">
              <a:solidFill>
                <a:srgbClr val="585C7C"/>
              </a:solidFill>
            </a:endParaRPr>
          </a:p>
          <a:p>
            <a:pPr marL="285750" indent="-285750">
              <a:buFont typeface="Arial" panose="020B0604020202020204" pitchFamily="34" charset="0"/>
              <a:buChar char="•"/>
            </a:pPr>
            <a:r>
              <a:rPr lang="en-US" sz="1800" i="1" dirty="0">
                <a:solidFill>
                  <a:srgbClr val="585C7C"/>
                </a:solidFill>
              </a:rPr>
              <a:t>If parameters are out of specification, repeat the test and check the following:</a:t>
            </a:r>
          </a:p>
          <a:p>
            <a:pPr lvl="1">
              <a:buFont typeface="Arial" panose="020B0604020202020204" pitchFamily="34" charset="0"/>
              <a:buChar char="•"/>
            </a:pPr>
            <a:r>
              <a:rPr lang="en-US" sz="1800" i="1" dirty="0">
                <a:solidFill>
                  <a:srgbClr val="585C7C"/>
                </a:solidFill>
              </a:rPr>
              <a:t>the phantom and phantom holder are positioned according to the Instructions for Use</a:t>
            </a:r>
          </a:p>
          <a:p>
            <a:pPr lvl="1">
              <a:buFont typeface="Arial" panose="020B0604020202020204" pitchFamily="34" charset="0"/>
              <a:buChar char="•"/>
            </a:pPr>
            <a:r>
              <a:rPr lang="en-US" sz="1800" i="1" dirty="0">
                <a:solidFill>
                  <a:srgbClr val="585C7C"/>
                </a:solidFill>
              </a:rPr>
              <a:t>the table and MR-to-MV calibrations have been performed.</a:t>
            </a:r>
          </a:p>
          <a:p>
            <a:pPr marL="285750" indent="-285750">
              <a:buFont typeface="Arial" panose="020B0604020202020204" pitchFamily="34" charset="0"/>
              <a:buChar char="•"/>
            </a:pPr>
            <a:endParaRPr lang="en-US" sz="1100" i="1" dirty="0">
              <a:solidFill>
                <a:srgbClr val="585C7C"/>
              </a:solidFill>
            </a:endParaRPr>
          </a:p>
          <a:p>
            <a:pPr marL="285750" indent="-285750">
              <a:buFont typeface="Arial" panose="020B0604020202020204" pitchFamily="34" charset="0"/>
              <a:buChar char="•"/>
            </a:pPr>
            <a:r>
              <a:rPr lang="en-US" sz="1800" i="1" dirty="0">
                <a:solidFill>
                  <a:srgbClr val="585C7C"/>
                </a:solidFill>
              </a:rPr>
              <a:t>The 3D Geometric QA procedure is intended for evaluating the geometric accuracy of MR images</a:t>
            </a:r>
          </a:p>
          <a:p>
            <a:pPr marL="342900" indent="-342900">
              <a:buFont typeface="Arial" panose="020B0604020202020204" pitchFamily="34" charset="0"/>
              <a:buChar char="•"/>
            </a:pPr>
            <a:endParaRPr lang="fi-FI" sz="1050" i="1" dirty="0">
              <a:solidFill>
                <a:srgbClr val="585C7C"/>
              </a:solidFill>
            </a:endParaRPr>
          </a:p>
          <a:p>
            <a:pPr marL="285750" indent="-285750">
              <a:buFont typeface="Arial" panose="020B0604020202020204" pitchFamily="34" charset="0"/>
              <a:buChar char="•"/>
            </a:pPr>
            <a:r>
              <a:rPr lang="en-US" sz="1800" i="1" dirty="0">
                <a:solidFill>
                  <a:srgbClr val="585C7C"/>
                </a:solidFill>
              </a:rPr>
              <a:t>3D Geometric phantom and 200 mm Head phantom are not intended to be irradiated.</a:t>
            </a:r>
          </a:p>
          <a:p>
            <a:endParaRPr lang="fi-FI" sz="1800" i="1" dirty="0">
              <a:solidFill>
                <a:srgbClr val="585C7C"/>
              </a:solidFill>
            </a:endParaRPr>
          </a:p>
        </p:txBody>
      </p:sp>
      <p:sp>
        <p:nvSpPr>
          <p:cNvPr id="14" name="Title 1"/>
          <p:cNvSpPr txBox="1">
            <a:spLocks/>
          </p:cNvSpPr>
          <p:nvPr/>
        </p:nvSpPr>
        <p:spPr>
          <a:xfrm>
            <a:off x="349250" y="153649"/>
            <a:ext cx="8203079"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i-FI" sz="3200" dirty="0">
                <a:latin typeface="Calibri" panose="020F0502020204030204" pitchFamily="34" charset="0"/>
                <a:cs typeface="Calibri" panose="020F0502020204030204" pitchFamily="34" charset="0"/>
              </a:rPr>
              <a:t>Summary</a:t>
            </a:r>
            <a:endParaRPr lang="en-US" sz="3200" dirty="0">
              <a:latin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72</a:t>
            </a:fld>
            <a:endParaRPr lang="en-US" dirty="0">
              <a:solidFill>
                <a:srgbClr val="000000">
                  <a:tint val="75000"/>
                </a:srgbClr>
              </a:solidFill>
            </a:endParaRPr>
          </a:p>
        </p:txBody>
      </p:sp>
    </p:spTree>
    <p:extLst>
      <p:ext uri="{BB962C8B-B14F-4D97-AF65-F5344CB8AC3E}">
        <p14:creationId xmlns:p14="http://schemas.microsoft.com/office/powerpoint/2010/main" val="34914994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99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BF6EE56F-7E62-4925-8F8D-EE0C8B8E832F}" type="slidenum">
              <a:rPr lang="en-US" smtClean="0">
                <a:solidFill>
                  <a:srgbClr val="000000">
                    <a:tint val="75000"/>
                  </a:srgbClr>
                </a:solidFill>
              </a:rPr>
              <a:pPr/>
              <a:t>8</a:t>
            </a:fld>
            <a:endParaRPr lang="en-US" dirty="0">
              <a:solidFill>
                <a:srgbClr val="000000">
                  <a:tint val="75000"/>
                </a:srgbClr>
              </a:solidFill>
            </a:endParaRPr>
          </a:p>
        </p:txBody>
      </p:sp>
      <p:sp>
        <p:nvSpPr>
          <p:cNvPr id="19" name="Text Placeholder 9"/>
          <p:cNvSpPr txBox="1">
            <a:spLocks/>
          </p:cNvSpPr>
          <p:nvPr/>
        </p:nvSpPr>
        <p:spPr>
          <a:xfrm>
            <a:off x="360010" y="1064207"/>
            <a:ext cx="8532470" cy="506061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Position the phantom accurately relative to the </a:t>
            </a:r>
            <a:r>
              <a:rPr lang="en-US" sz="1800" dirty="0" err="1"/>
              <a:t>isocenter</a:t>
            </a:r>
            <a:r>
              <a:rPr lang="en-US" sz="1800" dirty="0"/>
              <a:t> and to the coils.</a:t>
            </a:r>
          </a:p>
          <a:p>
            <a:pPr lvl="1">
              <a:buFont typeface="Arial" panose="020B0604020202020204" pitchFamily="34" charset="0"/>
              <a:buChar char="•"/>
            </a:pPr>
            <a:endParaRPr lang="en-US" sz="1000" dirty="0"/>
          </a:p>
          <a:p>
            <a:pPr lvl="1">
              <a:buFont typeface="Arial" panose="020B0604020202020204" pitchFamily="34" charset="0"/>
              <a:buChar char="•"/>
            </a:pPr>
            <a:r>
              <a:rPr lang="en-US" sz="1800" dirty="0"/>
              <a:t>Repeatability of test results and success in analysis are important. </a:t>
            </a:r>
          </a:p>
          <a:p>
            <a:pPr lvl="1">
              <a:buFont typeface="Arial" panose="020B0604020202020204" pitchFamily="34" charset="0"/>
              <a:buChar char="•"/>
            </a:pPr>
            <a:r>
              <a:rPr lang="fi-FI" sz="1800" dirty="0"/>
              <a:t>The tests verify the phantom position and modify the stack position accordingly if the phantom offset is within acceptable limits:</a:t>
            </a:r>
          </a:p>
          <a:p>
            <a:pPr lvl="2"/>
            <a:r>
              <a:rPr lang="fi-FI" sz="1800" dirty="0"/>
              <a:t>± 6 mm for PIQT, SNR test, scaling test in transverse plane</a:t>
            </a:r>
          </a:p>
          <a:p>
            <a:pPr lvl="2"/>
            <a:r>
              <a:rPr lang="fi-FI" sz="1800" dirty="0"/>
              <a:t>± 10 mm for scaling test in coronal plane</a:t>
            </a:r>
          </a:p>
          <a:p>
            <a:pPr lvl="2"/>
            <a:r>
              <a:rPr lang="fi-FI" sz="1800" dirty="0"/>
              <a:t>± 4 mm FH position for 3D Geometric QA.</a:t>
            </a:r>
          </a:p>
          <a:p>
            <a:pPr lvl="2"/>
            <a:endParaRPr lang="en-US" sz="1000" dirty="0"/>
          </a:p>
          <a:p>
            <a:r>
              <a:rPr lang="fi-FI" sz="1800" dirty="0"/>
              <a:t>The a</a:t>
            </a:r>
            <a:r>
              <a:rPr lang="fi-FI" altLang="en-US" sz="1800" dirty="0"/>
              <a:t>cceptable range of parameter values is provided. The test indicates if the result is Pass or Fail.</a:t>
            </a:r>
          </a:p>
          <a:p>
            <a:endParaRPr lang="fi-FI" altLang="en-US" sz="1000" dirty="0"/>
          </a:p>
          <a:p>
            <a:r>
              <a:rPr lang="en-US" sz="1800" dirty="0"/>
              <a:t>If parameters are out of specification, repeat the test and check that the phantom and phantom holder are positioned according to the instructions for Use.</a:t>
            </a:r>
          </a:p>
          <a:p>
            <a:endParaRPr lang="en-US" sz="1000" dirty="0"/>
          </a:p>
          <a:p>
            <a:pPr eaLnBrk="0" hangingPunct="0">
              <a:spcBef>
                <a:spcPct val="0"/>
              </a:spcBef>
            </a:pPr>
            <a:r>
              <a:rPr lang="en-US" altLang="fi-FI" sz="1800" dirty="0">
                <a:solidFill>
                  <a:srgbClr val="000000"/>
                </a:solidFill>
                <a:cs typeface="Segoe UI" panose="020B0502040204020203" pitchFamily="34" charset="0"/>
              </a:rPr>
              <a:t>If the system is out of specification, the images may be inadequate for treatment planning, which may lead to wrong dose calculation and incorrect treatment delivery. </a:t>
            </a:r>
            <a:endParaRPr lang="en-US" altLang="fi-FI" sz="1800" dirty="0"/>
          </a:p>
          <a:p>
            <a:endParaRPr lang="en-US" sz="1800" dirty="0"/>
          </a:p>
          <a:p>
            <a:endParaRPr lang="en-US" sz="1800" dirty="0"/>
          </a:p>
          <a:p>
            <a:pPr lvl="1">
              <a:spcBef>
                <a:spcPts val="0"/>
              </a:spcBef>
            </a:pPr>
            <a:endParaRPr lang="fi-FI" sz="1800" dirty="0"/>
          </a:p>
          <a:p>
            <a:pPr>
              <a:spcBef>
                <a:spcPts val="0"/>
              </a:spcBef>
            </a:pPr>
            <a:endParaRPr lang="en-US" sz="1800" dirty="0"/>
          </a:p>
          <a:p>
            <a:pPr marL="0" indent="0">
              <a:spcBef>
                <a:spcPts val="0"/>
              </a:spcBef>
              <a:buNone/>
            </a:pPr>
            <a:endParaRPr lang="en-US" sz="1800" dirty="0"/>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60010" y="4510769"/>
            <a:ext cx="407741" cy="396795"/>
          </a:xfrm>
          <a:prstGeom prst="rect">
            <a:avLst/>
          </a:prstGeom>
        </p:spPr>
      </p:pic>
      <p:sp>
        <p:nvSpPr>
          <p:cNvPr id="9" name="Title 1"/>
          <p:cNvSpPr txBox="1">
            <a:spLocks/>
          </p:cNvSpPr>
          <p:nvPr/>
        </p:nvSpPr>
        <p:spPr>
          <a:xfrm>
            <a:off x="360010" y="153649"/>
            <a:ext cx="8203545" cy="4924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i-FI" sz="3200" dirty="0"/>
              <a:t>Considerations on Quality Assurance</a:t>
            </a:r>
            <a:endParaRPr lang="en-US" sz="3200" dirty="0"/>
          </a:p>
        </p:txBody>
      </p:sp>
    </p:spTree>
    <p:extLst>
      <p:ext uri="{BB962C8B-B14F-4D97-AF65-F5344CB8AC3E}">
        <p14:creationId xmlns:p14="http://schemas.microsoft.com/office/powerpoint/2010/main" val="4215913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Periodic Image Quality Test (PIQT)</a:t>
            </a:r>
          </a:p>
        </p:txBody>
      </p:sp>
    </p:spTree>
    <p:extLst>
      <p:ext uri="{BB962C8B-B14F-4D97-AF65-F5344CB8AC3E}">
        <p14:creationId xmlns:p14="http://schemas.microsoft.com/office/powerpoint/2010/main" val="161013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HAPECLASSNAME" val="CustFormImg001RoundSingleCornerRectangle"/>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665D02B9-BB77-42AB-A877-28957581EA6E}&quot;/&gt;&lt;isInvalidForFieldText val=&quot;0&quot;/&gt;&lt;Image&gt;&lt;filename val=&quot;C:\Users\fir00328\AppData\Local\Temp\CP934420104847Session\CPTrustFolder934420104862\PPTImport934420551446\data\asimages\{665D02B9-BB77-42AB-A877-28957581EA6E}_9.png&quot;/&gt;&lt;left val=&quot;135&quot;/&gt;&lt;top val=&quot;375&quot;/&gt;&lt;width val=&quot;779&quot;/&gt;&lt;height val=&quot;34&quot;/&gt;&lt;hasText val=&quot;1&quot;/&gt;&lt;/Image&gt;&lt;/ThreeDShape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665D02B9-BB77-42AB-A877-28957581EA6E}&quot;/&gt;&lt;isInvalidForFieldText val=&quot;0&quot;/&gt;&lt;Image&gt;&lt;filename val=&quot;C:\Users\fir00328\AppData\Local\Temp\CP934420104847Session\CPTrustFolder934420104862\PPTImport934420551446\data\asimages\{665D02B9-BB77-42AB-A877-28957581EA6E}_9.png&quot;/&gt;&lt;left val=&quot;135&quot;/&gt;&lt;top val=&quot;375&quot;/&gt;&lt;width val=&quot;779&quot;/&gt;&lt;height val=&quot;34&quot;/&gt;&lt;hasText val=&quot;1&quot;/&gt;&lt;/Image&gt;&lt;/ThreeDShape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665D02B9-BB77-42AB-A877-28957581EA6E}&quot;/&gt;&lt;isInvalidForFieldText val=&quot;0&quot;/&gt;&lt;Image&gt;&lt;filename val=&quot;C:\Users\fir00328\AppData\Local\Temp\CP934420104847Session\CPTrustFolder934420104862\PPTImport934420551446\data\asimages\{665D02B9-BB77-42AB-A877-28957581EA6E}_9.png&quot;/&gt;&lt;left val=&quot;135&quot;/&gt;&lt;top val=&quot;375&quot;/&gt;&lt;width val=&quot;779&quot;/&gt;&lt;height val=&quot;34&quot;/&gt;&lt;hasText val=&quot;1&quot;/&gt;&lt;/Image&gt;&lt;/ThreeDShape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665D02B9-BB77-42AB-A877-28957581EA6E}&quot;/&gt;&lt;isInvalidForFieldText val=&quot;0&quot;/&gt;&lt;Image&gt;&lt;filename val=&quot;C:\Users\fir00328\AppData\Local\Temp\CP934420104847Session\CPTrustFolder934420104862\PPTImport934420551446\data\asimages\{665D02B9-BB77-42AB-A877-28957581EA6E}_9.png&quot;/&gt;&lt;left val=&quot;135&quot;/&gt;&lt;top val=&quot;375&quot;/&gt;&lt;width val=&quot;779&quot;/&gt;&lt;height val=&quot;34&quot;/&gt;&lt;hasText val=&quot;1&quot;/&gt;&lt;/Image&gt;&lt;/ThreeDShape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665D02B9-BB77-42AB-A877-28957581EA6E}&quot;/&gt;&lt;isInvalidForFieldText val=&quot;0&quot;/&gt;&lt;Image&gt;&lt;filename val=&quot;C:\Users\fir00328\AppData\Local\Temp\CP934420104847Session\CPTrustFolder934420104862\PPTImport934420551446\data\asimages\{665D02B9-BB77-42AB-A877-28957581EA6E}_9.png&quot;/&gt;&lt;left val=&quot;135&quot;/&gt;&lt;top val=&quot;375&quot;/&gt;&lt;width val=&quot;779&quot;/&gt;&lt;height val=&quot;34&quot;/&gt;&lt;hasText val=&quot;1&quot;/&gt;&lt;/Image&gt;&lt;/ThreeDShape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665D02B9-BB77-42AB-A877-28957581EA6E}&quot;/&gt;&lt;isInvalidForFieldText val=&quot;0&quot;/&gt;&lt;Image&gt;&lt;filename val=&quot;C:\Users\fir00328\AppData\Local\Temp\CP934420104847Session\CPTrustFolder934420104862\PPTImport934420551446\data\asimages\{665D02B9-BB77-42AB-A877-28957581EA6E}_9.png&quot;/&gt;&lt;left val=&quot;135&quot;/&gt;&lt;top val=&quot;375&quot;/&gt;&lt;width val=&quot;779&quot;/&gt;&lt;height val=&quot;34&quot;/&gt;&lt;hasText val=&quot;1&quot;/&gt;&lt;/Image&gt;&lt;/ThreeDShape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7&quot;/&gt;&lt;lineCharCount val=&quot;50&quot;/&gt;&lt;lineCharCount val=&quot;48&quot;/&gt;&lt;lineCharCount val=&quot;1&quot;/&gt;&lt;lineCharCount val=&quot;44&quot;/&gt;&lt;lineCharCount val=&quot;1&quot;/&gt;&lt;lineCharCount val=&quot;53&quot;/&gt;&lt;lineCharCount val=&quot;1&quot;/&gt;&lt;/TableIndex&gt;&lt;/ShapeTextInfo&gt;"/>
  <p:tag name="HTML_SHAPEINFO" val="&lt;ThreeDShapeInfo&gt;&lt;uuid val=&quot;{00E4F5F6-F35D-4866-A66A-B98645A42CFC}&quot;/&gt;&lt;isInvalidForFieldText val=&quot;0&quot;/&gt;&lt;Image&gt;&lt;filename val=&quot;C:\Users\fir00328\AppData\Local\Temp\CP934420104847Session\CPTrustFolder934420104862\PPTImport934420551446\data\asimages\{00E4F5F6-F35D-4866-A66A-B98645A42CFC}_16.png&quot;/&gt;&lt;left val=&quot;443&quot;/&gt;&lt;top val=&quot;162&quot;/&gt;&lt;width val=&quot;497&quot;/&gt;&lt;height val=&quot;163&quot;/&gt;&lt;hasText val=&quot;1&quot;/&gt;&lt;/Image&gt;&lt;/ThreeDShape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665D02B9-BB77-42AB-A877-28957581EA6E}&quot;/&gt;&lt;isInvalidForFieldText val=&quot;0&quot;/&gt;&lt;Image&gt;&lt;filename val=&quot;C:\Users\fir00328\AppData\Local\Temp\CP934420104847Session\CPTrustFolder934420104862\PPTImport934420551446\data\asimages\{665D02B9-BB77-42AB-A877-28957581EA6E}_9.png&quot;/&gt;&lt;left val=&quot;135&quot;/&gt;&lt;top val=&quot;375&quot;/&gt;&lt;width val=&quot;779&quot;/&gt;&lt;height val=&quot;34&quot;/&gt;&lt;hasText val=&quot;1&quot;/&gt;&lt;/Image&gt;&lt;/ThreeDShape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665D02B9-BB77-42AB-A877-28957581EA6E}&quot;/&gt;&lt;isInvalidForFieldText val=&quot;0&quot;/&gt;&lt;Image&gt;&lt;filename val=&quot;C:\Users\fir00328\AppData\Local\Temp\CP934420104847Session\CPTrustFolder934420104862\PPTImport934420551446\data\asimages\{665D02B9-BB77-42AB-A877-28957581EA6E}_9.png&quot;/&gt;&lt;left val=&quot;135&quot;/&gt;&lt;top val=&quot;375&quot;/&gt;&lt;width val=&quot;779&quot;/&gt;&lt;height val=&quot;34&quot;/&gt;&lt;hasText val=&quot;1&quot;/&gt;&lt;/Image&gt;&lt;/ThreeDShape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80&quot;/&gt;&lt;lineCharCount val=&quot;115&quot;/&gt;&lt;lineCharCount val=&quot;28&quot;/&gt;&lt;/TableIndex&gt;&lt;/ShapeTextInfo&gt;"/>
  <p:tag name="HTML_SHAPEINFO" val="&lt;ThreeDShapeInfo&gt;&lt;uuid val=&quot;{A7DEB140-D02D-4E80-AF6D-47AD8A0B6174}&quot;/&gt;&lt;isInvalidForFieldText val=&quot;0&quot;/&gt;&lt;Image&gt;&lt;filename val=&quot;C:\Users\fir00328\AppData\Local\Temp\CP934420104847Session\CPTrustFolder934420104862\PPTImport934420551446\data\asimages\{A7DEB140-D02D-4E80-AF6D-47AD8A0B6174}_13.png&quot;/&gt;&lt;left val=&quot;136&quot;/&gt;&lt;top val=&quot;651&quot;/&gt;&lt;width val=&quot;663&quot;/&gt;&lt;height val=&quot;59&quot;/&gt;&lt;hasText val=&quot;1&quot;/&gt;&lt;/Image&gt;&lt;/ThreeDShapeInfo&gt;"/>
</p:tagLst>
</file>

<file path=ppt/tags/tag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FORMIMAGETEXT01"/>
  <p:tag name="COLORSETGROUPCLASSNAME" val="ColorSetGroupLight"/>
  <p:tag name="FONTSETGROUPCLASSNAME" val="FontSetGroup1"/>
  <p:tag name="SHAPECLASSNAME" val="PhilipsLogoTitle"/>
  <p:tag name="SHAPECLASSFILE" val="PHGMCWORDMARK2008$C.emf"/>
  <p:tag name="SHAPECLASSPROTECTIONTYPE" val="31"/>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7&quot;/&gt;&lt;/TableIndex&gt;&lt;TableIndex row=&quot;1&quot; col=&quot;2&quot;&gt;&lt;linesCount val=&quot;1&quot;/&gt;&lt;lineCharCount val=&quot;14&quot;/&gt;&lt;/TableIndex&gt;&lt;TableIndex row=&quot;1&quot; col=&quot;3&quot;&gt;&lt;linesCount val=&quot;1&quot;/&gt;&lt;lineCharCount val=&quot;11&quot;/&gt;&lt;/TableIndex&gt;&lt;TableIndex row=&quot;2&quot; col=&quot;1&quot;&gt;&lt;linesCount val=&quot;1&quot;/&gt;&lt;lineCharCount val=&quot;28&quot;/&gt;&lt;/TableIndex&gt;&lt;TableIndex row=&quot;2&quot; col=&quot;2&quot;&gt;&lt;linesCount val=&quot;1&quot;/&gt;&lt;lineCharCount val=&quot;12&quot;/&gt;&lt;/TableIndex&gt;&lt;TableIndex row=&quot;2&quot; col=&quot;3&quot;&gt;&lt;linesCount val=&quot;1&quot;/&gt;&lt;lineCharCount val=&quot;22&quot;/&gt;&lt;/TableIndex&gt;&lt;TableIndex row=&quot;3&quot; col=&quot;1&quot;&gt;&lt;linesCount val=&quot;0&quot;/&gt;&lt;/TableIndex&gt;&lt;TableIndex row=&quot;3&quot; col=&quot;2&quot;&gt;&lt;linesCount val=&quot;1&quot;/&gt;&lt;lineCharCount val=&quot;13&quot;/&gt;&lt;/TableIndex&gt;&lt;TableIndex row=&quot;3&quot; col=&quot;3&quot;&gt;&lt;linesCount val=&quot;1&quot;/&gt;&lt;lineCharCount val=&quot;19&quot;/&gt;&lt;/TableIndex&gt;&lt;TableIndex row=&quot;4&quot; col=&quot;1&quot;&gt;&lt;linesCount val=&quot;1&quot;/&gt;&lt;lineCharCount val=&quot;23&quot;/&gt;&lt;/TableIndex&gt;&lt;TableIndex row=&quot;4&quot; col=&quot;2&quot;&gt;&lt;linesCount val=&quot;1&quot;/&gt;&lt;lineCharCount val=&quot;13&quot;/&gt;&lt;/TableIndex&gt;&lt;TableIndex row=&quot;4&quot; col=&quot;3&quot;&gt;&lt;linesCount val=&quot;3&quot;/&gt;&lt;lineCharCount val=&quot;40&quot;/&gt;&lt;lineCharCount val=&quot;35&quot;/&gt;&lt;lineCharCount val=&quot;20&quot;/&gt;&lt;/TableIndex&gt;&lt;TableIndex row=&quot;5&quot; col=&quot;1&quot;&gt;&lt;linesCount val=&quot;0&quot;/&gt;&lt;/TableIndex&gt;&lt;TableIndex row=&quot;5&quot; col=&quot;2&quot;&gt;&lt;linesCount val=&quot;1&quot;/&gt;&lt;lineCharCount val=&quot;14&quot;/&gt;&lt;/TableIndex&gt;&lt;TableIndex row=&quot;5&quot; col=&quot;3&quot;&gt;&lt;linesCount val=&quot;2&quot;/&gt;&lt;lineCharCount val=&quot;35&quot;/&gt;&lt;lineCharCount val=&quot;28&quot;/&gt;&lt;/TableIndex&gt;&lt;TableIndex row=&quot;6&quot; col=&quot;1&quot;&gt;&lt;linesCount val=&quot;1&quot;/&gt;&lt;lineCharCount val=&quot;14&quot;/&gt;&lt;/TableIndex&gt;&lt;TableIndex row=&quot;6&quot; col=&quot;2&quot;&gt;&lt;linesCount val=&quot;1&quot;/&gt;&lt;lineCharCount val=&quot;9&quot;/&gt;&lt;/TableIndex&gt;&lt;TableIndex row=&quot;6&quot; col=&quot;3&quot;&gt;&lt;linesCount val=&quot;2&quot;/&gt;&lt;lineCharCount val=&quot;36&quot;/&gt;&lt;lineCharCount val=&quot;7&quot;/&gt;&lt;/TableIndex&gt;&lt;TableIndex row=&quot;7&quot; col=&quot;1&quot;&gt;&lt;linesCount val=&quot;1&quot;/&gt;&lt;lineCharCount val=&quot;5&quot;/&gt;&lt;/TableIndex&gt;&lt;TableIndex row=&quot;7&quot; col=&quot;2&quot;&gt;&lt;linesCount val=&quot;1&quot;/&gt;&lt;lineCharCount val=&quot;9&quot;/&gt;&lt;/TableIndex&gt;&lt;TableIndex row=&quot;7&quot; col=&quot;3&quot;&gt;&lt;linesCount val=&quot;2&quot;/&gt;&lt;lineCharCount val=&quot;37&quot;/&gt;&lt;lineCharCount val=&quot;7&quot;/&gt;&lt;/TableIndex&gt;&lt;TableIndex row=&quot;8&quot; col=&quot;1&quot;&gt;&lt;linesCount val=&quot;1&quot;/&gt;&lt;lineCharCount val=&quot;1&quot;/&gt;&lt;/TableIndex&gt;&lt;TableIndex row=&quot;8&quot; col=&quot;2&quot;&gt;&lt;linesCount val=&quot;1&quot;/&gt;&lt;lineCharCount val=&quot;15&quot;/&gt;&lt;/TableIndex&gt;&lt;TableIndex row=&quot;8&quot; col=&quot;3&quot;&gt;&lt;linesCount val=&quot;1&quot;/&gt;&lt;lineCharCount val=&quot;25&quot;/&gt;&lt;/TableIndex&gt;&lt;TableIndex row=&quot;9&quot; col=&quot;1&quot;&gt;&lt;linesCount val=&quot;2&quot;/&gt;&lt;lineCharCount val=&quot;20&quot;/&gt;&lt;lineCharCount val=&quot;5&quot;/&gt;&lt;/TableIndex&gt;&lt;TableIndex row=&quot;9&quot; col=&quot;2&quot;&gt;&lt;linesCount val=&quot;1&quot;/&gt;&lt;lineCharCount val=&quot;16&quot;/&gt;&lt;/TableIndex&gt;&lt;TableIndex row=&quot;9&quot; col=&quot;3&quot;&gt;&lt;linesCount val=&quot;2&quot;/&gt;&lt;lineCharCount val=&quot;37&quot;/&gt;&lt;lineCharCount val=&quot;24&quot;/&gt;&lt;/TableIndex&gt;&lt;/ShapeTextInfo&gt;"/>
  <p:tag name="PRESENTER_SHAPEINFO" val="&lt;ThreeDShapeInfo&gt;&lt;uuid val=&quot;{D61E9C98-6037-4B66-8A47-B5688A725424}&quot;/&gt;&lt;isInvalidForFieldText val=&quot;0&quot;/&gt;&lt;Image&gt;&lt;filename val=&quot;C:\Users\fir00328\AppData\Local\Temp\CP934420104847Session\CPTrustFolder934420104862\PPTImport934420551446\data\asimages\{D61E9C98-6037-4B66-8A47-B5688A725424}_13.png&quot;/&gt;&lt;left val=&quot;139&quot;/&gt;&lt;top val=&quot;144&quot;/&gt;&lt;width val=&quot;787&quot;/&gt;&lt;height val=&quot;462&quot;/&gt;&lt;hasText val=&quot;1&quot;/&gt;&lt;/Image&gt;&lt;/ThreeDShape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665D02B9-BB77-42AB-A877-28957581EA6E}&quot;/&gt;&lt;isInvalidForFieldText val=&quot;0&quot;/&gt;&lt;Image&gt;&lt;filename val=&quot;C:\Users\fir00328\AppData\Local\Temp\CP934420104847Session\CPTrustFolder934420104862\PPTImport934420551446\data\asimages\{665D02B9-BB77-42AB-A877-28957581EA6E}_9.png&quot;/&gt;&lt;left val=&quot;135&quot;/&gt;&lt;top val=&quot;375&quot;/&gt;&lt;width val=&quot;779&quot;/&gt;&lt;height val=&quot;34&quot;/&gt;&lt;hasText val=&quot;1&quot;/&gt;&lt;/Image&gt;&lt;/ThreeDShapeInfo&gt;"/>
</p:tagLst>
</file>

<file path=ppt/tags/tag3.xml><?xml version="1.0" encoding="utf-8"?>
<p:tagLst xmlns:a="http://schemas.openxmlformats.org/drawingml/2006/main" xmlns:r="http://schemas.openxmlformats.org/officeDocument/2006/relationships" xmlns:p="http://schemas.openxmlformats.org/presentationml/2006/main">
  <p:tag name="FONT" val="SlideTitleFont"/>
  <p:tag name="FONTSETCLASSNAME" val="FontSet1"/>
  <p:tag name="COLORSETCLASSNAME" val="ColorSet1"/>
  <p:tag name="MLI" val="1"/>
  <p:tag name="SHAPESETGROUPCLASSNAME" val="ShapeSetGroup2"/>
  <p:tag name="SHAPESETCLASSNAME" val="Slide"/>
  <p:tag name="COLORSETGROUPCLASSNAME" val="ColorSetGroupLight"/>
  <p:tag name="FONTSETGROUPCLASSNAME" val="FontSetGroup2"/>
  <p:tag name="SHAPECLASSNAME" val="TitleOnSlide"/>
  <p:tag name="SHAPECLASSPROTECTIONTYPE" val="0"/>
  <p:tag name="COLORS" val="-2;-2;-2;-2;SlideTitleFontColor;-2"/>
</p:tagLst>
</file>

<file path=ppt/tags/tag4.xml><?xml version="1.0" encoding="utf-8"?>
<p:tagLst xmlns:a="http://schemas.openxmlformats.org/drawingml/2006/main" xmlns:r="http://schemas.openxmlformats.org/officeDocument/2006/relationships" xmlns:p="http://schemas.openxmlformats.org/presentationml/2006/main">
  <p:tag name="SHAPECLASSNAME" val="CustFormEnd001Rectangle"/>
</p:tagLst>
</file>

<file path=ppt/tags/tag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2"/>
  <p:tag name="SHAPESETCLASSNAME" val="ENDESLIDE01"/>
  <p:tag name="COLORSETGROUPCLASSNAME" val="ColorSetGroupLight"/>
  <p:tag name="FONTSETGROUPCLASSNAME" val="FontSetGroup1"/>
  <p:tag name="SHAPECLASSNAME" val="PhilipsShieldWihte"/>
  <p:tag name="SHAPECLASSFILE" val="PHSHIELDWIHTE2013$C.emf"/>
  <p:tag name="SHAPECLASSPROTECTIONTYPE" val="31"/>
</p:tagLst>
</file>

<file path=ppt/tags/tag6.xml><?xml version="1.0" encoding="utf-8"?>
<p:tagLst xmlns:a="http://schemas.openxmlformats.org/drawingml/2006/main" xmlns:r="http://schemas.openxmlformats.org/officeDocument/2006/relationships" xmlns:p="http://schemas.openxmlformats.org/presentationml/2006/main">
  <p:tag name="COLORSETCLASSNAME" val="ColorSet1"/>
  <p:tag name="COLORS" val="-1;Scheme1;-1;Scheme1;-1;Scheme2"/>
  <p:tag name="PRESENTER_SHAPETEXTINFO" val="&lt;ShapeTextInfo&gt;&lt;TableIndex row=&quot;-1&quot; col=&quot;-1&quot;&gt;&lt;linesCount val=&quot;1&quot;/&gt;&lt;lineCharCount val=&quot;90&quot;/&gt;&lt;/TableIndex&gt;&lt;/ShapeTextInfo&gt;"/>
  <p:tag name="PRESENTER_DUMMYTAG" val="&lt;DummyForForceWrite&gt;&lt;/DummyForForceWrite&gt;"/>
  <p:tag name="PRESENTER_SHAPEINFO" val="&lt;ThreeDShapeInfo&gt;&lt;uuid val=&quot;{ACB88085-1D9E-4977-8D94-84CFBD9EB284}&quot;/&gt;&lt;isInvalidForFieldText val=&quot;0&quot;/&gt;&lt;Image&gt;&lt;filename val=&quot;C:\Users\fir00328\AppData\Local\Temp\CP934420104847Session\CPTrustFolder934420104862\PPTImport934420551446\data\asimages\{ACB88085-1D9E-4977-8D94-84CFBD9EB284}_1.png&quot;/&gt;&lt;left val=&quot;-32&quot;/&gt;&lt;top val=&quot;-31&quot;/&gt;&lt;width val=&quot;1026&quot;/&gt;&lt;height val=&quot;116&quot;/&gt;&lt;hasText val=&quot;1&quot;/&gt;&lt;/Image&gt;&lt;/ThreeDShapeInfo&gt;"/>
</p:tagLst>
</file>

<file path=ppt/tags/tag7.xml><?xml version="1.0" encoding="utf-8"?>
<p:tagLst xmlns:a="http://schemas.openxmlformats.org/drawingml/2006/main" xmlns:r="http://schemas.openxmlformats.org/officeDocument/2006/relationships" xmlns:p="http://schemas.openxmlformats.org/presentationml/2006/main">
  <p:tag name="FIELDS.INITIALIZED" val="1"/>
  <p:tag name="ML_1" val="PHI"/>
  <p:tag name="RECTANGLE 2_SHAPECLASSPROTECTIONTYPE" val="0"/>
  <p:tag name="SHAPESETGROUPCLASSNAME" val="ShapeSetGroup2"/>
  <p:tag name="SHAPESETCLASSNAME" val="TITLEONLY"/>
  <p:tag name="COLORSETGROUPCLASSNAME" val="ColorSetGroupLight"/>
  <p:tag name="COLORSETCLASSNAME" val="ColorSet1"/>
  <p:tag name="FONTSETGROUPCLASSNAME" val="FontSetGroup2"/>
  <p:tag name="STYLESETGROUPCLASSNAME" val="StyleSetGroup1"/>
  <p:tag name="MAPNAME" val="Map1"/>
  <p:tag name="CFG.LAYOUT" val="Default"/>
  <p:tag name="MLI" val="1"/>
  <p:tag name="RECTANGLE 3_SHAPECLASSPROTECTIONTYPE" val="0"/>
</p:tagLst>
</file>

<file path=ppt/tags/tag8.xml><?xml version="1.0" encoding="utf-8"?>
<p:tagLst xmlns:a="http://schemas.openxmlformats.org/drawingml/2006/main" xmlns:r="http://schemas.openxmlformats.org/officeDocument/2006/relationships" xmlns:p="http://schemas.openxmlformats.org/presentationml/2006/main">
  <p:tag name="FIELDS.INITIALIZED" val="1"/>
  <p:tag name="ML_1" val="Phi"/>
  <p:tag name="ML_LAYOUT_RESOURCE" val="PHI_PRESENT4_3.MCR"/>
  <p:tag name="SHAPESETGROUPCLASSNAME" val="ShapeSetGroup2"/>
  <p:tag name="SHAPESETCLASSNAME" val="TITLETEXTTEXT"/>
  <p:tag name="COLORSETGROUPCLASSNAME" val="ColorSetGroupLight"/>
  <p:tag name="COLORSETCLASSNAME" val="ColorSet1"/>
  <p:tag name="FONTSETGROUPCLASSNAME" val="FontSetGroup1"/>
  <p:tag name="STYLESETGROUPCLASSNAME" val="StyleSetGroup1"/>
  <p:tag name="MAPNAME" val="Map1"/>
  <p:tag name="CFG.LAYOUT" val="Default"/>
  <p:tag name="MLI" val="1"/>
  <p:tag name="PICTURE 4_SHAPECLASSPROTECTIONTYPE" val="31"/>
  <p:tag name="TEXTBOX 5_SHAPECLASSPROTECTIONTYPE" val="63"/>
  <p:tag name="TEXTBOX 6_SHAPECLASSPROTECTIONTYPE" val="63"/>
  <p:tag name="TEXT PLACEHOLDER 3_SHAPECLASSPROTECTIONTYPE" val="3"/>
  <p:tag name="TEXT PLACEHOLDER 2_SHAPECLASSPROTECTIONTYPE" val="3"/>
  <p:tag name="TITLE 1_SHAPECLASSPROTECTIONTYPE" val="3"/>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8&quot;/&gt;&lt;/TableIndex&gt;&lt;/ShapeTextInfo&gt;"/>
  <p:tag name="HTML_SHAPEINFO" val="&lt;ThreeDShapeInfo&gt;&lt;uuid val=&quot;{665D02B9-BB77-42AB-A877-28957581EA6E}&quot;/&gt;&lt;isInvalidForFieldText val=&quot;0&quot;/&gt;&lt;Image&gt;&lt;filename val=&quot;C:\Users\fir00328\AppData\Local\Temp\CP934420104847Session\CPTrustFolder934420104862\PPTImport934420551446\data\asimages\{665D02B9-BB77-42AB-A877-28957581EA6E}_9.png&quot;/&gt;&lt;left val=&quot;135&quot;/&gt;&lt;top val=&quot;375&quot;/&gt;&lt;width val=&quot;779&quot;/&gt;&lt;height val=&quot;34&quot;/&gt;&lt;hasText val=&quot;1&quot;/&gt;&lt;/Image&gt;&lt;/ThreeDShapeInfo&gt;"/>
</p:tagLst>
</file>

<file path=ppt/theme/theme1.xml><?xml version="1.0" encoding="utf-8"?>
<a:theme xmlns:a="http://schemas.openxmlformats.org/drawingml/2006/main" name="4_Section title slides">
  <a:themeElements>
    <a:clrScheme name="Philips theme colors">
      <a:dk1>
        <a:srgbClr val="000000"/>
      </a:dk1>
      <a:lt1>
        <a:srgbClr val="FFFFFF"/>
      </a:lt1>
      <a:dk2>
        <a:srgbClr val="000000"/>
      </a:dk2>
      <a:lt2>
        <a:srgbClr val="9EA1B2"/>
      </a:lt2>
      <a:accent1>
        <a:srgbClr val="91C7FF"/>
      </a:accent1>
      <a:accent2>
        <a:srgbClr val="00A7BC"/>
      </a:accent2>
      <a:accent3>
        <a:srgbClr val="0B5ED7"/>
      </a:accent3>
      <a:accent4>
        <a:srgbClr val="992C96"/>
      </a:accent4>
      <a:accent5>
        <a:srgbClr val="E92823"/>
      </a:accent5>
      <a:accent6>
        <a:srgbClr val="7CBD2A"/>
      </a:accent6>
      <a:hlink>
        <a:srgbClr val="F58F08"/>
      </a:hlink>
      <a:folHlink>
        <a:srgbClr val="0B5ED7"/>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9C984"/>
        </a:solidFill>
        <a:ln w="2857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000" b="0" i="0" u="none" strike="noStrike" cap="none" normalizeH="0" baseline="0" smtClean="0">
            <a:ln>
              <a:noFill/>
            </a:ln>
            <a:solidFill>
              <a:srgbClr val="000000"/>
            </a:solidFill>
            <a:effectLst>
              <a:outerShdw blurRad="38100" dist="38100" dir="2700000" algn="tl">
                <a:srgbClr val="000000">
                  <a:alpha val="43137"/>
                </a:srgbClr>
              </a:outerShdw>
            </a:effectLst>
            <a:latin typeface="Arial" charset="0"/>
          </a:defRPr>
        </a:defPPr>
      </a:lstStyle>
    </a:spDef>
    <a:lnDef>
      <a:spPr bwMode="auto">
        <a:noFill/>
        <a:ln w="28575" cap="flat" cmpd="sng" algn="ctr">
          <a:solidFill>
            <a:srgbClr val="E97301"/>
          </a:solidFill>
          <a:prstDash val="solid"/>
          <a:round/>
          <a:headEnd type="none" w="med" len="med"/>
          <a:tailEnd type="arrow"/>
        </a:ln>
        <a:effectLst/>
      </a:spPr>
      <a:body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tandard Philips Education Presentation Template v2.0.potx" id="{EA23F4FD-0B73-48FD-A8E0-DD75DE7EF3DA}" vid="{69030037-26AE-4C98-A127-93742D4C41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073452C2175094480809E2C859C68B6" ma:contentTypeVersion="20" ma:contentTypeDescription="Create a new document." ma:contentTypeScope="" ma:versionID="af2ce49e7d0449c23d87a41dd95a15f2">
  <xsd:schema xmlns:xsd="http://www.w3.org/2001/XMLSchema" xmlns:xs="http://www.w3.org/2001/XMLSchema" xmlns:p="http://schemas.microsoft.com/office/2006/metadata/properties" xmlns:ns2="6e09063d-c6ff-4b5f-9ec6-39fd61a829cd" xmlns:ns3="73547722-10de-46e3-af96-2d8539d1336b" xmlns:ns4="352ec872-9e57-456d-be6f-38712035825a" targetNamespace="http://schemas.microsoft.com/office/2006/metadata/properties" ma:root="true" ma:fieldsID="f4d3a046f3aa2405b9e9966b42c30325" ns2:_="" ns3:_="" ns4:_="">
    <xsd:import namespace="6e09063d-c6ff-4b5f-9ec6-39fd61a829cd"/>
    <xsd:import namespace="73547722-10de-46e3-af96-2d8539d1336b"/>
    <xsd:import namespace="352ec872-9e57-456d-be6f-38712035825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4:qs_RegionsTaxHTField" minOccurs="0"/>
                <xsd:element ref="ns3:TaxCatchAll" minOccurs="0"/>
                <xsd:element ref="ns3:qs_FunctionTaxHTField" minOccurs="0"/>
                <xsd:element ref="ns3:qs_BusinessInitiativeHTField" minOccurs="0"/>
                <xsd:element ref="ns2:MediaLengthInSecond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09063d-c6ff-4b5f-9ec6-39fd61a829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25" nillable="true" ma:displayName="Length (seconds)" ma:internalName="MediaLengthInSeconds" ma:readOnly="true">
      <xsd:simpleType>
        <xsd:restriction base="dms:Unknown"/>
      </xsd:simpleType>
    </xsd:element>
    <xsd:element name="MediaServiceLocation" ma:index="26" nillable="true" ma:displayName="Location" ma:internalName="MediaServiceLocation" ma:readOnly="true">
      <xsd:simpleType>
        <xsd:restriction base="dms:Text"/>
      </xsd:simpleType>
    </xsd:element>
    <xsd:element name="MediaServiceOCR" ma:index="2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3547722-10de-46e3-af96-2d8539d1336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55547b6f-b4b6-4eb1-bb44-3d291b628833}" ma:internalName="TaxCatchAll" ma:showField="CatchAllData" ma:web="73547722-10de-46e3-af96-2d8539d1336b">
      <xsd:complexType>
        <xsd:complexContent>
          <xsd:extension base="dms:MultiChoiceLookup">
            <xsd:sequence>
              <xsd:element name="Value" type="dms:Lookup" maxOccurs="unbounded" minOccurs="0" nillable="true"/>
            </xsd:sequence>
          </xsd:extension>
        </xsd:complexContent>
      </xsd:complexType>
    </xsd:element>
    <xsd:element name="qs_FunctionTaxHTField" ma:index="22" nillable="true" ma:taxonomy="true" ma:internalName="qs_FunctionTaxHTField" ma:taxonomyFieldName="qs_Function" ma:displayName="Function" ma:default="-1;#Oncology|9111d03d-4600-4294-903c-2beea2a92eee" ma:fieldId="{94802256-3a9e-48f2-b492-ed0e10e918bf}" ma:taxonomyMulti="true" ma:sspId="5fe8d152-b486-4a73-9a95-a753663d8165" ma:termSetId="4f2ce2a1-ecbd-4205-be1a-c2c72c025516" ma:anchorId="00000000-0000-0000-0000-000000000000" ma:open="false" ma:isKeyword="false">
      <xsd:complexType>
        <xsd:sequence>
          <xsd:element ref="pc:Terms" minOccurs="0" maxOccurs="1"/>
        </xsd:sequence>
      </xsd:complexType>
    </xsd:element>
    <xsd:element name="qs_BusinessInitiativeHTField" ma:index="24" nillable="true" ma:taxonomy="true" ma:internalName="qs_BusinessInitiativeHTField" ma:taxonomyFieldName="qs_BusinessInitiative" ma:displayName="Business Initiative" ma:default="" ma:fieldId="{758870e6-2faa-49a3-a19c-f88b827209e8}" ma:sspId="5fe8d152-b486-4a73-9a95-a753663d8165" ma:termSetId="7641c0d1-6c58-4b11-8125-d3c332543a2a"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52ec872-9e57-456d-be6f-38712035825a" elementFormDefault="qualified">
    <xsd:import namespace="http://schemas.microsoft.com/office/2006/documentManagement/types"/>
    <xsd:import namespace="http://schemas.microsoft.com/office/infopath/2007/PartnerControls"/>
    <xsd:element name="qs_RegionsTaxHTField" ma:index="19" nillable="true" ma:taxonomy="true" ma:internalName="qs_RegionsTaxHTField" ma:taxonomyFieldName="qs_Regions" ma:displayName="Regions" ma:default="-1;#Australia|9e57c642-aed6-4742-955e-83af5109f90f" ma:fieldId="{d8a6bbc3-402e-4d0a-bc0d-9dc549abfad2}" ma:taxonomyMulti="true" ma:sspId="5fe8d152-b486-4a73-9a95-a753663d8165" ma:termSetId="c214e1f3-0ff9-487e-8eab-b6abbe031a70"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qs_RegionsTaxHTField xmlns="352ec872-9e57-456d-be6f-38712035825a">
      <Terms xmlns="http://schemas.microsoft.com/office/infopath/2007/PartnerControls">
        <TermInfo xmlns="http://schemas.microsoft.com/office/infopath/2007/PartnerControls">
          <TermName xmlns="http://schemas.microsoft.com/office/infopath/2007/PartnerControls">Australia</TermName>
          <TermId xmlns="http://schemas.microsoft.com/office/infopath/2007/PartnerControls">9e57c642-aed6-4742-955e-83af5109f90f</TermId>
        </TermInfo>
      </Terms>
    </qs_RegionsTaxHTField>
    <TaxCatchAll xmlns="73547722-10de-46e3-af96-2d8539d1336b">
      <Value>2</Value>
      <Value>1</Value>
    </TaxCatchAll>
    <qs_BusinessInitiativeHTField xmlns="73547722-10de-46e3-af96-2d8539d1336b">
      <Terms xmlns="http://schemas.microsoft.com/office/infopath/2007/PartnerControls"/>
    </qs_BusinessInitiativeHTField>
    <qs_FunctionTaxHTField xmlns="73547722-10de-46e3-af96-2d8539d1336b">
      <Terms xmlns="http://schemas.microsoft.com/office/infopath/2007/PartnerControls">
        <TermInfo xmlns="http://schemas.microsoft.com/office/infopath/2007/PartnerControls">
          <TermName xmlns="http://schemas.microsoft.com/office/infopath/2007/PartnerControls">Oncology</TermName>
          <TermId xmlns="http://schemas.microsoft.com/office/infopath/2007/PartnerControls">9111d03d-4600-4294-903c-2beea2a92eee</TermId>
        </TermInfo>
      </Terms>
    </qs_FunctionTaxHTField>
  </documentManagement>
</p:properties>
</file>

<file path=customXml/itemProps1.xml><?xml version="1.0" encoding="utf-8"?>
<ds:datastoreItem xmlns:ds="http://schemas.openxmlformats.org/officeDocument/2006/customXml" ds:itemID="{CB29C38E-B346-4B91-8AFD-CF3D75B88AC4}">
  <ds:schemaRefs>
    <ds:schemaRef ds:uri="http://schemas.microsoft.com/sharepoint/v3/contenttype/forms"/>
  </ds:schemaRefs>
</ds:datastoreItem>
</file>

<file path=customXml/itemProps2.xml><?xml version="1.0" encoding="utf-8"?>
<ds:datastoreItem xmlns:ds="http://schemas.openxmlformats.org/officeDocument/2006/customXml" ds:itemID="{28600DCD-CF4D-4274-ADAC-A58808986C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09063d-c6ff-4b5f-9ec6-39fd61a829cd"/>
    <ds:schemaRef ds:uri="73547722-10de-46e3-af96-2d8539d1336b"/>
    <ds:schemaRef ds:uri="352ec872-9e57-456d-be6f-3871203582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F11334-08CC-4AA1-8DC3-17273C11937F}">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 ds:uri="352ec872-9e57-456d-be6f-38712035825a"/>
    <ds:schemaRef ds:uri="73547722-10de-46e3-af96-2d8539d1336b"/>
  </ds:schemaRefs>
</ds:datastoreItem>
</file>

<file path=docProps/app.xml><?xml version="1.0" encoding="utf-8"?>
<Properties xmlns="http://schemas.openxmlformats.org/officeDocument/2006/extended-properties" xmlns:vt="http://schemas.openxmlformats.org/officeDocument/2006/docPropsVTypes">
  <Template>Standard Philips Education Presentation Template v2 0_RTMOD</Template>
  <TotalTime>0</TotalTime>
  <Words>7249</Words>
  <Application>Microsoft Office PowerPoint</Application>
  <PresentationFormat>Letter Paper (8.5x11 in)</PresentationFormat>
  <Paragraphs>1873</Paragraphs>
  <Slides>73</Slides>
  <Notes>26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73</vt:i4>
      </vt:variant>
    </vt:vector>
  </HeadingPairs>
  <TitlesOfParts>
    <vt:vector size="81" baseType="lpstr">
      <vt:lpstr>Arial</vt:lpstr>
      <vt:lpstr>Calibri</vt:lpstr>
      <vt:lpstr>Lucida Grande</vt:lpstr>
      <vt:lpstr>Verdana</vt:lpstr>
      <vt:lpstr>Wingdings</vt:lpstr>
      <vt:lpstr>4_Section title slides</vt:lpstr>
      <vt:lpstr>Equation</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Periodic Image Quality Test (PIQT)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Coil SNR</vt:lpstr>
      <vt:lpstr>PowerPoint Presentation</vt:lpstr>
      <vt:lpstr>PowerPoint Presentation</vt:lpstr>
      <vt:lpstr>PowerPoint Presentation</vt:lpstr>
      <vt:lpstr>PowerPoint Presentation</vt:lpstr>
      <vt:lpstr>PowerPoint Presentation</vt:lpstr>
      <vt:lpstr>Scaling Test</vt:lpstr>
      <vt:lpstr>PowerPoint Presentation</vt:lpstr>
      <vt:lpstr>PowerPoint Presentation</vt:lpstr>
      <vt:lpstr>PowerPoint Presentation</vt:lpstr>
      <vt:lpstr>PowerPoint Presentation</vt:lpstr>
      <vt:lpstr>Evaluation of the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3D Geometric QA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cp:revision>
  <cp:lastPrinted>1900-12-31T23:00:00Z</cp:lastPrinted>
  <dcterms:created xsi:type="dcterms:W3CDTF">2016-01-25T08:00:01Z</dcterms:created>
  <dcterms:modified xsi:type="dcterms:W3CDTF">2022-09-07T01:47:07Z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0x0101004073452C2175094480809E2C859C68B6</vt:lpwstr>
  </property>
  <property fmtid="{D5CDD505-2E9C-101B-9397-08002B2CF9AE}" pid="3" name="qs_BusinessInitiative">
    <vt:lpwstr/>
  </property>
  <property fmtid="{D5CDD505-2E9C-101B-9397-08002B2CF9AE}" pid="4" name="qs_Regions">
    <vt:lpwstr>1;#Australia|9e57c642-aed6-4742-955e-83af5109f90f</vt:lpwstr>
  </property>
  <property fmtid="{D5CDD505-2E9C-101B-9397-08002B2CF9AE}" pid="5" name="qs_Function">
    <vt:lpwstr>2;#Oncology|9111d03d-4600-4294-903c-2beea2a92eee</vt:lpwstr>
  </property>
</Properties>
</file>